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1"/>
    <p:sldMasterId id="2147487517" r:id="rId2"/>
    <p:sldMasterId id="2147487534" r:id="rId3"/>
    <p:sldMasterId id="2147487540" r:id="rId4"/>
  </p:sldMasterIdLst>
  <p:notesMasterIdLst>
    <p:notesMasterId r:id="rId63"/>
  </p:notesMasterIdLst>
  <p:sldIdLst>
    <p:sldId id="278" r:id="rId5"/>
    <p:sldId id="552" r:id="rId6"/>
    <p:sldId id="537" r:id="rId7"/>
    <p:sldId id="538" r:id="rId8"/>
    <p:sldId id="440" r:id="rId9"/>
    <p:sldId id="542" r:id="rId10"/>
    <p:sldId id="517" r:id="rId11"/>
    <p:sldId id="518" r:id="rId12"/>
    <p:sldId id="535" r:id="rId13"/>
    <p:sldId id="488" r:id="rId14"/>
    <p:sldId id="489" r:id="rId15"/>
    <p:sldId id="487" r:id="rId16"/>
    <p:sldId id="525" r:id="rId17"/>
    <p:sldId id="520" r:id="rId18"/>
    <p:sldId id="536" r:id="rId19"/>
    <p:sldId id="544" r:id="rId20"/>
    <p:sldId id="545" r:id="rId21"/>
    <p:sldId id="546" r:id="rId22"/>
    <p:sldId id="547" r:id="rId23"/>
    <p:sldId id="498" r:id="rId24"/>
    <p:sldId id="499" r:id="rId25"/>
    <p:sldId id="543" r:id="rId26"/>
    <p:sldId id="495" r:id="rId27"/>
    <p:sldId id="505" r:id="rId28"/>
    <p:sldId id="512" r:id="rId29"/>
    <p:sldId id="524" r:id="rId30"/>
    <p:sldId id="441" r:id="rId31"/>
    <p:sldId id="540" r:id="rId32"/>
    <p:sldId id="466" r:id="rId33"/>
    <p:sldId id="503" r:id="rId34"/>
    <p:sldId id="530" r:id="rId35"/>
    <p:sldId id="531" r:id="rId36"/>
    <p:sldId id="515" r:id="rId37"/>
    <p:sldId id="492" r:id="rId38"/>
    <p:sldId id="500" r:id="rId39"/>
    <p:sldId id="529" r:id="rId40"/>
    <p:sldId id="508" r:id="rId41"/>
    <p:sldId id="528" r:id="rId42"/>
    <p:sldId id="554" r:id="rId43"/>
    <p:sldId id="510" r:id="rId44"/>
    <p:sldId id="501" r:id="rId45"/>
    <p:sldId id="541" r:id="rId46"/>
    <p:sldId id="504" r:id="rId47"/>
    <p:sldId id="511" r:id="rId48"/>
    <p:sldId id="551" r:id="rId49"/>
    <p:sldId id="549" r:id="rId50"/>
    <p:sldId id="550" r:id="rId51"/>
    <p:sldId id="522" r:id="rId52"/>
    <p:sldId id="527" r:id="rId53"/>
    <p:sldId id="526" r:id="rId54"/>
    <p:sldId id="514" r:id="rId55"/>
    <p:sldId id="521" r:id="rId56"/>
    <p:sldId id="533" r:id="rId57"/>
    <p:sldId id="534" r:id="rId58"/>
    <p:sldId id="553" r:id="rId59"/>
    <p:sldId id="555" r:id="rId60"/>
    <p:sldId id="523" r:id="rId61"/>
    <p:sldId id="548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0000FF"/>
    <a:srgbClr val="191EE1"/>
    <a:srgbClr val="FF0000"/>
    <a:srgbClr val="663300"/>
    <a:srgbClr val="CC3300"/>
    <a:srgbClr val="FF33CC"/>
    <a:srgbClr val="990000"/>
    <a:srgbClr val="A9CB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02" autoAdjust="0"/>
    <p:restoredTop sz="90358" autoAdjust="0"/>
  </p:normalViewPr>
  <p:slideViewPr>
    <p:cSldViewPr>
      <p:cViewPr varScale="1">
        <p:scale>
          <a:sx n="111" d="100"/>
          <a:sy n="111" d="100"/>
        </p:scale>
        <p:origin x="1710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slide" Target="slides/slide57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pPr>
              <a:defRPr/>
            </a:pPr>
            <a:fld id="{FE617169-DF19-4AC7-99B9-4C22989758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D722F106-F43F-4B41-9842-E199F3FB5D18}" type="slidenum">
              <a:rPr lang="en-US" altLang="en-US" smtClean="0"/>
              <a:pPr/>
              <a:t>1</a:t>
            </a:fld>
            <a:endParaRPr lang="en-US" altLang="en-US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966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Delete can only delete from the World State, not the Blockchain!</a:t>
            </a:r>
          </a:p>
          <a:p>
            <a:endParaRPr lang="en-US"/>
          </a:p>
          <a:p>
            <a:pPr marL="171450" indent="-171450">
              <a:buFont typeface="Arial" charset="0"/>
              <a:buChar char="•"/>
            </a:pPr>
            <a:r>
              <a:rPr lang="en-US"/>
              <a:t>A developer will</a:t>
            </a:r>
            <a:r>
              <a:rPr lang="en-US" baseline="0"/>
              <a:t> create an application and smart contract (could be different developers)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The application will invoke calls within the smart contract via the </a:t>
            </a:r>
            <a:r>
              <a:rPr lang="en-US" baseline="0" err="1"/>
              <a:t>Hyperledger</a:t>
            </a:r>
            <a:r>
              <a:rPr lang="en-US" baseline="0"/>
              <a:t> Fabric Client (HFC) SDK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Those calls are processed by the business logic within the smart contract</a:t>
            </a:r>
          </a:p>
          <a:p>
            <a:r>
              <a:rPr lang="en-US" baseline="0"/>
              <a:t>	- a ‘put’ or ‘delete’ command will go through consensus protocol selected and added to the blockchain</a:t>
            </a:r>
          </a:p>
          <a:p>
            <a:r>
              <a:rPr lang="en-US" baseline="0"/>
              <a:t>	- a ’get’ command can only read from the world state but is not recorded on the blockchain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/>
              <a:t>An application can access Block information via rest APIs such as get block height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0581BF-D69D-4541-8E77-427F668A3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820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</a:t>
            </a:r>
            <a:r>
              <a:rPr lang="en-US" baseline="0" dirty="0"/>
              <a:t> with </a:t>
            </a:r>
            <a:r>
              <a:rPr lang="en-US" baseline="0" dirty="0" err="1"/>
              <a:t>couchdb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C8F735-2258-884A-BAD8-BB4BE87DEC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518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Delete can only delete from the World State, not the Blockchain!</a:t>
            </a:r>
          </a:p>
          <a:p>
            <a:endParaRPr lang="en-US"/>
          </a:p>
          <a:p>
            <a:pPr marL="171450" indent="-171450">
              <a:buFont typeface="Arial" charset="0"/>
              <a:buChar char="•"/>
            </a:pPr>
            <a:r>
              <a:rPr lang="en-US"/>
              <a:t>A developer will</a:t>
            </a:r>
            <a:r>
              <a:rPr lang="en-US" baseline="0"/>
              <a:t> create an application and smart contract (could be different developers)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The application will invoke calls within the smart contract via the </a:t>
            </a:r>
            <a:r>
              <a:rPr lang="en-US" baseline="0" err="1"/>
              <a:t>Hyperledger</a:t>
            </a:r>
            <a:r>
              <a:rPr lang="en-US" baseline="0"/>
              <a:t> Fabric Client (HFC) SDK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/>
              <a:t>Those calls are processed by the business logic within the smart contract</a:t>
            </a:r>
          </a:p>
          <a:p>
            <a:r>
              <a:rPr lang="en-US" baseline="0"/>
              <a:t>	- a ‘put’ or ‘delete’ command will go through consensus protocol selected and added to the blockchain</a:t>
            </a:r>
          </a:p>
          <a:p>
            <a:r>
              <a:rPr lang="en-US" baseline="0"/>
              <a:t>	- a ’get’ command can only read from the world state but is not recorded on the blockchain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baseline="0"/>
              <a:t>An application can access Block information via rest APIs such as get block height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50581BF-D69D-4541-8E77-427F668A332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80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crop_of_DM04_12_2_bl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0" y="5154613"/>
            <a:ext cx="9144000" cy="1695450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ibm_white_logo_300dpi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57"/>
          <a:stretch>
            <a:fillRect/>
          </a:stretch>
        </p:blipFill>
        <p:spPr bwMode="invGray">
          <a:xfrm>
            <a:off x="7543800" y="6002338"/>
            <a:ext cx="1001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black">
          <a:xfrm>
            <a:off x="2006600" y="1287463"/>
            <a:ext cx="4103688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8288" tIns="18288" rIns="18288" bIns="18288" anchor="ctr"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8000"/>
              </a:lnSpc>
              <a:spcBef>
                <a:spcPct val="20000"/>
              </a:spcBef>
              <a:defRPr/>
            </a:pPr>
            <a:endParaRPr lang="en-US" altLang="en-US" sz="1800" baseline="30000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ctrTitle"/>
          </p:nvPr>
        </p:nvSpPr>
        <p:spPr bwMode="black">
          <a:xfrm>
            <a:off x="390525" y="2493963"/>
            <a:ext cx="7954963" cy="14700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/>
              <a:t>Presentation Title</a:t>
            </a:r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949450" y="4106863"/>
            <a:ext cx="6400800" cy="13843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600">
                <a:solidFill>
                  <a:srgbClr val="7889FB"/>
                </a:solidFill>
              </a:defRPr>
            </a:lvl1pPr>
          </a:lstStyle>
          <a:p>
            <a:pPr lvl="0"/>
            <a:r>
              <a:rPr lang="en-US" altLang="en-US" noProof="0"/>
              <a:t>Presentation Subtitle</a:t>
            </a:r>
            <a:br>
              <a:rPr lang="en-US" altLang="en-US" noProof="0"/>
            </a:br>
            <a:r>
              <a:rPr lang="en-US" altLang="en-US" noProof="0"/>
              <a:t>Subtitle Second Line</a:t>
            </a:r>
          </a:p>
        </p:txBody>
      </p:sp>
    </p:spTree>
    <p:extLst>
      <p:ext uri="{BB962C8B-B14F-4D97-AF65-F5344CB8AC3E}">
        <p14:creationId xmlns:p14="http://schemas.microsoft.com/office/powerpoint/2010/main" val="33356892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EB254C-42E7-4F6A-B68F-FC6E3FD54C0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5662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4925" y="609600"/>
            <a:ext cx="207645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609600"/>
            <a:ext cx="6080125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7C35C-1BAC-48E5-AD60-12B59A06C37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8981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>
          <a:xfrm>
            <a:off x="4572000" y="0"/>
            <a:ext cx="341194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0" y="0"/>
            <a:ext cx="4572000" cy="6866467"/>
          </a:xfrm>
          <a:prstGeom prst="rect">
            <a:avLst/>
          </a:prstGeom>
          <a:solidFill>
            <a:srgbClr val="1C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7979434" y="0"/>
            <a:ext cx="1164566" cy="6858000"/>
          </a:xfrm>
          <a:prstGeom prst="rect">
            <a:avLst/>
          </a:prstGeom>
          <a:solidFill>
            <a:srgbClr val="E4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6" y="396885"/>
            <a:ext cx="3864660" cy="521222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195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02516" y="2895534"/>
            <a:ext cx="3864660" cy="86446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195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Presenter Title Line 1</a:t>
            </a:r>
            <a:br>
              <a:rPr lang="en-US" dirty="0"/>
            </a:br>
            <a:r>
              <a:rPr lang="en-US" dirty="0"/>
              <a:t>Presenter Title Line 2</a:t>
            </a:r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202516" y="3893874"/>
            <a:ext cx="3864660" cy="86446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195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Sub-title can go here</a:t>
            </a:r>
            <a:br>
              <a:rPr lang="en-US" dirty="0"/>
            </a:br>
            <a:r>
              <a:rPr lang="en-US" dirty="0"/>
              <a:t>Sub-title extra line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6" y="6240078"/>
            <a:ext cx="506669" cy="273859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ubtitle 2"/>
          <p:cNvSpPr txBox="1">
            <a:spLocks/>
          </p:cNvSpPr>
          <p:nvPr userDrawn="1"/>
        </p:nvSpPr>
        <p:spPr>
          <a:xfrm>
            <a:off x="4765796" y="290371"/>
            <a:ext cx="2042105" cy="5175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950" dirty="0">
                <a:solidFill>
                  <a:schemeClr val="bg1"/>
                </a:solidFill>
                <a:latin typeface="Arial" charset="0"/>
              </a:rPr>
              <a:t>InterConnect</a:t>
            </a:r>
            <a:endParaRPr lang="en-US" sz="1950" baseline="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4765796" y="645760"/>
            <a:ext cx="2042105" cy="4224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950" kern="1200" spc="-23" dirty="0">
                <a:solidFill>
                  <a:schemeClr val="bg1"/>
                </a:solidFill>
                <a:latin typeface="Arial" charset="0"/>
              </a:rPr>
              <a:t>2017</a:t>
            </a:r>
            <a:endParaRPr lang="en-US" sz="1950" kern="1200" spc="-23" baseline="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3714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C72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lt1"/>
              </a:solidFill>
            </a:endParaRPr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396885"/>
            <a:ext cx="3018185" cy="521222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195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Chapter Divider 1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02517" y="901067"/>
            <a:ext cx="3018185" cy="521222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buFontTx/>
              <a:buNone/>
              <a:defRPr sz="195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Subhead</a:t>
            </a:r>
          </a:p>
        </p:txBody>
      </p:sp>
      <p:cxnSp>
        <p:nvCxnSpPr>
          <p:cNvPr id="4" name="Straight Connector 3"/>
          <p:cNvCxnSpPr/>
          <p:nvPr userDrawn="1"/>
        </p:nvCxnSpPr>
        <p:spPr>
          <a:xfrm>
            <a:off x="6844553" y="345126"/>
            <a:ext cx="0" cy="619378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4568303" y="345126"/>
            <a:ext cx="0" cy="61677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4726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ype Headline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6" y="389236"/>
            <a:ext cx="4369484" cy="5694064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1125"/>
              </a:spcBef>
              <a:buFontTx/>
              <a:buNone/>
              <a:defRPr sz="4125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sz="3750" baseline="0" dirty="0">
                <a:latin typeface="Arial" charset="0"/>
              </a:rPr>
              <a:t>Big type headline</a:t>
            </a:r>
            <a:br>
              <a:rPr lang="en-US" sz="3750" baseline="0" dirty="0">
                <a:latin typeface="Arial" charset="0"/>
              </a:rPr>
            </a:br>
            <a:r>
              <a:rPr lang="en-US" sz="3750" baseline="0" dirty="0">
                <a:latin typeface="Arial" charset="0"/>
              </a:rPr>
              <a:t>or quote goes here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Rectangle 14"/>
          <p:cNvSpPr txBox="1">
            <a:spLocks noChangeArrowheads="1"/>
          </p:cNvSpPr>
          <p:nvPr userDrawn="1"/>
        </p:nvSpPr>
        <p:spPr bwMode="black">
          <a:xfrm>
            <a:off x="4191000" y="6537325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50000"/>
              </a:spcBef>
              <a:spcAft>
                <a:spcPct val="0"/>
              </a:spcAft>
              <a:defRPr sz="1000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defRPr/>
            </a:pPr>
            <a:fld id="{6BC2B903-BA45-4739-8C00-F89CF51DE25D}" type="slidenum">
              <a:rPr lang="en-US" altLang="en-US" smtClean="0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6222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02517" y="1206606"/>
            <a:ext cx="3770266" cy="424899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95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/>
              <a:t>Copy goes here lorem ipsum </a:t>
            </a:r>
            <a:r>
              <a:rPr lang="en-US" dirty="0" err="1"/>
              <a:t>dolar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lorem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convallis lacus </a:t>
            </a:r>
            <a:r>
              <a:rPr lang="en-US" dirty="0" err="1"/>
              <a:t>sodales</a:t>
            </a:r>
            <a:r>
              <a:rPr lang="en-US" dirty="0"/>
              <a:t> in.</a:t>
            </a:r>
          </a:p>
          <a:p>
            <a:r>
              <a:rPr lang="en-US" dirty="0"/>
              <a:t>In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neque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. </a:t>
            </a:r>
            <a:r>
              <a:rPr lang="en-US" dirty="0" err="1"/>
              <a:t>Praesent</a:t>
            </a:r>
            <a:r>
              <a:rPr lang="en-US" dirty="0"/>
              <a:t> non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sapien</a:t>
            </a:r>
            <a:r>
              <a:rPr lang="en-US" dirty="0"/>
              <a:t>,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rhoncus</a:t>
            </a:r>
            <a:r>
              <a:rPr lang="en-US" dirty="0"/>
              <a:t>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5139368" y="397378"/>
            <a:ext cx="3424869" cy="27223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5139368" y="3749323"/>
            <a:ext cx="3424869" cy="272234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387902"/>
            <a:ext cx="3770265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32755804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1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387903"/>
            <a:ext cx="3770265" cy="618691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One line headline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0026" y="1121940"/>
            <a:ext cx="8181975" cy="4306358"/>
          </a:xfrm>
        </p:spPr>
        <p:txBody>
          <a:bodyPr numCol="2" spcCol="82296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 lang="en-US" sz="1350" kern="1200" baseline="0"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95260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- Title 2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387902"/>
            <a:ext cx="3770265" cy="93854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Two line headline goes here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00026" y="1535865"/>
            <a:ext cx="8181975" cy="4306358"/>
          </a:xfrm>
        </p:spPr>
        <p:txBody>
          <a:bodyPr numCol="2" spcCol="822960"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/>
              <a:buNone/>
              <a:tabLst/>
              <a:defRPr lang="en-US" sz="1350" kern="1200" baseline="0">
                <a:effectLst/>
                <a:latin typeface="+mn-lt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Copy goes here for two column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ipsum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dolar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sit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amet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consectetur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adipiscing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Donec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vehicula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lorem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convallis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lacus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sodales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neque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sapien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rhoncus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wisi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enim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ad minim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veniam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nostrud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exerci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tation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ullamcorper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suscipit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lobortis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nisl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aliquip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ex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commodo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iriure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dolor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hendrerit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vulputate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esse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molestie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consequat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illum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eu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feugiat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at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vero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eros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accumsan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iusto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odio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dignissim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blandit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praesent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luptatum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zzril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delenit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augue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duis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dolore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feugait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nulla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facilisi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Nam liber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tempor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cum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soluta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eleifend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option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congue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nihil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imperdiet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doming id quod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mazim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placerat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facer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possim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assum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non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habent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insitam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;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usus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legentis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facit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claritatem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Investigationes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demonstraverunt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legere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me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quod ii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legunt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saepius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Claritas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etiam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processus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dynamicus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sequitur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mutationem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consuetudium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lectorum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</a:p>
          <a:p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Mirum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est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notare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gothica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quam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putamus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claram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anteposuerit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litterarum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formas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humanitatis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per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seacula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quarta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et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quinta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decima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Eodem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modo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typi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qui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nunc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nobis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videntur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parum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clari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,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fiant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sollemnes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 in </a:t>
            </a:r>
            <a:r>
              <a:rPr lang="en-US" sz="1350" dirty="0" err="1">
                <a:effectLst/>
                <a:latin typeface="+mn-lt"/>
                <a:ea typeface="ＭＳ 明朝"/>
                <a:cs typeface="Times New Roman"/>
              </a:rPr>
              <a:t>futurum</a:t>
            </a:r>
            <a:r>
              <a:rPr lang="en-US" sz="1350" dirty="0">
                <a:effectLst/>
                <a:latin typeface="+mn-lt"/>
                <a:ea typeface="ＭＳ 明朝"/>
                <a:cs typeface="Times New Roman"/>
              </a:rPr>
              <a:t>.</a:t>
            </a:r>
            <a:endParaRPr lang="en-US" sz="900" dirty="0">
              <a:effectLst/>
              <a:latin typeface="Cambria"/>
              <a:ea typeface="ＭＳ 明朝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61571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-8153" y="0"/>
            <a:ext cx="9152153" cy="6858000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 fontAlgn="ctr">
              <a:buNone/>
              <a:defRPr sz="15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8322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2 Images and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93946" y="5067741"/>
            <a:ext cx="2350627" cy="1211475"/>
          </a:xfrm>
        </p:spPr>
        <p:txBody>
          <a:bodyPr lIns="0">
            <a:noAutofit/>
          </a:bodyPr>
          <a:lstStyle>
            <a:lvl1pPr marL="0" indent="0" fontAlgn="t">
              <a:lnSpc>
                <a:spcPct val="90000"/>
              </a:lnSpc>
              <a:buFontTx/>
              <a:buNone/>
              <a:defRPr sz="195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/>
              <a:t>Caption for image goes here</a:t>
            </a:r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293946" y="1320800"/>
            <a:ext cx="3701311" cy="3369364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6" hasCustomPrompt="1"/>
          </p:nvPr>
        </p:nvSpPr>
        <p:spPr>
          <a:xfrm>
            <a:off x="4884582" y="1320800"/>
            <a:ext cx="3701311" cy="3369364"/>
          </a:xfrm>
          <a:solidFill>
            <a:srgbClr val="F1EDED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4884582" y="5067741"/>
            <a:ext cx="2350627" cy="1211475"/>
          </a:xfrm>
        </p:spPr>
        <p:txBody>
          <a:bodyPr lIns="0">
            <a:noAutofit/>
          </a:bodyPr>
          <a:lstStyle>
            <a:lvl1pPr marL="0" indent="0" fontAlgn="t">
              <a:lnSpc>
                <a:spcPct val="90000"/>
              </a:lnSpc>
              <a:buFontTx/>
              <a:buNone/>
              <a:defRPr sz="195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/>
              <a:t>Caption for image goes here</a:t>
            </a:r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387902"/>
            <a:ext cx="3770265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195686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9E6DE5-42A6-4551-9E4D-79B5F51B776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31843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02516" y="1206606"/>
            <a:ext cx="3770266" cy="4248991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95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/>
              <a:t>Copy goes here lorem ipsum </a:t>
            </a:r>
            <a:r>
              <a:rPr lang="en-US" dirty="0" err="1"/>
              <a:t>dolar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lorem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convallis lacus </a:t>
            </a:r>
            <a:r>
              <a:rPr lang="en-US" dirty="0" err="1"/>
              <a:t>sodales</a:t>
            </a:r>
            <a:r>
              <a:rPr lang="en-US" dirty="0"/>
              <a:t> in.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4568125" y="0"/>
            <a:ext cx="4568480" cy="6858000"/>
          </a:xfrm>
          <a:solidFill>
            <a:srgbClr val="F1EDED"/>
          </a:solidFill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1500">
                <a:ln>
                  <a:noFill/>
                </a:ln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Your image goes here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387902"/>
            <a:ext cx="3770265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2997131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Bar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F1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7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293946" y="1227803"/>
            <a:ext cx="8555239" cy="5243860"/>
          </a:xfrm>
        </p:spPr>
        <p:txBody>
          <a:bodyPr>
            <a:noAutofit/>
          </a:bodyPr>
          <a:lstStyle>
            <a:lvl1pPr marL="0" indent="0">
              <a:buNone/>
              <a:defRPr sz="1500" baseline="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Click icon and choose templates to insert bar chart</a:t>
            </a: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387902"/>
            <a:ext cx="3770265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440965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with Copy and Donut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-1" y="0"/>
            <a:ext cx="9144001" cy="6858000"/>
          </a:xfrm>
          <a:prstGeom prst="rect">
            <a:avLst/>
          </a:prstGeom>
          <a:solidFill>
            <a:srgbClr val="F1EDE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5" name="Chart Placeholder 14"/>
          <p:cNvSpPr>
            <a:spLocks noGrp="1"/>
          </p:cNvSpPr>
          <p:nvPr>
            <p:ph type="chart" sz="quarter" idx="13" hasCustomPrompt="1"/>
          </p:nvPr>
        </p:nvSpPr>
        <p:spPr>
          <a:xfrm>
            <a:off x="4851715" y="345126"/>
            <a:ext cx="3988676" cy="6126537"/>
          </a:xfr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>
                <a:solidFill>
                  <a:srgbClr val="A6A6A6"/>
                </a:solidFill>
              </a:defRPr>
            </a:lvl1pPr>
          </a:lstStyle>
          <a:p>
            <a:r>
              <a:rPr lang="en-US" dirty="0"/>
              <a:t>Click icon and choose templates to insert donut chart</a:t>
            </a:r>
          </a:p>
        </p:txBody>
      </p:sp>
      <p:sp>
        <p:nvSpPr>
          <p:cNvPr id="11" name="Text Placeholder 15"/>
          <p:cNvSpPr>
            <a:spLocks noGrp="1"/>
          </p:cNvSpPr>
          <p:nvPr>
            <p:ph type="body" sz="quarter" idx="12" hasCustomPrompt="1"/>
          </p:nvPr>
        </p:nvSpPr>
        <p:spPr>
          <a:xfrm>
            <a:off x="202517" y="1222935"/>
            <a:ext cx="2582124" cy="5013220"/>
          </a:xfrm>
        </p:spPr>
        <p:txBody>
          <a:bodyPr>
            <a:noAutofit/>
          </a:bodyPr>
          <a:lstStyle>
            <a:lvl1pPr marL="0" indent="0" fontAlgn="t">
              <a:lnSpc>
                <a:spcPct val="90000"/>
              </a:lnSpc>
              <a:spcBef>
                <a:spcPts val="0"/>
              </a:spcBef>
              <a:spcAft>
                <a:spcPts val="900"/>
              </a:spcAft>
              <a:buFontTx/>
              <a:buNone/>
              <a:defRPr sz="1950" baseline="0">
                <a:solidFill>
                  <a:srgbClr val="323232"/>
                </a:solidFill>
                <a:latin typeface="Arial" charset="0"/>
              </a:defRPr>
            </a:lvl1pPr>
          </a:lstStyle>
          <a:p>
            <a:r>
              <a:rPr lang="en-US" dirty="0"/>
              <a:t>Copy goes here lorem ipsum </a:t>
            </a:r>
            <a:r>
              <a:rPr lang="en-US" dirty="0" err="1"/>
              <a:t>dolar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Donec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lorem </a:t>
            </a:r>
            <a:r>
              <a:rPr lang="en-US" dirty="0" err="1"/>
              <a:t>enim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convallis lacus </a:t>
            </a:r>
            <a:r>
              <a:rPr lang="en-US" dirty="0" err="1"/>
              <a:t>sodales</a:t>
            </a:r>
            <a:r>
              <a:rPr lang="en-US" dirty="0"/>
              <a:t> in.</a:t>
            </a:r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rgbClr val="655A5B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7" y="387902"/>
            <a:ext cx="3770265" cy="521222"/>
          </a:xfrm>
        </p:spPr>
        <p:txBody>
          <a:bodyPr>
            <a:noAutofit/>
          </a:bodyPr>
          <a:lstStyle>
            <a:lvl1pPr marL="0" indent="0" fontAlgn="t">
              <a:buFontTx/>
              <a:buNone/>
              <a:defRPr sz="1950" baseline="0">
                <a:solidFill>
                  <a:srgbClr val="5498E4"/>
                </a:solidFill>
                <a:latin typeface="Arial" charset="0"/>
              </a:defRPr>
            </a:lvl1pPr>
          </a:lstStyle>
          <a:p>
            <a:r>
              <a:rPr lang="en-US" dirty="0"/>
              <a:t>Header goes here</a:t>
            </a:r>
          </a:p>
        </p:txBody>
      </p:sp>
    </p:spTree>
    <p:extLst>
      <p:ext uri="{BB962C8B-B14F-4D97-AF65-F5344CB8AC3E}">
        <p14:creationId xmlns:p14="http://schemas.microsoft.com/office/powerpoint/2010/main" val="3554990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-1"/>
            <a:ext cx="4572000" cy="6866468"/>
          </a:xfrm>
          <a:prstGeom prst="rect">
            <a:avLst/>
          </a:prstGeom>
          <a:solidFill>
            <a:srgbClr val="1C36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900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7979434" y="0"/>
            <a:ext cx="1164566" cy="6858000"/>
          </a:xfrm>
          <a:prstGeom prst="rect">
            <a:avLst/>
          </a:prstGeom>
          <a:solidFill>
            <a:srgbClr val="E4E1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8" name="Rectangle 17"/>
          <p:cNvSpPr/>
          <p:nvPr userDrawn="1"/>
        </p:nvSpPr>
        <p:spPr>
          <a:xfrm>
            <a:off x="4572000" y="0"/>
            <a:ext cx="341194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1" hasCustomPrompt="1"/>
          </p:nvPr>
        </p:nvSpPr>
        <p:spPr>
          <a:xfrm>
            <a:off x="202516" y="396885"/>
            <a:ext cx="3864660" cy="521222"/>
          </a:xfrm>
        </p:spPr>
        <p:txBody>
          <a:bodyPr>
            <a:noAutofit/>
          </a:bodyPr>
          <a:lstStyle>
            <a:lvl1pPr marL="0" indent="0" fontAlgn="t">
              <a:spcBef>
                <a:spcPts val="0"/>
              </a:spcBef>
              <a:buFontTx/>
              <a:buNone/>
              <a:defRPr sz="1950" baseline="0">
                <a:solidFill>
                  <a:schemeClr val="bg1"/>
                </a:solidFill>
                <a:latin typeface="Arial" charset="0"/>
              </a:defRPr>
            </a:lvl1pPr>
          </a:lstStyle>
          <a:p>
            <a:r>
              <a:rPr lang="en-US" dirty="0"/>
              <a:t>Thank you</a:t>
            </a: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086" y="6240078"/>
            <a:ext cx="506669" cy="273859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291832" y="6471663"/>
            <a:ext cx="435499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fld id="{64A8A213-8E92-D94A-82D7-8578C89CAF1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727241" y="6471663"/>
            <a:ext cx="2057400" cy="249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Subtitle 2"/>
          <p:cNvSpPr txBox="1">
            <a:spLocks/>
          </p:cNvSpPr>
          <p:nvPr userDrawn="1"/>
        </p:nvSpPr>
        <p:spPr>
          <a:xfrm>
            <a:off x="4765796" y="290371"/>
            <a:ext cx="2042105" cy="5175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950" dirty="0">
                <a:solidFill>
                  <a:schemeClr val="bg1"/>
                </a:solidFill>
                <a:latin typeface="Arial" charset="0"/>
              </a:rPr>
              <a:t>InterConnect</a:t>
            </a:r>
            <a:endParaRPr lang="en-US" sz="1950" baseline="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" name="Subtitle 2"/>
          <p:cNvSpPr txBox="1">
            <a:spLocks/>
          </p:cNvSpPr>
          <p:nvPr userDrawn="1"/>
        </p:nvSpPr>
        <p:spPr>
          <a:xfrm>
            <a:off x="4765796" y="685519"/>
            <a:ext cx="2042105" cy="422469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950" kern="1200" spc="-23" dirty="0">
                <a:solidFill>
                  <a:schemeClr val="bg1"/>
                </a:solidFill>
                <a:latin typeface="Arial" charset="0"/>
              </a:rPr>
              <a:t>2017</a:t>
            </a:r>
            <a:endParaRPr lang="en-US" sz="1950" kern="1200" spc="-23" baseline="0" dirty="0">
              <a:solidFill>
                <a:schemeClr val="bg1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8037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19924" y="6504691"/>
            <a:ext cx="307975" cy="123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eaLnBrk="0" hangingPunct="0"/>
            <a:fld id="{0A30D029-065C-F747-80B9-84411B9E7389}" type="slidenum">
              <a:rPr lang="en-US" sz="800" b="0" smtClean="0">
                <a:solidFill>
                  <a:srgbClr val="5A5A5A"/>
                </a:solidFill>
                <a:latin typeface="Arial" charset="0"/>
                <a:ea typeface="MS PGothic" charset="0"/>
                <a:cs typeface="MS PGothic" charset="0"/>
              </a:rPr>
              <a:pPr eaLnBrk="0" hangingPunct="0"/>
              <a:t>‹#›</a:t>
            </a:fld>
            <a:endParaRPr lang="en-US" sz="800" b="0" dirty="0">
              <a:solidFill>
                <a:srgbClr val="5A5A5A"/>
              </a:solidFill>
              <a:latin typeface="Arial" charset="0"/>
              <a:ea typeface="MS PGothic" charset="0"/>
              <a:cs typeface="MS PGothic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252" y="705495"/>
            <a:ext cx="3962400" cy="52322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ts val="2000"/>
              </a:lnSpc>
              <a:defRPr sz="2000" baseline="0">
                <a:solidFill>
                  <a:schemeClr val="accent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Rectangle 14"/>
          <p:cNvSpPr txBox="1">
            <a:spLocks noChangeArrowheads="1"/>
          </p:cNvSpPr>
          <p:nvPr userDrawn="1"/>
        </p:nvSpPr>
        <p:spPr bwMode="black">
          <a:xfrm>
            <a:off x="4191000" y="6537325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50000"/>
              </a:spcBef>
              <a:spcAft>
                <a:spcPct val="0"/>
              </a:spcAft>
              <a:defRPr sz="1000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C2B903-BA45-4739-8C00-F89CF51DE25D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380175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 userDrawn="1"/>
        </p:nvSpPr>
        <p:spPr bwMode="auto">
          <a:xfrm>
            <a:off x="6934217" y="6538918"/>
            <a:ext cx="2174863" cy="31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rIns="0"/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>
              <a:spcBef>
                <a:spcPts val="388"/>
              </a:spcBef>
            </a:pPr>
            <a:endParaRPr lang="en-US" sz="800" b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56" y="512761"/>
            <a:ext cx="8553644" cy="10144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265176" y="1874520"/>
            <a:ext cx="8650224" cy="4498848"/>
          </a:xfrm>
        </p:spPr>
        <p:txBody>
          <a:bodyPr/>
          <a:lstStyle>
            <a:lvl1pPr>
              <a:defRPr sz="1600"/>
            </a:lvl1pPr>
            <a:lvl2pPr>
              <a:defRPr sz="1600"/>
            </a:lvl2pPr>
            <a:lvl3pPr>
              <a:defRPr/>
            </a:lvl3pPr>
            <a:lvl4pPr marL="1030262" indent="0">
              <a:buNone/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ECD28E4-4234-2D47-8C2C-50EAF8BB7F4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87222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56" y="512761"/>
            <a:ext cx="8553644" cy="1014414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r>
              <a:rPr lang="de-CH"/>
              <a:t>Click to edit Master title style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78915D6-93B6-7C4E-8F2F-A1CA12B9497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416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D3548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"/>
          <p:cNvSpPr/>
          <p:nvPr userDrawn="1"/>
        </p:nvSpPr>
        <p:spPr>
          <a:xfrm>
            <a:off x="1" y="5326948"/>
            <a:ext cx="9153525" cy="1531053"/>
          </a:xfrm>
          <a:prstGeom prst="rect">
            <a:avLst/>
          </a:prstGeom>
          <a:solidFill>
            <a:srgbClr val="FFFFFF"/>
          </a:solidFill>
          <a:ln w="25400">
            <a:round/>
          </a:ln>
        </p:spPr>
        <p:txBody>
          <a:bodyPr lIns="0" tIns="0" rIns="0" bIns="0" anchor="ctr"/>
          <a:lstStyle/>
          <a:p>
            <a:pPr marL="22289" marR="22289" lvl="0" defTabSz="500253">
              <a:defRPr sz="58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sz="5800"/>
          </a:p>
        </p:txBody>
      </p:sp>
      <p:sp>
        <p:nvSpPr>
          <p:cNvPr id="7" name="Shape 8"/>
          <p:cNvSpPr>
            <a:spLocks noGrp="1"/>
          </p:cNvSpPr>
          <p:nvPr>
            <p:ph type="title"/>
          </p:nvPr>
        </p:nvSpPr>
        <p:spPr>
          <a:xfrm>
            <a:off x="365559" y="741662"/>
            <a:ext cx="6038850" cy="2819801"/>
          </a:xfrm>
          <a:prstGeom prst="rect">
            <a:avLst/>
          </a:prstGeom>
        </p:spPr>
        <p:txBody>
          <a:bodyPr anchor="t">
            <a:normAutofit/>
          </a:bodyPr>
          <a:lstStyle>
            <a:lvl1pPr marR="22289" algn="l" defTabSz="227838">
              <a:lnSpc>
                <a:spcPct val="80000"/>
              </a:lnSpc>
              <a:defRPr sz="4400" b="1" strike="noStrike" spc="-61">
                <a:solidFill>
                  <a:srgbClr val="FFFFFF"/>
                </a:solidFill>
                <a:uFill>
                  <a:solidFill>
                    <a:srgbClr val="5E5E5E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 spc="0">
                <a:solidFill>
                  <a:srgbClr val="000000"/>
                </a:solidFill>
                <a:uFillTx/>
              </a:defRPr>
            </a:pPr>
            <a:endParaRPr sz="2000" b="1" spc="-61" dirty="0">
              <a:solidFill>
                <a:srgbClr val="53585F"/>
              </a:solidFill>
              <a:uFill>
                <a:solidFill>
                  <a:srgbClr val="5E5E5E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4727" y="5818967"/>
            <a:ext cx="768778" cy="10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677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19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A7F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19" y="1600201"/>
            <a:ext cx="8229600" cy="4525963"/>
          </a:xfrm>
        </p:spPr>
        <p:txBody>
          <a:bodyPr>
            <a:normAutofit/>
          </a:bodyPr>
          <a:lstStyle>
            <a:lvl1pPr marL="171450" indent="-171450">
              <a:defRPr sz="1800" b="0" i="0">
                <a:latin typeface="Helvetica Neue"/>
                <a:cs typeface="Helvetica Neue"/>
              </a:defRPr>
            </a:lvl1pPr>
            <a:lvl2pPr marL="401638" indent="-171450">
              <a:defRPr sz="1600"/>
            </a:lvl2pPr>
            <a:lvl3pPr marL="630238" indent="-171450">
              <a:defRPr sz="1400"/>
            </a:lvl3pPr>
            <a:lvl4pPr marL="860425" indent="-171450">
              <a:defRPr sz="1200"/>
            </a:lvl4pPr>
            <a:lvl5pPr marL="1089025"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291713" y="646083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sz="800" smtClean="0">
                <a:solidFill>
                  <a:srgbClr val="7F7F7F"/>
                </a:solidFill>
              </a:rPr>
              <a:pPr/>
              <a:t>‹#›</a:t>
            </a:fld>
            <a:endParaRPr lang="en-US" sz="1050" dirty="0">
              <a:solidFill>
                <a:srgbClr val="7F7F7F"/>
              </a:solidFill>
            </a:endParaRPr>
          </a:p>
        </p:txBody>
      </p:sp>
      <p:sp>
        <p:nvSpPr>
          <p:cNvPr id="7" name="Rectangle 14"/>
          <p:cNvSpPr txBox="1">
            <a:spLocks noChangeArrowheads="1"/>
          </p:cNvSpPr>
          <p:nvPr userDrawn="1"/>
        </p:nvSpPr>
        <p:spPr bwMode="black">
          <a:xfrm>
            <a:off x="4191000" y="6537325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50000"/>
              </a:spcBef>
              <a:spcAft>
                <a:spcPct val="0"/>
              </a:spcAft>
              <a:defRPr sz="1000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C2B903-BA45-4739-8C00-F89CF51DE25D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3046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19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A7F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019" y="1600201"/>
            <a:ext cx="4038600" cy="4525963"/>
          </a:xfrm>
        </p:spPr>
        <p:txBody>
          <a:bodyPr>
            <a:normAutofit/>
          </a:bodyPr>
          <a:lstStyle>
            <a:lvl1pPr marL="171450" indent="-171450">
              <a:defRPr sz="1800"/>
            </a:lvl1pPr>
            <a:lvl2pPr marL="458788" indent="-228600">
              <a:defRPr sz="1600"/>
            </a:lvl2pPr>
            <a:lvl3pPr marL="630238" indent="-171450">
              <a:defRPr sz="1400"/>
            </a:lvl3pPr>
            <a:lvl4pPr marL="860425" indent="-171450">
              <a:defRPr sz="1200"/>
            </a:lvl4pPr>
            <a:lvl5pPr marL="1089025" indent="-17145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019" y="1600201"/>
            <a:ext cx="4038600" cy="4525963"/>
          </a:xfrm>
        </p:spPr>
        <p:txBody>
          <a:bodyPr>
            <a:normAutofit/>
          </a:bodyPr>
          <a:lstStyle>
            <a:lvl1pPr marL="171450" indent="-171450">
              <a:defRPr sz="1800"/>
            </a:lvl1pPr>
            <a:lvl2pPr marL="401638" indent="-171450">
              <a:defRPr sz="1600"/>
            </a:lvl2pPr>
            <a:lvl3pPr marL="630238" indent="-171450">
              <a:defRPr sz="1400"/>
            </a:lvl3pPr>
            <a:lvl4pPr marL="860425" indent="-171450">
              <a:defRPr sz="1200"/>
            </a:lvl4pPr>
            <a:lvl5pPr marL="1089025" indent="-2286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291713" y="646083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sz="800" smtClean="0">
                <a:solidFill>
                  <a:srgbClr val="7F7F7F"/>
                </a:solidFill>
              </a:rPr>
              <a:pPr/>
              <a:t>‹#›</a:t>
            </a:fld>
            <a:endParaRPr lang="en-US" sz="105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334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CD2B87-DAEA-4230-ABFC-F0FBD17F7B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000860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quote page">
    <p:bg>
      <p:bgPr>
        <a:solidFill>
          <a:srgbClr val="1D3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9964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795409"/>
            <a:ext cx="3962400" cy="52322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91713" y="646083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sz="800" smtClean="0">
                <a:solidFill>
                  <a:srgbClr val="7F7F7F"/>
                </a:solidFill>
              </a:rPr>
              <a:pPr/>
              <a:t>‹#›</a:t>
            </a:fld>
            <a:endParaRPr lang="en-US" sz="105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34720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D3548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"/>
          <p:cNvSpPr/>
          <p:nvPr userDrawn="1"/>
        </p:nvSpPr>
        <p:spPr>
          <a:xfrm>
            <a:off x="1" y="5326948"/>
            <a:ext cx="9153525" cy="1531053"/>
          </a:xfrm>
          <a:prstGeom prst="rect">
            <a:avLst/>
          </a:prstGeom>
          <a:solidFill>
            <a:srgbClr val="FFFFFF"/>
          </a:solidFill>
          <a:ln w="25400">
            <a:round/>
          </a:ln>
        </p:spPr>
        <p:txBody>
          <a:bodyPr lIns="0" tIns="0" rIns="0" bIns="0" anchor="ctr"/>
          <a:lstStyle/>
          <a:p>
            <a:pPr marL="22289" marR="22289" lvl="0" defTabSz="500253">
              <a:defRPr sz="5800">
                <a:uFill>
                  <a:solidFill/>
                </a:uFill>
                <a:latin typeface="Gill Sans"/>
                <a:ea typeface="Gill Sans"/>
                <a:cs typeface="Gill Sans"/>
                <a:sym typeface="Gill Sans"/>
              </a:defRPr>
            </a:pPr>
            <a:endParaRPr sz="5800"/>
          </a:p>
        </p:txBody>
      </p:sp>
      <p:sp>
        <p:nvSpPr>
          <p:cNvPr id="7" name="Shape 8"/>
          <p:cNvSpPr>
            <a:spLocks noGrp="1"/>
          </p:cNvSpPr>
          <p:nvPr>
            <p:ph type="title"/>
          </p:nvPr>
        </p:nvSpPr>
        <p:spPr>
          <a:xfrm>
            <a:off x="365559" y="741662"/>
            <a:ext cx="6038850" cy="2819801"/>
          </a:xfrm>
          <a:prstGeom prst="rect">
            <a:avLst/>
          </a:prstGeom>
        </p:spPr>
        <p:txBody>
          <a:bodyPr anchor="t">
            <a:normAutofit/>
          </a:bodyPr>
          <a:lstStyle>
            <a:lvl1pPr marR="22289" algn="l" defTabSz="227838">
              <a:lnSpc>
                <a:spcPct val="80000"/>
              </a:lnSpc>
              <a:defRPr sz="4400" b="1" strike="noStrike" spc="-61">
                <a:solidFill>
                  <a:srgbClr val="FFFFFF"/>
                </a:solidFill>
                <a:uFill>
                  <a:solidFill>
                    <a:srgbClr val="5E5E5E"/>
                  </a:solidFill>
                </a:u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lvl="0">
              <a:defRPr sz="1800" b="0" spc="0">
                <a:solidFill>
                  <a:srgbClr val="000000"/>
                </a:solidFill>
                <a:uFillTx/>
              </a:defRPr>
            </a:pPr>
            <a:endParaRPr sz="2000" b="1" spc="-61" dirty="0">
              <a:solidFill>
                <a:srgbClr val="53585F"/>
              </a:solidFill>
              <a:uFill>
                <a:solidFill>
                  <a:srgbClr val="5E5E5E"/>
                </a:solidFill>
              </a:uFill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64727" y="5818967"/>
            <a:ext cx="768778" cy="102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831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19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A7F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5019" y="1600201"/>
            <a:ext cx="8229600" cy="4525963"/>
          </a:xfrm>
        </p:spPr>
        <p:txBody>
          <a:bodyPr>
            <a:normAutofit/>
          </a:bodyPr>
          <a:lstStyle>
            <a:lvl1pPr marL="171450" indent="-171450">
              <a:defRPr sz="1800" b="0" i="0">
                <a:latin typeface="Helvetica Neue"/>
                <a:cs typeface="Helvetica Neue"/>
              </a:defRPr>
            </a:lvl1pPr>
            <a:lvl2pPr marL="401638" indent="-171450">
              <a:defRPr sz="1600"/>
            </a:lvl2pPr>
            <a:lvl3pPr marL="630238" indent="-171450">
              <a:defRPr sz="1400"/>
            </a:lvl3pPr>
            <a:lvl4pPr marL="860425" indent="-171450">
              <a:defRPr sz="1200"/>
            </a:lvl4pPr>
            <a:lvl5pPr marL="1089025" indent="-228600"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291713" y="646083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sz="800" smtClean="0">
                <a:solidFill>
                  <a:srgbClr val="7F7F7F"/>
                </a:solidFill>
              </a:rPr>
              <a:pPr/>
              <a:t>‹#›</a:t>
            </a:fld>
            <a:endParaRPr lang="en-US" sz="1050" dirty="0">
              <a:solidFill>
                <a:srgbClr val="7F7F7F"/>
              </a:solidFill>
            </a:endParaRPr>
          </a:p>
        </p:txBody>
      </p:sp>
      <p:sp>
        <p:nvSpPr>
          <p:cNvPr id="7" name="Rectangle 14"/>
          <p:cNvSpPr txBox="1">
            <a:spLocks noChangeArrowheads="1"/>
          </p:cNvSpPr>
          <p:nvPr userDrawn="1"/>
        </p:nvSpPr>
        <p:spPr bwMode="black">
          <a:xfrm>
            <a:off x="4191000" y="6537325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1" fontAlgn="base" hangingPunct="1">
              <a:spcBef>
                <a:spcPct val="50000"/>
              </a:spcBef>
              <a:spcAft>
                <a:spcPct val="0"/>
              </a:spcAft>
              <a:defRPr sz="1000" b="1" kern="1200">
                <a:solidFill>
                  <a:srgbClr val="FFFFFF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BC2B903-BA45-4739-8C00-F89CF51DE25D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0686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5019" y="274639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1A7F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5019" y="1600201"/>
            <a:ext cx="4038600" cy="4525963"/>
          </a:xfrm>
        </p:spPr>
        <p:txBody>
          <a:bodyPr>
            <a:normAutofit/>
          </a:bodyPr>
          <a:lstStyle>
            <a:lvl1pPr marL="171450" indent="-171450">
              <a:defRPr sz="1800"/>
            </a:lvl1pPr>
            <a:lvl2pPr marL="458788" indent="-228600">
              <a:defRPr sz="1600"/>
            </a:lvl2pPr>
            <a:lvl3pPr marL="630238" indent="-171450">
              <a:defRPr sz="1400"/>
            </a:lvl3pPr>
            <a:lvl4pPr marL="860425" indent="-171450">
              <a:defRPr sz="1200"/>
            </a:lvl4pPr>
            <a:lvl5pPr marL="1089025" indent="-17145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66019" y="1600201"/>
            <a:ext cx="4038600" cy="4525963"/>
          </a:xfrm>
        </p:spPr>
        <p:txBody>
          <a:bodyPr>
            <a:normAutofit/>
          </a:bodyPr>
          <a:lstStyle>
            <a:lvl1pPr marL="171450" indent="-171450">
              <a:defRPr sz="1800"/>
            </a:lvl1pPr>
            <a:lvl2pPr marL="401638" indent="-171450">
              <a:defRPr sz="1600"/>
            </a:lvl2pPr>
            <a:lvl3pPr marL="630238" indent="-171450">
              <a:defRPr sz="1400"/>
            </a:lvl3pPr>
            <a:lvl4pPr marL="860425" indent="-171450">
              <a:defRPr sz="1200"/>
            </a:lvl4pPr>
            <a:lvl5pPr marL="1089025" indent="-228600"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8291713" y="646083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sz="800" smtClean="0">
                <a:solidFill>
                  <a:srgbClr val="7F7F7F"/>
                </a:solidFill>
              </a:rPr>
              <a:pPr/>
              <a:t>‹#›</a:t>
            </a:fld>
            <a:endParaRPr lang="en-US" sz="105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80087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ingle quote page">
    <p:bg>
      <p:bgPr>
        <a:solidFill>
          <a:srgbClr val="1D35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83118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phic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933" y="795409"/>
            <a:ext cx="3962400" cy="523220"/>
          </a:xfrm>
          <a:prstGeom prst="rect">
            <a:avLst/>
          </a:prstGeom>
        </p:spPr>
        <p:txBody>
          <a:bodyPr/>
          <a:lstStyle>
            <a:lvl1pPr>
              <a:lnSpc>
                <a:spcPts val="3000"/>
              </a:lnSpc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8291713" y="6460831"/>
            <a:ext cx="309700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86CB4B4D-7CA3-9044-876B-883B54F8677D}" type="slidenum">
              <a:rPr lang="en-US" sz="800" smtClean="0">
                <a:solidFill>
                  <a:srgbClr val="7F7F7F"/>
                </a:solidFill>
              </a:rPr>
              <a:pPr/>
              <a:t>‹#›</a:t>
            </a:fld>
            <a:endParaRPr lang="en-US" sz="1050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561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371600"/>
            <a:ext cx="4078288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3088" y="1371600"/>
            <a:ext cx="4078287" cy="4876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FCC1CF-7A0E-469B-B36A-7F0C5497264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292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EF80B-2F6D-4BD0-A8B3-394F129F6D2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5509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91A068-51A8-43DC-B1BE-271F19110AA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457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B9B693-8872-4E10-B02B-3CF3C927F6C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0009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933429-6EB9-4FCC-8EEE-C1B50890048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4167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BEA6C3-533F-434A-BE03-2BA6DE48C8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11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29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eg"/><Relationship Id="rId3" Type="http://schemas.openxmlformats.org/officeDocument/2006/relationships/slideLayout" Target="../slideLayouts/slideLayout34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3988" y="609600"/>
            <a:ext cx="82454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371600"/>
            <a:ext cx="8308975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pic>
        <p:nvPicPr>
          <p:cNvPr id="1028" name="Picture 4" descr="crop_of_DM04_12_2_blu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0" y="6475413"/>
            <a:ext cx="9144000" cy="37623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rop_of_DM04_12_2_blu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1588" y="1588"/>
            <a:ext cx="9144000" cy="37623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8" descr="ibm_light_gray_logo_300dpi"/>
          <p:cNvPicPr>
            <a:picLocks noChangeAspect="1" noChangeArrowheads="1"/>
          </p:cNvPicPr>
          <p:nvPr/>
        </p:nvPicPr>
        <p:blipFill>
          <a:blip r:embed="rId14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8461375" y="61913"/>
            <a:ext cx="6223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9646" name="Rectangle 14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191000" y="6537325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BC2B903-BA45-4739-8C00-F89CF51DE2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032" name="Rectangle 19"/>
          <p:cNvSpPr>
            <a:spLocks noChangeArrowheads="1"/>
          </p:cNvSpPr>
          <p:nvPr userDrawn="1"/>
        </p:nvSpPr>
        <p:spPr bwMode="black">
          <a:xfrm>
            <a:off x="0" y="6477000"/>
            <a:ext cx="3429000" cy="24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7" tIns="45719" rIns="91437" bIns="4571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rgbClr val="FFFFFF"/>
                </a:solidFill>
              </a:rPr>
              <a:t>C. Mohan, BC &amp; DB Tutorial, VLDB Munich, 2017-08-29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7DCF7DE2-2FA8-4A09-8434-16D6542A9A4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924800" y="6460307"/>
            <a:ext cx="1219200" cy="276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7" tIns="45719" rIns="91437" bIns="4571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1200" dirty="0">
                <a:solidFill>
                  <a:srgbClr val="FF0000"/>
                </a:solidFill>
              </a:rPr>
              <a:t>@</a:t>
            </a:r>
            <a:r>
              <a:rPr lang="en-US" altLang="en-US" sz="1200" dirty="0" err="1">
                <a:solidFill>
                  <a:srgbClr val="FF0000"/>
                </a:solidFill>
              </a:rPr>
              <a:t>seemohan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7516" r:id="rId1"/>
    <p:sldLayoutId id="2147487495" r:id="rId2"/>
    <p:sldLayoutId id="2147487496" r:id="rId3"/>
    <p:sldLayoutId id="2147487497" r:id="rId4"/>
    <p:sldLayoutId id="2147487498" r:id="rId5"/>
    <p:sldLayoutId id="2147487499" r:id="rId6"/>
    <p:sldLayoutId id="2147487500" r:id="rId7"/>
    <p:sldLayoutId id="2147487501" r:id="rId8"/>
    <p:sldLayoutId id="2147487502" r:id="rId9"/>
    <p:sldLayoutId id="2147487503" r:id="rId10"/>
    <p:sldLayoutId id="2147487504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 kern="12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0000FF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228600" indent="-228600" algn="l" rtl="0" eaLnBrk="0" fontAlgn="base" hangingPunct="0">
        <a:spcBef>
          <a:spcPct val="0"/>
        </a:spcBef>
        <a:spcAft>
          <a:spcPct val="0"/>
        </a:spcAft>
        <a:buClr>
          <a:srgbClr val="9999FF"/>
        </a:buClr>
        <a:buFont typeface="Wingdings" panose="05000000000000000000" pitchFamily="2" charset="2"/>
        <a:buChar char="§"/>
        <a:defRPr sz="2200" kern="1200">
          <a:solidFill>
            <a:schemeClr val="bg1"/>
          </a:solidFill>
          <a:latin typeface="+mn-lt"/>
          <a:ea typeface="+mn-ea"/>
          <a:cs typeface="+mn-cs"/>
        </a:defRPr>
      </a:lvl1pPr>
      <a:lvl2pPr marL="750888" indent="-285750" algn="l" rtl="0" eaLnBrk="0" fontAlgn="base" hangingPunct="0">
        <a:spcBef>
          <a:spcPct val="25000"/>
        </a:spcBef>
        <a:spcAft>
          <a:spcPct val="15000"/>
        </a:spcAft>
        <a:buClr>
          <a:srgbClr val="7889FB"/>
        </a:buClr>
        <a:buSzPct val="80000"/>
        <a:buFont typeface="Webdings" panose="05030102010509060703" pitchFamily="18" charset="2"/>
        <a:buChar char="4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7889FB"/>
        </a:buClr>
        <a:buChar char="–"/>
        <a:defRPr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7889FB"/>
        </a:buClr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7889FB"/>
        </a:buClr>
        <a:buFont typeface="Arial" panose="020B0604020202020204" pitchFamily="34" charset="0"/>
        <a:buChar char="•"/>
        <a:defRPr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408514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171450" marR="0" lvl="0" indent="-17145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Click to add text</a:t>
            </a:r>
          </a:p>
        </p:txBody>
      </p:sp>
      <p:pic>
        <p:nvPicPr>
          <p:cNvPr id="12" name="Picture 5" descr="crop_of_DM04_12_2_blue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1588" y="1588"/>
            <a:ext cx="9144000" cy="376237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ibm_light_gray_logo_300dpi"/>
          <p:cNvPicPr>
            <a:picLocks noChangeAspect="1" noChangeArrowheads="1"/>
          </p:cNvPicPr>
          <p:nvPr userDrawn="1"/>
        </p:nvPicPr>
        <p:blipFill>
          <a:blip r:embed="rId18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8461375" y="61913"/>
            <a:ext cx="6223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4" descr="crop_of_DM04_12_2_blue">
            <a:extLst>
              <a:ext uri="{FF2B5EF4-FFF2-40B4-BE49-F238E27FC236}">
                <a16:creationId xmlns:a16="http://schemas.microsoft.com/office/drawing/2014/main" id="{2F989ABB-C27B-4D31-9BD1-5F7D8A07C5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0" y="6475413"/>
            <a:ext cx="9144000" cy="37623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4">
            <a:extLst>
              <a:ext uri="{FF2B5EF4-FFF2-40B4-BE49-F238E27FC236}">
                <a16:creationId xmlns:a16="http://schemas.microsoft.com/office/drawing/2014/main" id="{3EE92F25-3E86-4521-AD78-8B868F9F702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191000" y="6537325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BC2B903-BA45-4739-8C00-F89CF51DE2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0B0E73EF-C245-46DB-8113-D058AA77937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0" y="6477000"/>
            <a:ext cx="3429000" cy="24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7" tIns="45719" rIns="91437" bIns="4571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rgbClr val="FFFFFF"/>
                </a:solidFill>
              </a:rPr>
              <a:t>C. Mohan, BC &amp; DB Tutorial, VLDB Munich, 2017-08-29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CF74E7FC-DF05-4781-B91F-A0F89B02022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924800" y="6460307"/>
            <a:ext cx="1219200" cy="276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7" tIns="45719" rIns="91437" bIns="4571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1200" dirty="0">
                <a:solidFill>
                  <a:srgbClr val="FF0000"/>
                </a:solidFill>
              </a:rPr>
              <a:t>@</a:t>
            </a:r>
            <a:r>
              <a:rPr lang="en-US" altLang="en-US" sz="1200" dirty="0" err="1">
                <a:solidFill>
                  <a:srgbClr val="FF0000"/>
                </a:solidFill>
              </a:rPr>
              <a:t>seemohan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0855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18" r:id="rId1"/>
    <p:sldLayoutId id="2147487519" r:id="rId2"/>
    <p:sldLayoutId id="2147487520" r:id="rId3"/>
    <p:sldLayoutId id="2147487521" r:id="rId4"/>
    <p:sldLayoutId id="2147487522" r:id="rId5"/>
    <p:sldLayoutId id="2147487523" r:id="rId6"/>
    <p:sldLayoutId id="2147487524" r:id="rId7"/>
    <p:sldLayoutId id="2147487525" r:id="rId8"/>
    <p:sldLayoutId id="2147487526" r:id="rId9"/>
    <p:sldLayoutId id="2147487527" r:id="rId10"/>
    <p:sldLayoutId id="2147487528" r:id="rId11"/>
    <p:sldLayoutId id="2147487529" r:id="rId12"/>
    <p:sldLayoutId id="2147487530" r:id="rId13"/>
    <p:sldLayoutId id="2147487531" r:id="rId14"/>
    <p:sldLayoutId id="2147487532" r:id="rId15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 baseline="0">
          <a:solidFill>
            <a:srgbClr val="5498E4"/>
          </a:solidFill>
          <a:latin typeface="Arial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1875" kern="1200" baseline="0">
          <a:solidFill>
            <a:srgbClr val="323232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5" descr="crop_of_DM04_12_2_blue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1588" y="1588"/>
            <a:ext cx="9144000" cy="376237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bm_light_gray_logo_300dpi"/>
          <p:cNvPicPr>
            <a:picLocks noChangeAspect="1" noChangeArrowheads="1"/>
          </p:cNvPicPr>
          <p:nvPr userDrawn="1"/>
        </p:nvPicPr>
        <p:blipFill>
          <a:blip r:embed="rId8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8461375" y="61913"/>
            <a:ext cx="6223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4" descr="crop_of_DM04_12_2_blue">
            <a:extLst>
              <a:ext uri="{FF2B5EF4-FFF2-40B4-BE49-F238E27FC236}">
                <a16:creationId xmlns:a16="http://schemas.microsoft.com/office/drawing/2014/main" id="{5840433F-7080-4934-BA2A-2B3E0AFD36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0" y="6475413"/>
            <a:ext cx="9144000" cy="37623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3C2C346F-D6E2-49A3-BD22-34B607BA3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191000" y="6537325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BC2B903-BA45-4739-8C00-F89CF51DE2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7F3D4AD1-840A-46F4-B2D4-9BCF2708B47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0" y="6477000"/>
            <a:ext cx="3429000" cy="24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7" tIns="45719" rIns="91437" bIns="4571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rgbClr val="FFFFFF"/>
                </a:solidFill>
              </a:rPr>
              <a:t>C. Mohan, BC &amp; DB Tutorial, VLDB Munich, 2017-08-29</a:t>
            </a:r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9D12F7BC-99C5-49BF-A56D-04182BD9741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924800" y="6460307"/>
            <a:ext cx="1219200" cy="276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7" tIns="45719" rIns="91437" bIns="4571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1200" dirty="0">
                <a:solidFill>
                  <a:srgbClr val="FF0000"/>
                </a:solidFill>
              </a:rPr>
              <a:t>@</a:t>
            </a:r>
            <a:r>
              <a:rPr lang="en-US" altLang="en-US" sz="1200" dirty="0" err="1">
                <a:solidFill>
                  <a:srgbClr val="FF0000"/>
                </a:solidFill>
              </a:rPr>
              <a:t>seemohan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55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35" r:id="rId1"/>
    <p:sldLayoutId id="2147487536" r:id="rId2"/>
    <p:sldLayoutId id="2147487537" r:id="rId3"/>
    <p:sldLayoutId id="2147487538" r:id="rId4"/>
    <p:sldLayoutId id="2147487539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5E5F64"/>
          </a:solidFill>
          <a:latin typeface="Helvetica Neue"/>
          <a:ea typeface="+mj-ea"/>
          <a:cs typeface="Helvetica Neue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•"/>
        <a:defRPr sz="24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1pPr>
      <a:lvl2pPr marL="401638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–"/>
        <a:defRPr sz="20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2pPr>
      <a:lvl3pPr marL="630238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•"/>
        <a:defRPr sz="18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3pPr>
      <a:lvl4pPr marL="860425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–"/>
        <a:defRPr sz="16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4pPr>
      <a:lvl5pPr marL="1089025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»"/>
        <a:tabLst/>
        <a:defRPr sz="16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5" descr="crop_of_DM04_12_2_blue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10" b="52400"/>
          <a:stretch>
            <a:fillRect/>
          </a:stretch>
        </p:blipFill>
        <p:spPr bwMode="blackWhite">
          <a:xfrm>
            <a:off x="1588" y="1588"/>
            <a:ext cx="9144000" cy="376237"/>
          </a:xfrm>
          <a:prstGeom prst="rect">
            <a:avLst/>
          </a:prstGeom>
          <a:noFill/>
          <a:ln w="317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bm_light_gray_logo_300dpi"/>
          <p:cNvPicPr>
            <a:picLocks noChangeAspect="1" noChangeArrowheads="1"/>
          </p:cNvPicPr>
          <p:nvPr userDrawn="1"/>
        </p:nvPicPr>
        <p:blipFill>
          <a:blip r:embed="rId8">
            <a:clrChange>
              <a:clrFrom>
                <a:srgbClr val="7889FB"/>
              </a:clrFrom>
              <a:clrTo>
                <a:srgbClr val="7889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67"/>
          <a:stretch>
            <a:fillRect/>
          </a:stretch>
        </p:blipFill>
        <p:spPr bwMode="invGray">
          <a:xfrm>
            <a:off x="8461375" y="61913"/>
            <a:ext cx="6223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4" descr="crop_of_DM04_12_2_blue">
            <a:extLst>
              <a:ext uri="{FF2B5EF4-FFF2-40B4-BE49-F238E27FC236}">
                <a16:creationId xmlns:a16="http://schemas.microsoft.com/office/drawing/2014/main" id="{5840433F-7080-4934-BA2A-2B3E0AFD36C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21" b="23769"/>
          <a:stretch>
            <a:fillRect/>
          </a:stretch>
        </p:blipFill>
        <p:spPr bwMode="blackWhite">
          <a:xfrm>
            <a:off x="0" y="6475413"/>
            <a:ext cx="9144000" cy="376237"/>
          </a:xfrm>
          <a:prstGeom prst="rect">
            <a:avLst/>
          </a:prstGeom>
          <a:noFill/>
          <a:ln w="317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4">
            <a:extLst>
              <a:ext uri="{FF2B5EF4-FFF2-40B4-BE49-F238E27FC236}">
                <a16:creationId xmlns:a16="http://schemas.microsoft.com/office/drawing/2014/main" id="{3C2C346F-D6E2-49A3-BD22-34B607BA34E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4191000" y="6537325"/>
            <a:ext cx="1006475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7889FB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sz="10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BC2B903-BA45-4739-8C00-F89CF51DE2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14" name="Rectangle 19">
            <a:extLst>
              <a:ext uri="{FF2B5EF4-FFF2-40B4-BE49-F238E27FC236}">
                <a16:creationId xmlns:a16="http://schemas.microsoft.com/office/drawing/2014/main" id="{5E93BCC6-4C3D-4610-9DA9-C0EFBCDDB5E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0" y="6477000"/>
            <a:ext cx="3429000" cy="246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7" tIns="45719" rIns="91437" bIns="4571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en-US" altLang="en-US" sz="1000" dirty="0">
                <a:solidFill>
                  <a:srgbClr val="FFFFFF"/>
                </a:solidFill>
              </a:rPr>
              <a:t>C. Mohan, BC &amp; DB Tutorial, VLDB Munich, 2017-08-29</a:t>
            </a:r>
          </a:p>
        </p:txBody>
      </p:sp>
      <p:sp>
        <p:nvSpPr>
          <p:cNvPr id="15" name="Rectangle 19">
            <a:extLst>
              <a:ext uri="{FF2B5EF4-FFF2-40B4-BE49-F238E27FC236}">
                <a16:creationId xmlns:a16="http://schemas.microsoft.com/office/drawing/2014/main" id="{7A598024-2E42-438C-9251-1706569D6A9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7924800" y="6460307"/>
            <a:ext cx="1219200" cy="276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37" tIns="45719" rIns="91437" bIns="45719">
            <a:spAutoFit/>
          </a:bodyPr>
          <a:lstStyle>
            <a:lvl1pPr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defRPr/>
            </a:pPr>
            <a:r>
              <a:rPr lang="en-US" altLang="en-US" sz="1200" dirty="0">
                <a:solidFill>
                  <a:srgbClr val="FF0000"/>
                </a:solidFill>
              </a:rPr>
              <a:t>@</a:t>
            </a:r>
            <a:r>
              <a:rPr lang="en-US" altLang="en-US" sz="1200" dirty="0" err="1">
                <a:solidFill>
                  <a:srgbClr val="FF0000"/>
                </a:solidFill>
              </a:rPr>
              <a:t>seemohan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385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541" r:id="rId1"/>
    <p:sldLayoutId id="2147487542" r:id="rId2"/>
    <p:sldLayoutId id="2147487543" r:id="rId3"/>
    <p:sldLayoutId id="2147487544" r:id="rId4"/>
    <p:sldLayoutId id="2147487545" r:id="rId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400" b="1" i="0" kern="1200">
          <a:solidFill>
            <a:srgbClr val="5E5F64"/>
          </a:solidFill>
          <a:latin typeface="Helvetica Neue"/>
          <a:ea typeface="+mj-ea"/>
          <a:cs typeface="Helvetica Neue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•"/>
        <a:defRPr sz="24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1pPr>
      <a:lvl2pPr marL="401638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–"/>
        <a:defRPr sz="20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2pPr>
      <a:lvl3pPr marL="630238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•"/>
        <a:defRPr sz="18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3pPr>
      <a:lvl4pPr marL="860425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–"/>
        <a:defRPr sz="16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4pPr>
      <a:lvl5pPr marL="1089025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6"/>
        </a:buClr>
        <a:buFont typeface="Arial"/>
        <a:buChar char="»"/>
        <a:tabLst/>
        <a:defRPr sz="1600" b="0" i="0" kern="1200">
          <a:solidFill>
            <a:srgbClr val="5E5F64"/>
          </a:solidFill>
          <a:latin typeface="Helvetica Neue"/>
          <a:ea typeface="+mn-ea"/>
          <a:cs typeface="Helvetica Neue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MwIkP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tif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m.com/developerworks/data/roadmaps/qrepl-roadmap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hyperledger.org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ipdb.foundation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cebook.com/cmohan" TargetMode="External"/><Relationship Id="rId2" Type="http://schemas.openxmlformats.org/officeDocument/2006/relationships/hyperlink" Target="http://bit.ly/CMbcDB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www.linkedin.com/in/seemohan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 Box 5"/>
          <p:cNvSpPr txBox="1">
            <a:spLocks noChangeArrowheads="1"/>
          </p:cNvSpPr>
          <p:nvPr/>
        </p:nvSpPr>
        <p:spPr bwMode="auto">
          <a:xfrm>
            <a:off x="233362" y="5486400"/>
            <a:ext cx="8605838" cy="338554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None/>
            </a:pPr>
            <a:r>
              <a:rPr lang="en-US" altLang="en-US" sz="1600" b="1" dirty="0">
                <a:solidFill>
                  <a:srgbClr val="C00000"/>
                </a:solidFill>
              </a:rPr>
              <a:t>Links to Videos, Slides, Bibliography &amp; Twitter Handles @ </a:t>
            </a:r>
            <a:r>
              <a:rPr lang="en-US" sz="1600" b="1" dirty="0">
                <a:solidFill>
                  <a:srgbClr val="C00000"/>
                </a:solidFill>
              </a:rPr>
              <a:t>http://bit.ly/CMbcDB</a:t>
            </a:r>
            <a:endParaRPr lang="en-US" altLang="en-US" sz="1600" b="1" dirty="0">
              <a:solidFill>
                <a:srgbClr val="C00000"/>
              </a:solidFill>
            </a:endParaRPr>
          </a:p>
        </p:txBody>
      </p:sp>
      <p:sp>
        <p:nvSpPr>
          <p:cNvPr id="69635" name="AutoShape 9" descr="data:image/png;base64,iVBORw0KGgoAAAANSUhEUgAAA+wAAAEcCAYAAABd1D64AAAgAElEQVR4XuydB4BdRdXHZ9MbCSWU0DuIioI0e8GCYgMFVFBRQCyg9KJIDb1IB0EERVBEQMQuFhCUDwSlCUgH6TWEEJJA9ju//z3n7ry79+2+tyXZIFeX3bx379wzZ87MnP9p09ExYenO1NGRimtY8Uv/5D/xeWdKnf6T+D3XvrLv+N3s6oi27Lfaj7aqD1Tbtn/zjri/pMU+4nXRVLPmmlNU+YbGoJF3Oa2tPAsf/KlEH4eNSmnE2NQxYrT9Pdxas+/nzk0dc19K6eXZqfOlWamjc07Bv2q/OrNO9MSiZnQ5LeXXwedhI4xPw1Mabr+hb7j9wLgOeO3j1vmy0Wc/0CZa7bcYDJl2n8aXxxg/flwmJAc8Vxn7UoaK59XEqPGio/OlGcYPe4Z78vuCcONXGmE0jpyQ0ksv2s/MgoZhNePCvfRttLVNm3Z/J/SNnpjSqIXE984Xn05pjrVjNOp1I8fZMyPtsxldsttNDH18htl9I61tG7se6RAfrHHo4CXQDcP4G7py/kCf+jimoGX280X7PfGDMbT+FHS8UFDLOMYP3/PDwJjcpfFLFt9Ne6BonzGq0hHygqzSNvfNoW2jba73HxmJuaf74a3dS1tz7H71MeShwkT6OMr6Bx3qo8mV9bFz+GjJQqf1vQOZpM3ZL6ROa3fYwiuluY/dnNLzjxRvzcdcMmD3j7T3Gw86aZd3z55e0MO9cc+Yhb0/Jjs0NGGplBZbI6Wn/mNtP1o8N2aRYpygTX1Axr0/yA/0Mj70c7bJSlX+4BHPjFu8mDcvPhsrQXe5HrNYlwwhT8jeXBtLsdfnwZhFi+dnPuPtIE/w2ujg/dwnmmdZW8iXX7EWjxxr9NoP/NSctB9bi8Qz5jPv5Fnao398N/s5l1WnI5+D9B3ZmGX8jXbhNbIMLxpk2D738U02voVc85m9lzk02ubyHBuLufZ+Ls0L3zdGGS3Qyjyea/fXzffoI2sI7cWYN5szekmxNvsLu+S4IqY9/jOX+VHWB/o+a1rRl2i/bg1r5x19vbdcl72fPfKiry+Z38/lYyjB6ds4zu9uzI/3V1mX0wAbY2nvt+7UU+d6IqJKUP7veUJc/0eFOcgexloaOm7/W53/LbBHsMaFbl+upZk+0G2N7YnsQRSyELEgTf/O5K7UWW1/mV9r9fwf0TYoyBlaeaxhS0UfB/OY/A8HX5g+K17b3+zn6Fboq9JzXFdqg4pBvbXEr/lb0HvtB9rjGmryIj7Ca9OBTA/q6JiwJJ8UAt9ZB7JRLmPjjF7RSR5xJV/P+ncBGvOOd3u+slA3rPG05T9VBSxf0/u9HpQEt6YQlODYAAhCCgMFnsYIhBSsAASjXL9k2LgAbSI5wBu/S55lPAhetdSnjNcaFsbMQRs0dTCZ+M2Pj10IZYA4lGSBdPsJkNkwJD7ZSgWR9v09otXHh3YD5IsW70AAdia2AdpOU+I7TCkXL5oBdgFrlHPjKYAJxb9OIY1xoI8jDCTQLosESv2YSQUQBaQApuy7DuhD4AF99Blw0KzP9AEiASuMLYCnJzq4dwTA2hR7jTsg3EFkPtYB2OkP9PFbQMhlsMqTEljbgggYAlTnYI/xDvnTeDsNCy1TGCpmmsECWqBJY80Psufyx1jCa9qZZQCuEznwOd4NsNvn0ACvGReAaj7WudzwDhkajB+8E7qRBetfh/FAgN2MMp0GCjugf9wSqWPicgbYb0rp6TsLI1c+5np2uIF9A3gAduQXQEu79LOcNza+AHbGVkCXcbExXHytggdPGminbcAvfVWf7Z4A/PQBYwp9hH7a4Z6q/Amw271j7V0A2xcNyLFJ1RmXRpssir92j3htlwwpDlppm74Ms3YA7NBFOyOhw35mudEFeZGBw+mRjPr80/xCntgw7bNZJvMyOGE0YTO1z+ATBh+MOhjEkGfaCoNHjB9jx5jAa2RT8xHQ7aBfcs34YiyzvqHcwVtdbjBDRhkbnhXdWZ8D8POZ5pf1WzRYe/ClZuzVJ9EUhrwmvNaLGjQLp6ulBTWX4K45meinvVeyjAHFeKKxdkPl/NjYyz0I0fK+zQ86Gjk2QP9qUAKKuVNefRjHAaJqgWimyrogOgfpeUcGlJ3NXt7shaHENePsgBI38MMXBmLWaNauV8rFvhCG09DxeuxbPo6tyACNDdDYdntd6MSup0onDmdPrJOvlIEajH5UGJrvM3L0wVfwDqDR9OJS7u25AOnCEq7baDt2DDEY5PalzbxPDf0zOkvQnvFhqOyrOR/tbwPsSzmVrgQ2WLQRdh+w8jcf5Z7PfOL6/eGFF2Or4C9nSj6J+VxadDEcUkodZHgzBWkOQvsyaOUzuYDWeHHjPh9YAEchgAYeTHABHCichbcQMgGCADZ+DJxKqYNO9+IFqA6+qKvc430e5u2LHZVFLQd1ooHHaBdLl1teAqTL40p/nG/ysBaefimdvJPP8qsVwSwF3N8ZdOpzt1I1KMzxAiMWzzngCcAFb5r2seCvFGToBHg182hJNuzrUVi5rc+614wjgOzRBqYAhkQ34GknwoGbAUbQ8TJAw/hRRweflR58FHWjA8ASoR2Sg5x5Ph4Ce9a+eY0LUONjqIUge6AEIO7Bl0Xb50ftuFs7eBi56GNp/W4YwK5IinHm1cWzO9tAoiIm3POq8WdDNsCBHCjaAV63GEnAqClawn6LjibREgEkFUlgP/AjIglibtsYdTIOZlzpWHQ1ecI7n3sopWfuSh3PP2ZdLAwC4qAAO55xA4jMLdpDPtg4BLqdv7rHxj2AVbQwcdmUJi1ngP22AhQDRpkzgGgZF7K1hjfKC23jCM2A8fAsl0Po4w0NAFLGT57f7oYGgXSAqbzw8I/7PbIihg9gTVv0JYB/GT2C7Fl/AbbwHiNMLrPBa7VhP4x1AH/agMcCxsYrZIE+cW/wCNorxhEN0RjjQcg90SNEkcjQQDd83mEkoE8y4Pi+ofdhaLC+JJMP0e19k9c9DFk+zwHDYeBBUWR8q4aPaJt2WNvw/CN7ZeRD7D0xQLF2DoBiiHGG9/Bu+EZ/GWsZoeYhaK+u/yEDrazb+TIxJP/Ox20QxnBI9rkfROV7Ty7iVdbFKwZgGlQ2vFiZWZz974YNMfu+skf1o9tD6lHtwXjYMaYX+t8r4ooorlj32upUVQZ4uO6zqkC2Ijs9EFKujVoUC51GYNLf4+q1WpDeXBHf+Lytvr4Sb/Z9vWHKuudcjiEH6oFfwjklHTMbw/m5JzWA8MoY1enW1X1VuiR4KYRmIHCm09ETbZLB1hfqRsBeSrQrV7Wy6UA0B/JMkghD0TOuxIXCJQDpym4z4gsN3WeUkHmXQi5G2kdy8rbeufqpVd31atoLoB4NqH9FGFQHoFDA2MCEh70XVibAqCtyDS/2haS0+jlAK40aDtx7HdTwpBMK7d59hUWHNdHaFUDHy+8Kurx2mdEjFrK+8LCkz8e/THmIcapGD2QCL88lofEvFKHxdUIa7bM4AHbYQOQN96tKs5R9vIYRGl+Ec8mYMgpP+3jz6lu4POAM0M4w43VUeC2h3U2U7pIONzQQiqxwd/pDX7PBlZgi64A9AzHwWh5GvcznQSwC/NPHHnAjgN9DJAGvkdfTQ8JLOipzIOgNYwBh1vAlog6kVECLG2sUYl/Iq6II4MccD2UujWHZnFB/AS94c93TWQV7ubzL4IHHFcOLPVc1vGhpAMBOSB1LmAfcfnfCM2u/49l7U+eMJ41UQqosnUGAHd56CDVeZ9FB+LrJh3vwxW8+E6gCyPv6A/hc1MLiAc3WtkAsihb/DqND0M7YATID+HNPGXYfMuiDTzsRug4vImqjlBG7T22ZHIYXPugTyHXZw1qNt55+SCb9YlwU0YBxxNoaa5EB0BPAN+4L4xL95H0A2kif4B7GFjAPvdAGPcwrQLX6VzE00F6ExUO3Qj8J53cjl5QeowfZZd7JaBIGQB8DGYZIs8CIwji51x16wvBJG2FMEEvtWWQwN6LkfYQfAGf4FF792m3A941cHvv6d77ewcMYP3gcqTXRp76+o5XncsUi7u/L+t3Ku+bZPXWKer73zzNChv6L6nCPT5luxPdXNVKDzV5YCp//kaOfnJIBIWLojovWbvQOdAlbHxf4ueisJhKrzmja55HoTY7akbUKEVVdWUDdnVj5eOQkZDisqZi/YkQX/afJwDXIa/U+YwC6o0LeSfFFPzS+sqeXIN096fNrL+oNJ5Xd9sGUShBOWX4H/kKXDyY5VpHe6MBdulWrwp8xu4E+10NLI0Cr7UFz/csdsFdHt+p1biIAkb/AhJGyn4eh8G9f1MuQ8GAIzAiG1UiWiJV2WAienh+oPINskKojkgF1C+ItvHsCx+ZNtwWaf4sqCXAX8JEHV5tozuScZyE8bv0rw9j9ufAUll73bHPUQsQkKugowt3DM8h95Cp7DnruSS9nrI9BydM2hKZ6a4MwMr5ZjhDtlyHy3veSHXiq8NaRB91DLmi0D8Cgr5b7XniKawQ47lWOMwAf4DRL2LkIjzfgCvgIgGKAV+TkAL8nDz73Bh2ALHhcENLwqxAI629paPA8HjZ18dy+k5Eik3PGr4wk8BzyugnawA/ywgFwTkedrPEKgTS8l4TEG+88GqSQG1cwItKCRVihyZ6PXc3lKUlmkYN3niqgEOZWDS/FuHQZPKhvUPDL6mdYVITRBW/NG67IlOf+a5ERGFksncHoV00IhX0bz+S9tX8DZgHe4d2mPYWXG48IC4/5RN9JExhtgPdpC4unf3jZXzRvuwwa2TqnuefefGiaSZSC0Z3PGxlnoN3eE8BeRgk8v4wLc8LnAXI51mQwwLjSForQfvGD59gcx1pEhPiPR9/5DB0hH8g1YJFnwhgUY1/Kh/GCthXuTv9j4GiPKBwH2BOWKCJQXnjCfswwkufgl0uOG0TEW2uPyAAmVdQviDkgo4nXeYhny3B+94Qz/xgTGVGyNV99hx/2vf7GaOTGq+pcj74oxN7pqBpbynnZ8g7b2iIYhh/NVyIZrM/wfl6A9m5KqctWa5QP0buqe72vj+U+PMDjN0S50CtZNSpR+Uwdi/rNtlZe6HpEN+L7/fJe2TGkbtCaEHuhpx0OKQL7QAx9Ur2RHtLd+tBs90eayVnIVgtyWAvWA3/0IIt50/zd2ysXRLGuBbPRkR54KxznqbSqxWVyTVty7PATIB0diX2oVBYGRCp6bKQpQM8GKLBn6UR052Z8jp6l8fbUQTlg7XnpW45jAqwLc+L0rBgmGojM9uIA+Hq3PSsMxLvQA3GY8g8wGu/yMQi9onTa+pqiB3saJ1JLFRLvA9GS4pPdHoA970yAUTFC6KmrAzFLwuIQinV45MtZVDOEHe4hLGWlLzMqZwbPZ22UYB26jWYAhcKeyAUtILkKmqHER95G3kI3wJW9Ky8uJ/qZIPYehU7zd3SKgfPBA0zI0oWVq8urX4ype9HDw89CG0aRhrHIN9lKf/sz1fJJFJED5XhDnwt9CB//LkPjPXVAinrFMFS2a7SSP0ub8mZVwvhz2nlGwAClvwC0aoaFB6BWgnY8lOZpVxqB3a+FqCYMtxwKGkFRB7BQUIM8ckLBQ56zwY8xU8E1PPhxr1t+y1SETCYY19LQ4AXFmoL2MHi4B7/B0FCRM/4JHQGCBKyNj/LashiTGoCi4fl3yBbGlBmPG4CzsOtInYi1Q+PqO5zC6OEHOb0eGpyPewPv7B+qSUDKQpa7bbwSCCeP3Yq3deI1B5SONzBpBeg6AJEGzPG6d9hzncw1GU7gqxebY3ORBx8DkPOacZbX1z3HJSA2GRhvoB2QSrQFwF5FxDwHPge/klOb74DxAGWamz5H+TsiO/B6a975whze8MjV5rdy5m3MBIyDH8ZD9SMiEczrTQGXFw3URr0E7tV4Wb8VFu/zH7q5GrwIPsehGdmWMcLGJ8/P1zMYB8yAsMgqxfjxrmn3d4WZx9jRR4Ap9DFumreey44RKC6MJioumBsa7GGAfNQvUHi//Vse+kzGY8MipQU5jdSNiMaozgNFmuRe9oh4Ucecor7sB13dafpXviYJtLMuMYa21kRxx+qYtNBsj+8rjdnZWNetDf15zzx/tqqI5OM1SGM3z/vYzxfW6WqwJt/G83na59f1oBSW86nupfl86/PLF/AH0X99n2BtbEgPXUC7FilQPRUGHpSu1clhLnc138dHAbQin7qd9TFv1lWbMmS+2s8FZWnK96lIly1TcemU6+SKws30ucAY6D2xD5dOhWr6bDCnp7W8v4Li+KehmcCS/juiuUvHp2MlDaJjq9ywkOPMANRRz6vU/wJfet+kszcD7Q7yc/wox2oIC39nXv3QIcPRUDqw3Ztf4iWGySOiS4wcAlowpH3ArgadcXm+SLmR2HdhudDcywB7eKvKzgRzGCT/kWzxuVsq8g0qqpM7lmoA3C3JSRgmMvCaCXpXMbnIUbd8deUho+Aa2CPE2vM2ynlcu1DkAl33LnG+mETyUocX3S1dCktxrzrfSchqQHpp6Mg630BPO4aYlhiY3eQTq7RURT9ccDUheD/880UYD5yKuRHa6kXl6l4rsIWnmHB3LxTXzNLG56pYSZ6pXXjl7b0KpVZOu4EUFG0ApsCcpS4AXOG7wJ6HBTejQ8AagI+Hs5L3G0IQsiuvIZEERpPAB+uHe7UjXSF/TxTfitD4uqr40baKbxFJQIh+GBoqSq/mNrxzOlTZPfLqYx7CK4olFjKue6mozt8AOFUR98riApXIqBMdgBa6FQruIKyZ4UWAjUr3XoAumkH8acMApLzpUbXdCtAVBc3sVAHSG+A5QFZ8BLB7sTToYQxVdNAL0LHhADQBteEZhx+EZZPXzzya+VSX/OUAm/bLMbT3EKYO76BNkT2xUSDODrTHGp08M8dopC9lhXSfr8gfxg14XYbgww8KvxEmTgqHtRcgUAYCl6+QEXnZoc1kFBmUFx6jUTbuQTc0KE8eIOkV5qvGCNaUCVOK+wiPh+/TH/bIDYwPvjmoJgP590YT8xc6lG7gpwTE/BQYJ53CTzyQ8cyfjUJyAXCj5kCey57Plyg+Vw37hxfiOfx0sKy2kPNBBusxDvnao/oLeNrdEDWQoL26xsX4taOM1q1j8/WznpS7BUUbHkQGVtnDq5qxpV/sqntR9Kunhvv10kFk3HxsWkZbUvdeIYXnXoqCc/Sr4kSZp2yuk1HXHSPaVvPDPaR9Aet5f6qvy//dzrycpzyqvCwH6hGFiyFJEZU4ZWI8HYDKIYPu7npMeJtf8tOIqnnp4nepAGYvH0AGddPtM2DOYqjUX8bcMUaMu0QD2hxjhI4t7MGXGCfoNzgEPbaXtSzHoPQ0gHQ4DHt7vioHos/xUDg2SydtFS9l/BSgzxzUWWqzV4nPd4keOhUKnUr7+wt7Eta6gSgnXDDbB0e7lIP9CBXIrQxlOAFFs2C+T2SR28qm4sqorEgF0Q3F5EzAO/Gmm4LdoRx1Awx+bFhZTK5ZCHUDD4LxVWXSPm+wF9BX5hO8JNydd/sk0yBDoE8yVfzmB4tPlhPdY9/zCeW8HYyFJcZYRho3NISQlsXv3Gpkn3eSu6zQVitCZ993jRxyUJFD5cp6eHceSl/XD6riCxxmuc3WYCeL15jJipboJOzWAV3HcArWWUPh/c2jAQrpcMOTjYUiLTA0YAwA4NfOzOLD0nMeue8AZBZOxt8XkHg8QB0LQgB8saDyAi049llZvb7ryDQ1FYYwke3jLg8tAJ+0gqzIXnwvK6znKgG8FjKwrGJrBmqjgKKK1BX55OpzgFUdk4fBw0PjG7zs+cJjzyhvHIDvIc/2/k6T+Q7zhncCHKOavwwvNgfHTbbfRhdGQeiLRRh6rSid6ImLyv/MH1VQBwyTD85RdaRdOA8ZOzzLzDF4wfynnwL/FQUlDEsYDVDGlDdeiX6I3CZoR7YwKChH3OgPD3HwGD4hk2rHjzrB6KJoAfhh4844KXQ+PLYAUQf9SrNwgM9caMjhzmQkctkxNMijj5HDDZ4hSwF6kXtoQJbG2XsxAhDlQDFGHYWIfBPBgOGE8H37THQUR+uVUSkhu6zDGBtyw90Y5qG1Q58iRaN6lGHwKOo58O/yOLvKHIh7BfBJD4DWivFsMNa2btPcZVs1DKgbYPTAuzxVpW7+9kZbt30SMZ2finNvBPf2fb4HNtsPe2vjFfp9dVuu/lvy09e+V5VoKRHeYN2L4j19fmFfCV2wn4t9gjV0Qc9jpy+x38sIOsTWnYa1EfoCuIW+GBOmFTlvUezyqZL7Detw6/yaOjlfdAoS0V84CHDE4CQC52RrbziwVAyXWkS2l2Osn2VRlYoI9XSItvavwFR1fK1jDDp1dq90Bv+3dEj3TAug0wd+0w4y6Y5igXGPKFb0qAPynqJw2+lTjmdEWlVvd4JbAe91+3q0GXi3jBbwfoazVsYJbo5xLHhdAey9SF8caxQhF23tLJXBKscNxdw9zGU4Qz4JHTiF1aEhVKFCb49MdEZ7eLr+1VBMbrQBCasCT8AuViaAQVlMro1B6pLAro0yhJLfyF7wLzydEkxAHQLsnuk4eq2MKvDP1WXnSbnfVsdtkJSkpgIISfZO9Ssmni8aJRBmwtn/STUgfNf61YknNWSozIeP5+GF/QDgAE8UI8vPoq6uEXQZcIQiTUXtKBTHOwEo5kXusMWsE/D0goV/mxx1kOeOhxDwBngSKAVU03hECNAvwDJV0u3jCMtuWHn8Hp1xb/fEWeRxNFcURNGccwtn0C8whKfYPed1YxqWP4FSDBjuOQ9lrCr3JWCkujbA2g0N+cKVjyWLI+Hb483THkfISdcjqsMjC1S3IXLcwnPu35Xt5qsxz9OI/chDC++K0HjVgjBAqAKBM5+1VJM4Hsy+juPVeHdEILAJTTA5eOruIvc6qnnqvG9yqT1PHpApb35UNfdFkOr5US0dGQVMzrLQ8erRZsETVYGngj4F2mgrqxsQYyFPq8mb0a9LR495frqmqPFCYNz4qrB/Ih1QOACdjKFHHShUnfB6mx+qXm/9zsPZkaU4olEg2IvTVb3svLNadb463np/1DiwvsEv/h31GZDBPMVAXnWPcFB6g9EKONfxLfYrzl+P6u0huxpDKsZ7zYWyAGGFdvHbxkNV5339CM98TnvuXdGxiBkdDfcFAYP4Ozc0qG6CjWd+WkCzOVlHktZM1oxs3izQXnX6ESBRA1OMaygngzgsQ7rpyrJY0lrdtvus/Pf0guB/zqE+v2hIs3meEhfru6LUhhjIbZURMpLaWq7j3Dz8uRUg0mr7/b2vqm+WDiF0xGrj1bWn+n0fZT7X3aPJuunWx+b7zKLSiO06EHoQe3m3/QSd3NMecQygT2CgIQVyhqUJziRVsIcizL0SWMegeMiZ0g03+PhFBIAAutEeacAaXKKaUd5D73SnX3jL6+gaSNkNPY/36G/ezxyp2at75VGTG7rxJdsrS6cnvMKxVuCpPgB2a6AV73qPnYABufTHggdxHu7SEEqfbf4wTt4qZ57aqZlBDYPX9T6zUTiwNAEhjxbFW4IDUMd7DwjBs0jVd2+3ZUHI6XDwlu/Oyp/2vPQ4x1Mgjp8oHBdnZ3sYqN7tHncBehfcMme9ToDiMwdMfRGonsB5CbKtYVnykAm3jgV/JWBuIYt8aXHUIDqAxUBU58wnLU+Zoms+vvkZ4DFRAHXjliw2FUKam4WwC4wYfwFn0MMRV17sjbO8BewMtA+zhWGuim5ZWwYkdMY3AB6wkuua5URFzgBRJi8YGgBM0XYUIYtigRpHvLZYPAlntr+jorSiNvwFAThjXPLQ+ABPzUB4VBAPkCrMU6MwCAwYHQKHAHw/Fq4ufD2MLQA45BIwqeM8wlLLpu7neWuO8H0cZZcV5GvYtEL+GRcHiaSUuCGlg2JrRFxY3jzF5QKkKi0laIYXAGf+PXl187DbuE17oOhLhG5F5XeAXhy/FcXpgr+McVS4j/QTkz0B9zw6QDJvP4TaA8aVIw+I9SMGY02KnGqFlXNOuclmma9PwbUwy1tfAOO8h1zvuALQ8qzOh8dba/zE0BSpItCl99gYqJ6DW1oB9ZKxbMxjc1ExPN5n66N4UOdlh79eh4D+EYWBfGi87XlFFXlhSFWex4jA+GBYwogRheZ8vtGWzl/PTnRAzlVF3+U/0koE7CvGD3gi4E+UAlMNQ4ank2gO+FoWS5roIOogO0Wi5fW5LwthzTOxNkK3PO3GN3gGz2X9Z6qzz/SgxXVTRv3eed2XAWJJ7R5catXzWpsdsE71r6E6xd63urLhPrOmGWoIpa9Kep9f1D8evFKf1hrPPk99FXe2LGh9ZX2O414ll0NMRmKNFF0RqVhHZ3UuxBxoZQK2OGh5U6GzV/XFaGqw2ZiDdYFwDMfGn2xPGY7z0SIAh5ke02m1nOaantRpBvS56D2Rghn7LU4s1aKp6Astsqa4rcqgykfCBYEd3UEZVejRUyWLfvywjh6Ogm15iENG0LyQ1eBn+RtnXhbhPBhzpinuKrCcA/YWgV0o9kyeMn+wrVHNbs4GOC/KVlqIGFwH1wFaSwXAQ8WjmIDoAsg2m6CUucqAuqq+F+FMqlhtwtFhCmCnQkKLXM5yzrUlGB663NAfgCwg3RVi5U9762XxOK86L2Wv0gfd6kaMhgJ+8IB7HcDnw9BFvAa5pasnQSm9Pk5HRANIKQXUuSFC//ZUiXKx9bc3tG/jYQtNByDErHydxoeO3HIWwEnjam0yVoAxFhoAfqRHVDvG/XE0F/fJclx4dAV4DLh1AOiNxk6Kc+FNNOCo6uQUXMu9QWWdBX8Jsgj4AlwBHCMcPDegqN4BMoCxxd6nHGuTKeUUMxQKryjeE8A8DA2tnj8POVF9O4BrHTgIEKdcbw+Nx7La070Rgi05tAUzzpfPTyaQF9aP+WJceE9UjW9YE7KQLMSUAmNEOLiXvWP84gKyjIOO+isYz2UAACAASURBVDMAqrkocSec3/PT4RP9nfyagn8YV1SPgNxpxhdwaGOiUG7G2eaZahUAau07xgMwzLgr9I/K58YPxrusBQCtIUx+/1ivzM6cU4QCofi+6Si83OSePHZVZickHONIgFf3pnM/8gLIRN6iqE8AWvHO2oaP9EHpAaxBgGF7bxRIkfwbzVyAwsgZz9emCIsPAKn7srZ4NmRCR7dRMI6iclRqt++4V5/j0YcfjAn3WDsyEjCGUVQxM9IoxN9Dw6N/3Kt0Fp+zfB61DMpIAzc4aMwZQ89Ph87Syw6/Y2AYS5+ikVYQefE809Y6XV04+vDvXFbFc5Mx+ia+Z2kzzejK18MF2qsuwaowMPacFveePrB/yD7SKkboE2uaNa4JUMOSPr1kyLJ2SBGmfd/XOel0C5iXXXqvG+JrT56Zz9zOwXruWe+VrOYYoPujfZwfNdi0zmfYqurda5eqN0i3Qf8wsK4ouQDrnWY7GpHGjB2Xxk9cxNScSbZlTzK14yXbxh+zTLmn0owXXkiz51h0a7n/GA/QJwLIV50B7RJXZ4iOSGal/jpekEMCJ6Wn+0ZuvdTjKgbq4zi1S3vd/Tkt0p88rbVfxo02CctocMDexmIjQN1fwJ6bqIRkunpQfgVYi4/9HoGNUPQ8hCdAVunl9Aaskw7TC7Ae4ed41U0RFaZWQbOi6nuH8nzjnW0KSMlQB5idDhCVI+y56Qr5cAAhoB556REtEGyovhshcT6o7952CfrdUBH9jz6E0SBXGOsmQoDiUJx1v/M5UhW6FcbLvekOQHP3dCnYMRYBZP1exsbeI0+7GUkUGq8cGu97NR+F9lT5PDvqLeguJccVf/qtohsGcgB0kb8daqWqgC9ShMcHMDCPXcdLhC1HvrID6zKnxvlBu+OtaBc8xtsf1biLPIeCkihSqJBu8oWMbrz5OvrLDTqSvcjF8cGlbVWN99z3AG0Nc9tlAbpGAlIzz3kdEI+8ZYXzAzwBkjFvIDn4zUuCDsCh8VneXzzp8NIrlqvKPEDS7hWwdM8sfCT8OZ+vVTDJos2Z6xhnALmkOhjwl+GEq6TF6ZBRwuZPGAMolqZnPKw6gDJ06mg/B546ko1q9wBONgWPeOBZmoYH3EskDbneys/P1j8V2fMwdR1HJ+K6xi/nmcC4vVtgHBnFKOHHzUX6QEQIEJVRFmezJuMs8/Am4xmP0OrYNANgO++KMHOK03lUSp2XXe8j35w8fT+aLZcNee094kHRLUZ35LTFMYAC7hgRPCeeYoQYv3hfHs4vAxlt2TtnM9fiGDznmVIh7B7GSJX+MQBAUxbZUBqWrG8YJhiLCM1X5I7P63x+wXOlQrjxqHauNEycwflHDtqJ4mDeYPSNfH3JFmsH637sDZXfuewPDpWD0GquUMX672Me82UQ3jokm2zGiiC2ot601oe6RnM+57yu/t3aG169q78csDFSiihedj8Ka0GZy7HmKu3T97h5bfBsxv6qIbMtsN7TmMacqs4tnok9plS02xeO3BGcN5M33SasqCVCY2ffsP+h0yhys1gDRo4enRZZbHJabIkpaeJCBtaHmSMSg7vt83NtL5o5a06aNv2F9MQz09PzL7xoWaAZ0ey5M6xGkCJNfc9qhQs58C8jksEHYEQH6FHnQUYixz5K+c3z5ofwOtYNtINnHLi3wqPqPf2Ya14lvg1JKkFjG89065QDucLt6D9+U3yVYaCwuAy30CN+Ro4cmZZbesm04frrpJVWWD6t/6Y3pPHjxqWVV1w+LbXk4mnECPece5PTnpue7v/vI+mJp55NDz36RLrltjvTLf++Pd1+223p8UcfSS9ZlcyXLYd5bhXQ9jYY3QCwC2qZmw5IjwnlIR8otcoHJjS0jRCUhncFaOd3gC7aYkKgJPoaVGv2yzoVHt/Il9Aki4IP1rYAQQ7OfbEoqzLGhHfhjaJqojUiHniGH+51et2b2sH7KAZHBf4oKlfnbQrQhacYmho8y9Ef3gmYZLGxv3XsFPmlAM8ukCrjDeDBQE2HLSgYC0Sr9btDxbd8wSoXcfjgCxi0YQggFFo5yBS+isXJQ96Vf4xIc6+N/zg7roz+z3jUDQI+RkqBIAQoq9oJUIJmAE5eRV88yTYaddU9mAL4WXXxqoFGYIa8aQ99FtgLw0EO2OEjCgigDG+ufUd+f8gdi69ApgMvpTkA/uwz7n3e+hcAMIakCsJtXnRaHzsYJ+oSGL878d7WhemLDjzWeLCNZhlaAGn2b8Z2pIE/6g5Esbaoeg//FFrulcvDaMEGR78wLHCPgLYXgxO9jLHzgF9EU3Bxv/K+AIeeNqHbjFcCx/aj99k4BrBWEUGvzq/jBQ34AuLkXXbZoI3IC0eOlMdtfdbRep7HHu/ht048wKNPXr0bf6p8i1B9+grvFc5flzdu3ylkHf5hwMCgg9yRn+7pHxgeOGqPc+ynP+RpI0ZnHA+Y55pHNftIHQi6BeapXO9H7yktwavRhqxxbxQzhJc65s2YpKr7HiUR8pTzQ3MFwxL3mUy0o2Tk7fX373x+0FeMNlRdRlHK5SV/zwLtUc8VXp83Zd/6oxP0dyDm4fNVFsSrq91vmx11Dcfa3+/G5yGD/kdeVc59HDOA9oiEHMr9R/9AH/PUp26Oj/lIe4OOi/4EPweDp9V5VgXsDYt1ewwJ/BJPNWu67bXBdQ72RiLfxluaqFIAURtGmko7IS297HJpySUmp7EjrHGcESqCC87oAuB41p+b8WL67+NPpaefmVF42uXtJsrUnAo4orQ390JgN6zkeCEKGSufHl0Yx1Q4J4ncRBd3pvT2jvY437e728F8YXgPPFPmtfft1b0+VcMfA+xTmm0/9e3lxcF6fWOzG/JXZoC95uMOIxqQvsTii6X3vOMtaYN135De8863pMmLLZpGjxrlAN7Alt83jArU9vdcDyflb4QSaxKf8fPSSy/Zz8vp+Rkz0p1335P+ds0/0uV/uSr9/drr9T3gvcerDqirup8XWxJIB+yyOALIAOiE42bedOk6fZi1VeAupd15mAtUXag895Xh7NCbAfQGcO5NloLpgLssiEefwsIUg8Y91dWqjosZDQLPRCC4J9WsvfK8V/kSfY6cbAEizysWH+M99ociC4RoCzDFszmQ8G8F+giRx3gAkAKwWEMdAKaqh79hmKw95dziDcermBVii4iEWKwil51j06BBx3KFQcWjDsLTDpCRt5NF2H7HEV4lC2OR42snSEYJWxjrisrFc8E7aI4wcxXv80W8Oue0IXh4dxScy4cR2Y5wZ96N8WMsnm/jofLLHZyV1lYfIKej0/hma471wWSIQoIGKHVaQ36FHAEadWSajzWGEviiegIGSuPs0KgazkYGTdyjMUUeXC65l7B4PMEYYOAHtEbkg0hw2eEZ5ZVTFM82MYFUvMNZ8T5uV8640UQYdITXB29U0R2jgfGS2geqgE6OM/xlI2NTjBoD5IjDVxtPRQe4saE6hlGZfqbnlVdBqvgGGHfPP2MAuA9LdskPu62smwBIt2doO88L593wjHPbRxhPqftAnwCh9DEquvOOMkc9K9AXtDMHwxiArMTxfMyxMlrKhVD56X4PMhr1LerkI1IQtBZglGhByahbjgbis3x9wqiCgUcnLnDEoM/rcolyWe/L2j8QtPa5jaqakAPJPuxjfaZjPj7YTFPKu982K+oabdZI243PR2b9j7y63F/9qNT5ZThsld3oHwqF52jYrJ5Iq88P5n2lbus64qAbQOrmXiuTvAUm5M30pBa3M6VDL2KPGWsphdp3x6YOC41fcsqUtMISE9LolymiXFNkuELytOkz0t0PPm6e9q6Cv3JK4HhBD2hWSLFqVEHeFT2MN90r1CNj6LPs4cI/eTQ06ka+d7jO0gJL+3VLy8A8G5AcV+S6SuzdMnzRP3eW1hJYkSfJQh6OUSp5LXVvPgP2DKxDrjv+RLnptOPHj0tv3XC99PEPvz9t+v736N+A9LFjx5g8ZWGsNV395823pVF272orLW+/8dp0vwDygPcXX5yl3I4HHnwo/f5PV6TLfnN5uuFfN3cH7t2E1WiQt85Dhh30FcexEfKRCW3uIR0IZa1UEgElTILwhLsXW3KSefDDEwygEaD0tIaYLwHOaQyDhaxHFH+I3/6Z5lomhHV9ada/hufw0LpVTp5GvIvT7LUU+6M/5X+KgcuBF0p9WVXdadH9LhPxHoVKe7XvCHd3MdBThAITDm8ArpMNjAXHgF5HeVyZ05AvqtG2aAYs45WPEF/ozOiG51GBXQXK4sxqZCbGK56xB5UDbJ/j/QRoydvqC0I5yfMFhXA8QsHtWY4sy2UiF/eSZs8TVhX1WESz9mRjcoArQGc/4kUWuhTtCjDZ9/J8GxCmwjwWWo5eU0gwCkG2kDlY7LQ50rGYFZBDDp++09ISCGmvzOV8444j5ADgAuxe2EseZ+OTvMMULfFQqwi7xnseF+1FzpeOyQAgU2DNfgvse2h40IHMx5FsAtD2b1U6t98CkTGvrC0VlaPIm0cj0M9qATo2WOgqQ/UdsEOX+Gw8xLMtfgOKjX/5HIqNGprzQncStWz8yrEjFcPa1Dpk71Cl92yeKNjFw8oVrWL0K2Qdj3WAbr9fxRpNOQCoc4WBKc6Xj9MYIvpBaRfw2/tYGn/cyq5wfar6R/pJGEmcxNHMK3JC7d8q4uZyWtdPaGacNAf9uL+BWFvzudPq391AOyk5Jl9hzAmDwvyir9V+1N6XKx1VDbMdjbNfRMy/h+tsFVVq2mZDq8Cg7YbnH5/+J9/Mful7vlLG0K1szIbiPNf+gGedKE8H69U9ZH6NYa67DFgYfLudaRXAtzkno9kA7oFXc/JaaTIiTfGu88PebGB9rEUXr2Yq2MIjbE8NB1Iv44pT8pEnnk33PfRkEVmMvCITVI5vFvVY6n5ZVKlqc3ldLt6tk7UqjsmSlpy/Pe0p7Y5b9f6Yk3Xt5HPT/y4jjdGnQhflO/+7jEAGazmv4rg1dCz6XS2m2y112/UbyXkAduh00Fvq965/h85HF0p9WMe6tethd49un4tsVAfKJTUT5kUWmZQ+vcXH0tZbfjytuPyyaaEJ49ME+2nn+sFPL0s/u+wP6TObbZK2+vgmvQJ82kaIn39+Rnrq6WfSlVdfk37x6z+kX/72coH6Lqb5QEZub4RCoWEyoRTm7EfCyZvqwiPbRCuzso1eVq1GDSHtFHdwUBjHJcT7QxiiYBqAU8q9W8PifMNSOHOhyejr08aUTyanD6MHoMYAVKcpuB3NNhNFTQCIwrNsir/OCbePVfCsAl4gVZ5lAy/y/HpRP7zqUaQLcGVeQI6X03F+HDuns7zda1dd+LTp8T7CzAFxFW9/7fAZXdzLMyqEZ/8m3EuWyawIh7zexhM8sgCz6Y8UBdR0zGCMjXvmA4CV1bs99z0PNQ5acjChHGRrizDs3MsZ7AvQp5B0P44tKswHL8r2YLkbDRZaVgX8FFIF6BPw9BoCWcSCTglYeHkB/M4nbyu8kHVyVPI580JrHAF7XpFcufwc5cf5owZm5Skmn9re/9yDBd+ieBvvULV4B4w6l93THwK0Bh0RWi5wTPFC+5E1m6gK/o0xwtcxADt04Ikvc5aNZhVZ8+rp0B1F5co8dl+Yg8+ao3iuTZ5eJCytsl7EuHDWOjyPCIzqmpKHxctS7v2U3AGk2XR882DORfi5IlJcniNtQtZz+sLc9NA6ecBJZXFA+rzJKPzgc+XYO8gOwC6jBDnxbgxQgSajSdEGXmdAm5L/RFV8FIEo2FhXCKcssufpGzpuzsdkoNfZVpfkBtCOMcl4wmfQhtxUx7TVdufrfc0UqwHey+ZrH5u8vE5/77e9otpoHR//B3g7FMe7rzTle6ZAe+heQ2gcS7Dulbijr/Nrrcx5nYP1/Jz1vo5Hv5+rztG6hUCLeXtvqsOrrSwHwR9+o98sag6PicuV++2SY2elVZcan4aHw6GFMcVZSR77f+571JyV6AkORtFjKOwbulCOMYQniAQ0XUgV3olK9WgN9As5nNiGs07V0hLft9L5FllcxUJlGkCActetlcqZAXVhJncuaEgj+jEH9kZnFAAuybHPVAMAfRxnEdgiomcB9aRyVJ3KVWMBvAovNbwQ87ocXbGuBJi33+0BdrVJo+4ZbZGXXbeFVpZZMeJLo3vSwhPTJz72wfTFz26ZVl15hbTYooso5L0v10HHnJaOP+V7ac1VVkiHfGvX9N53v722GcD47Nlz0rhxplxl14wZLwi4X3Pd9emk088uwuUpJicPNaEfCGx4yty7JwsTnh680c6rmNNtzu1GYjOQ2+Bpine4xUvVvPHeOhAsPZcODgTKySlxABjAXCkAlTCNuolWbkzZJOjL4PBMw6S2MTYvY6eBnA4p6RYmbRarBpa5h7YrlJjQces3inD1eK6gKd6hCtt278vZvU6DjnwjhBVPuw2acno4EgOgHMAw2hNBvrDxO0KBeywU530tj3pzgC8QQu6by1HUCojPCBvnb84dD4sli4bqH8TxF54PFKHG1Wrm1bHheVV+J0LBvZxR2b2bRxeWee67jtoqKu4XC3nWsNZceGHtTrJNRKHmeJsRKZ7zMGoZVnxxmrBk6hxjFU5fMG88nvA6L2ouI2F0kVUT/hnY87WtMOBgdCFawvpFUUA2lKfvKsK7wlgg4Ej4vr1XOc/IDrn/Pj65UULdsy+4l+d1tBnP23uixkBEHeB5V2FBj4YIA0EA2PA4U1ROefB4sFnQXY74GxlQ/rb9hh4iFVhH6nLUVVHewCCGhChYJ3J9UELmMfqEksaakBslQoYVvm/0q9q6AfKG6vzusabtyC0HeIbM41GnPgPnuZLjrkrw5KgXRTwLFhpNJbD2CAWMCCpyR2SD87+k3fuAjGrOGm+ISoEXVaNOrEUq1ujtRYX9PhkS+7qQVZ4r10hSIchp5wg9k3vWE0UpzGejQq/dzBSHrklWzId2FdRe3zXEbqjaJuLf+XrX1j5ebVCLWtbp/wGeDrEhHjRywsDM2iNnjufw5mvzoL28h4ZjP1AEWuZZbwHUDTq5DSDL+KYUzcHIWR+IntSh7W6KUPtrZBaEGGpH1xKRA18Hy6RXLvmGYh0xb3jHnOfSSlMWTcssaacdtbE2wfo5hn3ueuCx9ORTtv8PV3hlEcFI8bnQ9SS/njorYxQ6it0bxwGqaGFEHLZBgDpbBe6h1DVppwrKQ4cqOw6PaBd8Cg5y0BygXK8sFcfi/eG0VIpvAHPvT6k7cmtEpDaRpbJ+V0/3OW6Kga6mM5dR0swF6MxxckF3R8f4pfhvaxItRZNGPJy6taeyu3LA3vVOwtvf+ZaN0te/um1a33LUKRzXW8h7T68GbG+3017ppz+7RAXqdtv5S2nf3XdOEydS2KnxuvW2/6RzL7gkfXGbLdLqq67c7fuZM19MD/z3ofTbP16VTjn7wnTX/Q87I90jXVZ7J2w4U8byzb5F9nZ7eTerEZMHoWTgHaSXoM+tuuUgI3yAc4TPf0cOuvIuPMQ9f2lvcpAD9l5SEloWjbKP5vXG0y0PqRXDMIVex31VUwni/vBwc09DmHKF2SGzAAAmZ4Q/lwRSsR4vsQMvzRNCrC00v6EoGbznoQBG3gB5x+T40m4dsIj3BDAD3AXAV3MsLvY+TY0AxBgRjF7Cnhg/PMYx5jwTaQryvAPejQeAHK3CeC6bGF/KqvFUYPfc92Z5bMHnODNc/Ytj4aJTwWsHZtyLl10XQNRTUeJsbarC0w8VdLPfCp9yUN8MyORGFwwN8EhH8NGEtRHzjHfhCQawY4Hmnqdu79p8xH9y3/GIM1eYH9YfHatGzrH9HWeJx0aAVxxASJV/8Y5IkMq59mxieR57CVLxWAM6bSwBy1EIDjAegF1s8g4I4FvbGChVdZ+j4vIFPu61dsdZH3gMw0VZQyGT+wjp17Fq1k7wTbUAwqLrskxBPOWuuwcYwwfzQUYXrMfON+hXMUSs8XjYrW2iKsabUWOaRTPAI9EL/eTN4z3PLNeq+0D4ur0nClvKK84cj42W8XTAGPn64WWvk48GebZxUmj8fCpAV7dWK+0A0O5RLQqP53SFvio45aI1SH/kSmm21hWTbZDeOQSarXY7uhu2i7a6XtdYHf/aanQIMOlVEnrlQLkG2NiWqYeur8mr12sLA3eDxBBAwj7nBW4DdPSm5w0cFc1bqq6XJcCal0zqa0fr5nhPa2cv76ni1jpDBns4+hX74jhLUfOTSEaMHJFWXX7JtPgiVo+pTdbhnCKP/eFHTVcCsPNe2sXDHkV0o9iwIhjt0tG4Xo9rwIzPgQtzMO1rZt2+qq9c1+BvGXoizReQ7k7eEox7VGqk+EZ9L+GZsJj0wrzemBttRQpr0Fin67UiduEYz/V+05MKwJ5fOSipNqyCSc6otkPi89fwkoJByyy9VPrStp9JW26+qcLfR9vRBP29/nTF1WnPbx2c/nnjzQJE73r7W9LUb++V3rLRet2avurv16atPv+19DHLkz/1uEObvvrZadPTLbffnU49+4L0cwuVf/F5LyiUVSDv8nJlzXR1tbVu1QqoK+6xqEWBh4bcCtbn8KCTe579hPDk57jnwlwFxXWUdltgq+EerXWv9i5vuxOBFEgqjlzrUOixh53EgwGm+LcWMQBwhCnjta6hi/a75bOHNlY0XHja3UsbljkDKB1+NNbCC09Ka792TdVFuPwvV/tD0OYeegGVLDe8OsFzYKZcYT82TQuOG1sCiJegBc+/V0rX2e5ZCL3AkCh3D7X9jtB/HTNGCHMT5VGh5IS7hwGjCYAo6QjgWde/MGD4u2JMAMPy2Pqxhp4uwlGL8nRjyQW8MX5EPvR0vIwMGZ42AaAFHOozH2vRaT86G90MBkutWyzgeMafsrB7csdlmDBaAddx3BjGDkLAVIOCcHsHfCFr4c1+AX56Hn94mFVUDusyANpAK5XBMZbkLJfMeTE3FZWzd/A+2srlVH1BjjgajOgHazc3SgQ9IUNs2uSocx8nG1Qt3Nok8PAaGA8Pf4DlhoKDjAXGGwrqeUHEAJkK5/d8dGRZVeztd1So5zOeXWSlgteMCQaPOJNdZ9NXNkHx3ejiuEUZrjAUkN5QY5igTdYC+InxoC5HPfhRFqCjOrvXIyjXvH6sS60+Wl0b837HuiLjjV2sEVonhhpob4Za29QCW+XZULivWZdz2lru/qtAfSgM6fynARDgVLAfCbgDINwo2Zvi398OlECdhjwij72pz17Q/hLU5Pl8zVygwHren+qcb3UN6IGnAn782MKD3EiHIvqOKDnf2yjyi1zZfcNHDE+rrrBUWmJRA+xtDFUhJhlgj0hL9FLOZFfkInVt7P06PtiPbR202geZ1aKWjfADfc8dXGH0598Rha3aW/xgoMKZ5d7uEpQ3YdBAzUmNG5EslYjldttvZqRgVDomLG06dMUj17BhZWKgcyd5CosGzGtHRMKz04Vg3/X2N6edd/x8evubN0iTJ5vSOwAXVqNd9to/fe8H56eZLxbVsFcwQwCAfeutNm94w9MW8n7WD3+c9v72oWn11VZJZ5/2nbTRBusaU+r7Rdv33Pdg+unFl6XTz/pBetCK1BXKJs0GcMle0Q5Y76b0hSfdw1FU3IFwFBb/eJd7zxEQAXTCpV1oa8EabcaP09kA3GOjyfoT3cnpG/CQ02KTE4QW0JhE8IeF+5B3HkXXslATuq9JbX2J850DtNfRFrQTtu2F5bpy3wvLYtFcAdoXX3JKWnutNdLKKyybVll2clpp2SXTFIv6oNjhlVf/X9rj24cVXKkChggBr7E8LmXHbayx2spp8cmT0+hxE9Nd9z6YbvzX9enFmSzCHsIjY0REQ7i3XWHYACqKyuG1dDmIHCIAkvJurBkdXWbAarpFgcwyABWLVr5gicm80toBROSVwZsZGcpq5uS+R1GxGuEuAb5Hsujsbg+rB6wanZ1sNoDNZ+8rvN8K58fY4ZVN6+Ze8FkWZvLK8VRWgF4+FouuUZxRivcb0P7MvQUgJQKCQnl42YmKALwCxrEmq6icMSf4LHmwewDjgGK85OHRJ4WCfsW9UZVd3nMfNwmU8Sgs44yFjpVzQ0Uup6V8UlTOQDaDqXPbK8A+ZE4F92ysmRsBesOSmxu0uAfZAjyreB804zk3OYpIAAF04+lLHDvnERQysmAQsD4rxccueCn6vcBbjBPtquq/r0Eqgmh/T/uvGzRC4GCHjbPOTyfEHdKsHzIA+NyONrXx2fdKVXEZbQZyc9mA1xH6LyPdABoVYx2s/q6ui/F9Pg50Ft6RRiCjhx+5MyRAe4xPiTKyHrazvzdj0BD8vDeg3la3e2vM14EhyIZXSRpEDpTrAjoKkWauM+cFrgb69bFuCqhXHDYSw7YEe6Cpa2wv+BMnFQ0l2vrU83wd6CNwL2UGcEqanBekpYYWRusojKy0P9uPyWk2z/iKS09Oyy25aHHCUou0Q+GcOR4S/zQphhgH0IlMBwCwKwqRm7wWUR4SPlhjpf7n+gLYKuaN0ye6HBsJ7wDMI8U3nm/C/8GiO+d5gPY4rjn/rt/vJxh+oeVI3HVGuaJUzWduEALudStHy172fCA60pgxY9LmH93EwPq2aZ21Xyuv5UBdF15yWdp/6tHpjjvvLpQju5Zbdul06P57p20+9YmG11z/z5vSF7+yW7r51tvSonZM3F67fC3t+Y0dmwL2ePjJp55Of7Rj4A487Lh0x38sVzYuXqdzwMtX92LTCH57AyWYduG0xezYQ/ZNK69oucFcMaH128NVI+wpF/QGsF6i25LMGXYO41Enfjfd/O//eJPWnsKoPXSk7E82/UtA5J/1W/hqRjw2HEAo3kYUWuXDsgFBWyVEXhEDRk+cZ11WuObjGtp1L2DLw5Qj910D5qDdrHVbbfGJdNBeO6XxVn1zgtU2WGjCWNVS4DSBH//sbY3ELwAAIABJREFUUqVbNOQMQ7fybiM33PO1HTAQNXLwN3dN73vX2wT655rh69RzLkzfPefHhjujWFYYwSAlS1dQuD4AGG+4nykfxrISvLvnnUV8nIXRY5QgP1wFwIrq3FMWXzSt8/o1iGFI/77jP2Z4eqCgV8XAMm9/HWjP+0cebhRra3YvC78iAzzM3L2xnXjTF1nZQqltw7EK8SoMByCsHhNWC9rdC01Feiyoyruueil9PhHmDSgHJAEmOZKM4miqHG/PULgNcMffM+0zQGMcx8amKEu2XfAZjz2bAs8GCAsjRHmOOYYEA/y0BRhVAZeQP2tDYeZYgm2dU0V5u68KKGN+AZ4ZlwB1VQOU7rO2iBQIQ0wU9wua+a2weOiyeUSBOvrK3+E5j3UDWhkryNU57FwATLzh9rs8MYF3YiQgBQXjUWaY4F6UC1XTt7bIs6N+QBwRk4PaSLGAzypc5/zO+aF1AMDNOkCaAEXqMCgQTl4B4rmSg7EKfuUh+TXLzIB+VAXs3WQ31ngH7UqNMAqQOaIB5muYalWxydW9VlW/AeXm4DY2oNi6J96VG+jg9ufV1oc2B3KdifpHIyjSxT5P2K6vs/3Vo8r1x9fMcHAoVSqT0f6+ZyA5XfIleIHO/EpZb6rrQiuLDkPl9ykSz/ZFdIDYf7VPxJ5oOoTVAJLX3ffwJSZPSqtZWPww01Fb5SLOx+lWdO7O+x9LM160PZ29U6l9ppugm5WnMAXOgJxWW29HWJpgIDmk3FmZ1+KKOmGc9KMid05Tvg/71OoFfLVDZHv3Qoty2j3KNReBfvKwo2PiCllzLhRl5zNQKCagiIan3EF7fN5jl7q866NHj0mf/8wn0q5f204548282e1xqLj79v/cmXbd5wAD01frnPW4Nlx/XXnYNzbAFNejjz2eTv7u2emI404zVXZYGrfQpLSNeeBPPepbLeXPA97++rdr02HHnJL+ahXl50p4GCjj0bAmC2WdUKHYRx6zCpDhQcWKNCIttcRi6YqLz0irrbx8X9jR9Bly/Dffeof0pyuvsUKHRmtpeAEYIwMO3nMvUQlWBtlrFTyKqtwROVBarjJPe6kX4RmnuBOhOw4myu+yRUbHYhCmHPns2VnuipQoQPvqq62aNvnA+9N73/nW9N63r5/GjinSNODbBRZdsf3Oexetx+Qrq9d7CFGED/n3677x9em046aqPgPXn674W9rvsBPSNTfeUXiKo+p4hIbFhJcBxR6IomSALRbv6roZRUEElA3gLLRMMYaATOPJa1dbPu249UfSOzZ6ox795023ptPOOjf93z/+lQEz9+DXzefIFVa+voFAAaImx8LExhLHlVnkg47M4yIffJFVi+J0z5kHVtXkAWHWlry/nuPbMHY+lwKoKmycauQAuLwQXrZw4x3GYw6/Jq1UAHQdV2JeazzuMq545XJCueMIuPCG6/g9z4XWkWxGm0LZfYOQAYPTBwjn9+qoGAiQPY1PpoBE1fY4JYABVW2EGu953KsQe6Nd4+fAuLox6Xxzk3sZd2xOSu6dPliheU2KAMfOkatv/IqCg2U4PzJs98EvvNk6s93HNcCyALXnXTOmMiZkXvYSWDOnGCv7oYIt9HHKAZ6B2fAoUjTCGEBUiPVNRfzgNzKQ8S3kSFEVXr0+6KsaMZCXsjq+F75TPQKXnX5ukt0W0gZFHD677PX0Hj3joF2y4FEleYRB3dwb0JWfxmJvguZckxjkdX3A+9FCgw2KUqW7dL9l/bMOnOd81MC1QNCrt/zPcqDU/dwwr2Nd0fNizeuL/IS+7gZ+1SzKnBoDve71d/By/bdb//vb+FB9Pl87KmtGvo+wfkS6HXoSe6726az4q9Zrk5vxlsM+iqKyBR4bN3Z0WsUA+8ILjesFTzk4Nrl42SqcP/TU8+mBJ15Ic9GdVcvG3vXkrRaReB8basHQgZahWmDNXHDjDUA9CjZKB/D6C+FNH6pGqKr4SYdH52Fusvc0wYRtiq2FxC/bVXSum8fcF4TcixtKmQCOh1fnL60d4AKwA9a33XqLtNtO26fVVjFFegCv283TfdgxJ6RLf/X7NH06QKzr2mHbreVhj7D7OXPmpJ//8ncW2nx4evBRU8RtoowZNz594kPvSeeceGBblemvvub6dNARJxgIu9rWSkr701UX9qb980U68jCUQ+tFExTeXHi637jWaumnZx6livnPPjst/fmvf1NI9nPTwxOW0ls3Wj9t9uEPJo7C4+JYusvN+3/Zb/5Qvp0IhnXf8Do7z/4DFpK9mNra8vNfSX++8m+auMURBD6ePBVh8qUXP5u4Az2Bu/HIFxU+FyjynN6yYqN72xuUTUAHRa08fLaZsp5bMQG2Cgf3ys1S4FgAC9A+fORoA+0fSAfs+bW0/hvWFJUC7Jf8Mm2Phz2uMGTQto7o8or0AaDsvj2+vmPa9avbpSlLLWFGpbvTwUeekC76xW/SnOQGmrJYVh4a7xNe7cILjAHwInKnnYCq3h0F9ChMonyaWWmXHbZK++/yxbTwpOKYthkvzEynn3NB2tPkX22r6FoPxd9yZYPFXd5+r3ZOg1WZEMC3vsBjjtADLLJ48dkEqywOCNZZny7zyBsABho4Fq6h2rf3U+udEQtIxkspC3BWCC/okFHG2qXCu84ft3cuZkYC1Q2gUjfWaoCi560D2AXGoa9IidCl/tl9OpLN+oyXOkLGNSZGS5y3TpsRUq/j1uz7sAoH7xi/8LSrLSqkZwCVdwbfANnKwc/C56N/OZBVHjh549Y3NtvyuDu7OfgFjcwj0YWX3YvKyZvOZgKthKqTa0/oXbZ2hjccI0QUm4tQfEWzZGAVJQOrP8+z4WI0oj3SDsLQRBsaa4xmXohNUQcYBfy9uSyVckRovBesq7sP3gSfdeRj1CMY4LPZo78NilaN/HetDo1/5bIQhqAoMDgvQg5rI68CKPQFMDTr6BD4vA5j52S11N1qI9FA/nBLDQ0BhrxKwnznQBWsRPHmMsfdrUjNdKzyeXQkd6oo8tB/SvEcojKZr5tD8ei7QReQbD3RnwILhdFaXnXbtxhP9rgogNtAk92LrKAf6BQY9NXiBnLYV5iyWBozelQ9aM9kb67pYdNetPz1J+akFzop5Gv7tI5zs1D45yzyUsVps2sgdP5usu94Q0Wzs1O3vNZRGequfTHDUw2iPR/lvFt/aoQnDA6an832kvaELis6lwG2yLPxUOEyfCeURUlJWGDIqW5yaaALQgkL/vxnPpl2t4rtAw3W77gTsH5iuujSX6UXLMwjt3avtOLyAuuf+uTHSiL/9n/Xpz32Pzpd8y/zcGqxNKfQ+LFp+898JB114B4tedjzHl/193+kQ446yTzWfzcA7AU+NEDuIY2bw8AhL7r96EziPCfdLaReeX69N66VfnzWSWmVlVdMZ5z9I/s5zwrp3RLB2+rn1ltung4/cJ+07DIW+msX4frHnXymRQ6c0jAo5PF/4qMfTIfst6dCuz/5uR3TFX/9u60PMRkYf4A7Rhh/tMxvd9BY9qPFidJvIQUUkeNsk7oEcZ6vrUr3QbtPBsAcyjpezxz01YmnjgrzEHZCtysgixbXWGONdOi3906f+PDGagGge8HFvzIP+55dE7Dq+fQ8+AL8vJAWWmh8Oue0Y9OHP/AePX/UCaenMywU/umnrRCazrQkt9j6GQAxqv/r6IzoI9QAgONYMQfAEJUvpsFvbhdQYzGenY4+YPe0+1c/18CFi39zRfrkDhYpELngypOPsOPcq+u8DQCo3HeMHViAmxxTVW7Mw3VUX2kMQL50jrj1hUJw8p76cWYYrMhPB6Q+Z7UhSkMKcskyUhhTtLgLNJJ2YJ8D2sMrDC8E2AnfJpSdomwGTMcYvROXLT4X6CbU2viuM89to3re0gciCoB5iVEiqsZDKx5vQCsbWYOujoHGIzsU8g4wrvGeix/2oIrFATzxxLvRrW78GDvlelN8zo9ci7GONVgecKeTdUY55wBrL47H+8QvcuGMrzIKUVPA+wf/wnhB24wD9CvVIKJYoNlD45EN3hMGAO6LKISQrDBgROV9nUNubalADmOFzOBtNxqhF5AfUS86l929+9U5pboWkY/fpDI+NIjPNg4qkGdXT0Ug69aEnj6rW8vqPP29tRvt0H/mQtRCiHPp211je3tfw/ehNLyCAWcdUPfp17oTvDe0r8nYFudfvflVDnRxAMBdxw90r8yIG3/Hmq9ncuW/0shAAKvBGqZ8/VQEqTuJBut9Q7XdnA+hM0gHIk3TdYxuR4g5NlMdGdLP/H6NN3riXJ3BPmXyImmpxSYZ1hppWXmWz17KQyFvFHV+2XSfGS+PTA88Nyw98zz56gB1LxiLTo0+qKNU7bu8cHFfZath3wyQjjc9ajFR3wHdgMrzph9I561E0eb9qJ04g7QWt4xfKu/P/0kboceHc08djk2p2VpQucfluXuV+FJhIEQut/gFFTA9lHh/qRjq4FydzBeSTuWsf27QwPrdBk5PShdc9AsDogCIrtC+kZYztMvXdki77rSDHRVnnj27brr1jnTQMd9Nl/z2yqKnfuTFMksskk45+oD04Q++t23ATjOEx3/z4GPT1f/3DwdRmScYsEElw7xgWBgzAJ1RIIQw2MjNsDYJpb7gnNOU47/tV3aVR7yRtx0WsbCVgfA9VG2fi7PjTzjtrDT1qBO7LVlTlloyXXL+mWl1i27YY7+p6dyfXJzmzM5DbngkUh0cKEluEKpK/niD8HV7VeWDTIL1Zy8TLAxGAtGAdryCgNrsfOegSV44xtFBZhRpAxQJnAUp1Ylh/xbAxxhABUw/6zmjfPVVV0kHG2+3/PiH9OkMMwZd8PPfWg77njYFWFhczqsAo4wMeDG9563rpuMPPyC9zorYnXXuBemQo09KD1CssHyWol8A4My7mZ8bGcUruF9AM6q7Z6H/1cU0AKLn9u+49UfTgft8PS1phe+4OPHgxLN/lg48/uxCnACu8AFmAaQFzrI5HGMWH5Wh1RzzhcwyTpWQWvtMZ9pH+Lnywq2hsRQ4IyfcC7Qpd9w2oKjITmQA4euEzJdH8LkSE+BORdJMFgA7yGUeGh9ywD3IUeSL817OftdSZf9ZeKVCaYCOJ/7t1db9uwiNV80AGxdZs02+wkvdcFyZpyEoZ5xwcfNk63zxTPGSrDK1jF4VlbMLuqpHkJVg3CMEeE8UvKOBqpwpLN5DyqFZx7FlciGZAcASfWN/Awrph9IBokBbGKvsnQBdpWgQAu/TNELjo7hdWTiuknuusfHUFIVmmlxEJXg+DzDPeOlIGpMBHUXofAHER2G5hgr68M5+4K0MRdQAiLoPPl7lFPe9R0YK+hI05gao3taqJt83KFq+qPRXiWEMMMxg0EDWFfLvBpe+tl1Lfr4fZ/t4H1kxJB/LuxgE5ttMyzpdtaHqgy03NCTZ9CpROQfqhGYec2ggSBjQtWIQ+p+vna+YInN94FOJjTySEqcBOihrvgzg6OKVtZq9MNLvtIfav6U32K3siYrILZ4Zbn9PXnihtOik8Wm8Ya6RI6hYxNVhmboj0+xhY9P0l0elx5+bnaY9Y3redKszI5Bs+6McFqbrDMOJaO2hw8iBg37QhzSLKlCHboW781Ok/EpHQKeXDlkF6QXd3a9GbFl879izN1zR05D1CM4DC+UYmM9c5y0j013ny/U0kYsOk+GFIkbe/h+YOXOaikbXeUIJy4pGW0j8lC4OVJUSKXzWqJQ3abrFT2n5cw6UxdK4l5dBQNdLP73Fx9L+++xiVbJX6YOUN3/kP1ZY7nAD6z/52c/TrFkBPAsmAtY/8bEPpW/t9Y302tdY1Wi7brzljnTkKT9MF//6T2n2iw7STCCHW2joO966Qbrw3O9aaPnCskwRNj/C2mgnx/6iS3+dDjZP+812truAb3hLdTyDCSjKLxcTJHKzIzdDA9rY149ZCPspxx6arrjqmrTPgRa+/1+r/l2eo1yMxbZbb9kyYB8/flzaxUKz9/z6l9Pxp55lvDvF+Ob5xXWWsDIiACue50nlFcdjsgSgyyePZMSjL/R3LtyZ4FeV87AalpPQGtUZ2xYGpIJXWZVrGEaubsHUQvYEUOxeFoYXLcSnBB8hj4imG1Mgg2JZOpItK7xWmCMlrwd/c7e0xWab6g0C7L/6a9rua7vLm9mh/GF/fzfQTgj76HTkfl9LX9tum3SDRUbsvt+h6bobbuwa5HhW4fx4+wnzdjmOo+XCoKO+IVaAEUL/Wew8T7cWsCMeAKUJaaXlp6StN39fetfbNpIx6rp/3prOufCX6ba7zXAQ+UIlj61dqsxHGHuzhaw8rxvQ7vneFTo6q7n9mpi2QcFrjaMDKTomQEaRODM8AaxVtMw833FSQKwnJWCk6IiDwjK1gbH18Ygj+vB46xg1DCOe/04bEy1ke/G1irG4x9JHpmFEyegp+xe53wYuG7znhYzoIhRcKQv2DnnPPVy8GhbP/fQRMClgnxW3C6mQwQGPsoFsFWWjbgE53j5Pw1AmY4jJAsasqFYf530jF2VROLsPnrPZ69x2jFgAa7fSB3hmDDAcaS4AHLN8fdUjQD4daIdRjD7k562LJj9vXQYV1kAMCuT1E43goe28i42aNRAjZrRBFECkHeSyFKHx9I8+09+eCtCJzxjjjJYw3MHfvlSNr8p/0NUfJTlvU/UWTB7iSEYVihwo0F5FA69AsF7tIuPcNlAfkEa61vVX/5rPHKgbz/lMUjuv74n8tuxFbd3cDoXt3VvqSA5UdYTYEKGtvZ70/e6cBwLgRLRhYLe9Oj+aNZQK9uHYS6Wjsk86wGW/ZP8mhF7rHfssuk+x+I01D/tCVtx4zJhR9orCITLHCsvOfGl4em7as2nONNOt2GfiQifAy85v9nbtnYTn40Qy+hSdVwHVPe1/eV9Vfd6BuhwsRqTOcceDTwpxRdhb2lfzZ5rtcb0MVa1e69hWGFcKQ+GEyLFLOBPLdPDs/cLJ/Lhsl1iYsQGfBGgPoO6YJOrCNfQ9GoOOrr8bAXuzPnbrXHQsQFiAeDqXhcjbc+94y3rpyIP3SRu86Q1tgd/eZgZV4I86/tR03gUXpdnyErthwf4aaR7pzT/ywbTvHjuntV/3GjV1463/SUeefE666LI/mK4IyCB/mefmKq/7UAsr3/7zn7FidS+l+x/4b3r6mWfTOpb3DWhv9cLDf875F6UjTjgzPfCITYAoIibwDrjE8+RFFMKbXue58Rd+8bOfsnz/HdKJp38/nX/hJcpPd5eUS0ZqC7AD1ujTuWccn860sOxTzjwnzS4NHTW9DIODzjlkrAP0ZuCYe5RWEKDcf+cgXetIJitlNIbdG+c/9mjhYlBNWacwhvJ/PQ+56sWMLmC1pFo6IcAzzVurglaQ75OrDKV3ryD5ziweqvINMCr6t8YqK6aDzTO9Relht5D4316TttvzyMIDbNbJjrz4WgMLAaHj05EH7p42ftv66cjvnJYu/fUfClnNJ6YmNf2zRTmUdlla4Y0XpWkIjbfPw+IaOdzx3mq7fC6APy4tOnFMWn3FpRUqde8DD6ZHHn3cIz5IzfC0g6jwDYh73r6PY71Um8EjGcrF2L2mEJ97dZ0GcVp9w9BgY89GAJ+RpemEoDtYDQAqWj2CgEJx0AINnEcuUMkC7yAyqoFHdfc4gizCwXknn43zEPsAd/AtwqVpY9mNivz2R65P6b6/FhtnyEmcRy7Dmr13DHns5JQb0Mz1DXUUAEyoGrUAvFhc0FoFnmygeNlpl6PmmhVbY0PGMx4bZbWSf4DYyClX7niW5pHn24exguid0piAAYNK/u7xjrx+QDvv0jxgTY3x80r3FJGjTxHlEEYHPgsDjY69M7mChjgvno2fdUJKCLUNCIVzyzKWZh3NgqchM8hVjWAy1hDubvfnhQGrm3zp7Y9w/swA0ZJCkK0V1bnV6vOtbBqlwY5j+jDQkHuPAochJFIb6G67yu0rHKhH90oltdwOW8QBeQNaqLLRCl63y/NWBvzVe1rnQDPU2mxcqgpuK29aEMe4HWNETJC6fg6YVaBnRucOjf+1vPWqTlsecYshnv0/M8TDxXBWKS3PgbM80ezbvifzb3QR9s8wzLNnh65YvtO865YKOEzH2y5kPhXbi583B5YiG0k9c5lQ2h3FeDMHSpz9LqM+6WxFemfXkans2y5bDWtwtnaq2r3nprNvq54N0XsZ8G97X6sTNeS4TpZdd8kfKfUJ/7DEKOjaYDTHr7mjMtdj9VgOsqt/8314y12HCKwhwO74rxzr0DOcbzk/Sq89N0NbgbFbA+wNfHKA0fBZ0VgBygBwRedXXnGFdOyh+6ZNNn6H5VUM3NFteNYB6z/88c8MYHuhNxfAkSNHpc0+tmn61p47p9dbGDLXTf++Mx1x4lmW4/5bk/HIgSwYO868zp/ZYjMzKnwzLbzwpPTEk0+pbY702nf3nRTO38716ONPpqNO+UE640eXpBdmejhJ5GVI+feBa8gPr/DUB+71r10zbbjeOukvlmt+9733FSHGuroQQzsedpRv+rPNVptZtMFtiWPtunLYo12ap33GkTH16AAsfHweR4oJaPm9ur/ZpoChIugOwMzvPBcLwXVvdbM9lOGSZ88WgSi8Vlq5fHIKVNI23jyOqTBPO4tiXkgr6FTfvM+ALRUps0UxQrXtyzVWXi4dvOeOaYuPvFdcVw77b65O2x9xcep83gwBz9wp72FXeHxl4TDevf4Nb0yTF52UrrvuuvR8FAssJ6bfr4reDvqgPc9nV/g1/MlDauzf8uramDQ7kq1AzEUfo3gYiy4LZpXHMcYAdxb48ZY+AjiVt4+8Jj/KTaDKw6MEijEGePG+rNAf54GWV4B2Fv5FLcKGTeCJ2wtjgIbKDTn55kYl+EUNSHcQJUEROkAMeVWe/xwh6wAbnkMukIXgm/ptG4aqrXtol4Cn0aVwcLceL7paSiu/q/j8tkstV+BBB6q+CYhvhKwZD6wIocB6CXhd5mPI4zxzQKk88Q54q7xQBIj1jz4gmyrw4o3EvVHxXKH4rA1uNKiegMBj4UkOoKuaDx5iXRqT7EZ5ca0PGKUi/CzSESQXHgZPrjjvBJjn4iywzFhTnNB4KlBOzrtXso8BF58dWIeFWXnahON7gyo65+GARCWMpCaBh69jkNOZ9z43q6BdeXyEuzMWNbyT2Pt7oh5B5M6z5jRshF1i2vBXndV/QJSLmveVtGJMArSbzEMv45mHSLb0/sr6o9c1W5ub9H0of1ztXo5Hmu0b3frTINT+rTYy/7vlhoYypxYw2urktlkXmo1PPoatdn9BHOt2eOU6QFPdrFU+xX1t8isH60rzAxC12Ua7JA6V+9V3l0n2HNZ1ORo8mlP1Y0LndewUVeIDKMvDbU4EHetme5eM+FGfxfaHFz01jGg82kYfVK0jT7UaX6RAphnm9JiBHgUeiSWPgsTuXIhUtIaxQdcnstX2/Ehnk5OBk328blA1jF3jC1BHb7L9DB7IMYpH3Wt7xZY0oBEWZafqsbve6VgmsIrk0foXhg7pBehaRN96oTsVbfbIYjlc/T3dooxbFLoyWjYiOWMsWpnThSz1AbBnxDX1itpZ62PHpYPtKLUvfnbLtKiFmQ/EBWC986570jEnnp7O/tEFxss8jHxYGjV6bProRzZJ++/19fS615gybtfNBtYPP+GMdNHFvzB9G69elwVk/ITxdh78h9I+u30tvWaN1ZQD/wvzgu68x35p/Te9Mf30B6encXYOd7vXP/717/TtI09Ov7v8imJSEMqiy8PkQ4BCodXE5cPMOhP36LnqgDrIsW96BOw9jI+adavNMksvnVY1b/Ky9nu4RRS88OLs9MRTz6Zb77o/Pfm0KdoNlh8H6nmehVdBnGyVKldefhkdR7fwxAk66m769OfTQw8/auNwe5pFGoLAaWhahg3NYLLcMkvbu5e0Kuwz7YzwO9O0ac+lCTY2a62xaqJY3lgzMswyz/T9DzycbrnrgfT8C4AGCq8Z37RIZFEdAimFBXDE2IlpueVWSCssvWhaZolFLVrCiqDZ508/My098sST6Z77H0rPPGv9AzTivQdIAVLdO7nGquZhB7DnRed+fVXa7rg/pA4DlJ0PWk0By3/uUIiP53L7Wfb0ZyWjfamlljIn43jLL5qbZkyflh5//Il01733p0cfM8Afe5eG1xcUHWFl9Ac4swWFwonLW1HBpews9bF2hAfnuNOHp6bPSrffeW965slHxAt4NnLkyLTYIoukmSbLjzz6mLHbraG26C42edG0+KSxaXmj7fkZM9Lfrr2hC9wUAlGEyHN2uYwdRQj0slMmp+WnLGH5UWPTxLFW0MT6+ORTT6UHH3ok3X7PQ2lOJ6FdxREkRY19+mKLi/219BTjw3LLpCWXXDwttPgKaa6Bkhcevzs9/vAD6a6770sPm4Gr62LB9H+xAU1coZB9AIwMBxRlIdzcPlZovYOasFyzuMpz7wui8sWNCh3bFg1jzPHQb8Z95fcUXvb7riyOM6EIC3ld2ozsWRlGbPOR4YQidYTYO/DrBiZtrQDwMnYKc/M5Fh0M44W88RSr8w2wGt6teWvvVlg8R9iZTMYZ7vkJCNwG4FVRubDAezSDZAheuOKglAfjB/wJrzh0jSDMHIBPOLrJcIB4pURkXl7uzT340K72CJmrRksgR4Tre+qGwt4B5KRwcEGT0Ul7EUmwkEXEcPzbTJOHGRZZoYry3FZj0FHhOz9eMI69qSqCsfbJuEO+vkdpuGxmQtf457wE67lciL+u1BECOYdcfU9haMnQUIdmJYBNu7rAfFHXtbYxdjP+BBdeAXwa8gPaimLabDzyAe+to6+OZdc62xuv6vjan3HK3leG+uL08SjN/4mhQY9xvoZxGn1F+gNRdZGr7sZU7bleo0V7JUAdg7R74PlMoNz2avZkdBDpF66jyNmCnv28AAAgAElEQVRj7XMPjqeJSxf7KkZf8tSlX7geiI4EbuIznDLoOuWUywandLQAbIkAQ0/ASI+3nDQ9B+6ReiegTug7Dk7X2eRgQR/3azCNNaWBJN6F3oDRweVONcSIls4igqEdfth5TeJJOMUk/q439TR92u0PNMb57Pxdp9vk+kdN+/0D7HlnGhSdzrTJ+zZOp3zncIGNgbgCrB970nfTWT/8sfU7CiEU3vxRYyekj3zoA+mgfXY2oLeyXnnLbXemQ489JV18iYH12Z4DyhfGCMDNZoTNmxd9zdVXVc76Df+6Oe3xrUPS1ddcZwB2pXTDX3+r++qu55573rzVo60gHFat7td5P/152nv/Q9PDDxuYKgWWP9zKKO9wZtXPPe85QNc9EYIi4v2naLQWsFt++tSjTsiIKgBUAaRCYIelhQ3YveMt66eN3/mW9E5LXVhxuaXTRKtqTj2A/9zzQLr0d1ekn//2z+nW2+8ysO2TPiaySGdhspQC8yBvuO7r01s3WCe90/Kk17Tcb6IVuEgtuPHmf6cfW1HAC+1INMA4YfkLT5qYJk1cSCcGrLfO2vrsHzfcZHn1J6eZM19MH3zfu1WDYMP13qgTBl628f6/6/6Zzv/ZL9Jlf/ibgUUWoiiwlVlvPfRkdTNAQMuG66+X3mx0LWvAEcA+1nJ7HjewfovVGbjq79elP1/1d0UaPP+8gY44EsqrVa5hcnHwvt9IW3z0A+qLPOyX/iFtt/8ZKS2zfuqw4zU6H7haVc07tCDOFbhd7/VrWBj8euntG66bVl1peeWNIysv2PMc6/YXe+flf7k6XXv9PwW8iwtDiPEz8pLNaDDZwPVbN1ovfcQKIa5v/F1t5RUtamOmDGD04Z77Hky/v+LadIcZsYZZuPNyVniQ96xsc+6Kq69N11q+/Djr76J25N/SU5ZKK620itGzXFrfTh+49vob06e3/3qXjJTzF4OK8dOqrC+34kppnTVXTB9490Zpo3Vel1ZZoZAProctpP76f91i43Fp+v2V/0jPPDfD6iVieS0iXqYYv9+8/rqSr7dssK5oImqF+TJnzktmmLlLfOCEhb9e8w8zEJkFOK6oCM8GRbV3GZZ8A8RSC+jUMW3GO0Ae3ytPyjY9gKEAt90fYeoU0ovQc94RxdGYC+TMT3mD5XDZPU/fXQBQeXnpCyH4DvDZULkE6AGybAY+f0tPgt3Lpkk0CqH81arnPJ97z/VvB+1R9FCRK77hR757FEUsK8FjHCpI0G8MTVxhKVdIG+H5GDoi992+J3KBsY3cc4ld5g0PIxHtRXE4ecyjn7Th4e7wh6gD+lpWlmecnCbaFljG0u4GjuqZ4/F+eIuRiLoC8JZ0E+ooRHEdvd75oj8ZE/pCn7Nw95Cf+B1Kkzwb9kzUv1AbNZpjs82y3Y25Skcr/y6jDxgPlDObZ4QxEpmgExOa0NwgCM6n8n2vAO24J5zdUvf63UAro/fqPbUcaBX4xUC2AspbGvRXx6NXDvQ2Nn0F8vmeyN6BvunRmfNiHe2134N8Qx5VwH6N8RXASzRYQ+qg8yWOjWXPVug50YTUaHG9hv0Tx4MKuNo+QIRcpIRGV8RjQuVt30CfAVyjp0Q0YNyHPhPHv7K3yGOcjXN1ajVgOvsSGnSajNfrkR6EruJe6IjGVKh+tYjcIMzbKn3SE90pioMiUjAipFxnuhMlSsSip3nmelQ3x2izPbePMhT0RqSqO0zL1kLvy5uvzJmBA+xdb9V552eedGx6/8bvNIDUvoe6yg7Ctu+6+970nVPOSN8969yuryWoo0yHXCht+oH3pqn77pRes/pK+v7fBjIPPvI76RI76g0wnitogPCPf3iT9E3LcQesYwy4x7yeBx3xnfSjn1wkIVxi8uR0541X27Fc5EE2Xs8a6PzV5VeltxkQXGE5UzRrrocfeTRhXDjlzB96jj03IdzlLPPUASxBAd6xwAD83BLDbynwfOYhG/Q5E9Rtt6Ho3J6VKvHfN8B+kgOdALPuifYiCsssPSVt88kPpZ2+sEVadOGJ6cpr/mmpA3ektVZfOb1tw3UEprl++8cr09RjTk5/t6PwVEQsJqIp+iMNSK+52qppy80+lLb99OYCi+T/w0+q8uNdjaJ9nP2+6ZZfMJB3czrr5KPS29+8QVrePK/59Zs//NnOj788ve3N6+sIOoB69aIK/qnf+1E64uQfpJkvhLfQQabRNGLkCAOI66QvfX6rtNXmHzbD7vB0/Y23piv/foM83Gu/dg0DkRuUBoUbb/l3Ot6q6v/iV79Pz0yjwJgX4zKPnHLYv2VF5z7uRed0Dvuv0nbf+LYtjOYRXHLtAvA8aSHeBtDWWm2ltMM2m6VtNt/EwuAXTvc9+Ei64pob0kOPPJ5WMeC+0bqvM+/2EuLJfcYnjne74OJfpnvve6DoZoyrAZjlVlgpfXGrTdOXt91K1d05iu/yK67WSQGvMZn94PveVY55lUfPPTc97X3AkellG6utNvtw2tCiRaqGJ9776e12Lh7NIh4QObz0G673prTVJz+ePrvFpqoq/8TTz9ptw8wosKRC/GNc73/w4fSFnfdNf7nmJiP/5TTcQOIaq6ygyJptttxMtN9j/fvLVdemx56ZkaYsuVh6x4ZvTCuvsKxezTGEJ373nPT98y40PlluexikyjO4o7gKoJxFmJwqk0O8rFia8cZGZIqKo3luFxsTmyGbmOoeOOjBqqmK7mym9t1oa2eS0cJnzxlIhBeqZ2AbXhx7JoBPGDsh4KRYEKKWWUhjAGhDHmO87H5EC5tDvjDHGLMJ05fwEEfESLTFfXjPiXTgYqOWpz+iGbxdGXnwVNs6VYZRWx8iLO1lPO9YuWnPw66VJuIKAW3DM52LjuXcPte/I4LB107xxfonj4H1UYYxiv7ZcxFyHuA+jA5KTWE+eR0QHZXnvAueBD+gd+JyBWhnjXzGjCecFqDoJN6VSbn67EcCytrfJDQ+5pSq1BPRkOXr122W8Yrqd91WoUH6IDZsRUNQINFrImi8kF9nQj5fiwns3/F7EBSjQepubbP5OOfGn+hWr91r1kDwqdcG5mVvF+B39WQIKRexSv+a8f7VMVkwBKEC8ER0jRzkQErnbGcRkOV6tWD0uGUqG4y97DdRYNX2LqXzuRMhquSrACv6CieleDRcFFNV5CiRc3jNXU8A7Od6TKyNqgvj9Y/YF3SGuxd8zU7MKoG1wr1jywBbZENYt97GHlrujehCpJCaIwUjO/sUzolppsPKmYGDIJOJATPSZNip1C8A6A7SMXjg5S+LxDluwmERp3BV600NGG0tS0lxY9Qya9jPvY060K7xKtbIgQfs9sKvfmnb9O19djNl3Y5o6ucFWL/7nvsF1k8/64eFohxWOxPUUVZY4YPvfUc6Yr+dEiHMXLf/5650wNRj0s9/aTnrvYB12idk+3s/OD8dfuxJduLUSwIjVJb/2x9/0QB0Iof8++f/Ip3y/R+nYw/cLb377Rs07SG553t+e6o8uI1XBbgzGHk1Qg2qA/fIdW+iiNUC9u+em6Yed2ZXOEjknYuIzrS4ndW4p53LvcuXthagvfDS36Rd9z0kPWJ8WMyA5jGHfkuAOUDemeecb+fMn5D+ayHQoRty1NybN3hT2n3nL6UPWI2CO+66N517wSXp8j9fZbdQbHADeYY3MLBI2PsMA7sf/fR2Fr3wj7SHnnlnepMdW5enHNx3/4PyRs+2MXv0scfN0DEnLbH45LTSCsupjbhuvvX29LU9D0hXXWfHcQGu/MzuYbbIvesdb0mnHntwWn3VlZSff6t50nf4+r7p2pvuktAvMn6EVX7/hsDkJPPyc917/wPpCCsK92PzFj8/wxY7AIlda6y4lN27SyNgv/iytP1Oe9mJDDZmeMIWW1Pe3VUnzUpH7rND+vD73yUv8uNPPJ32P/rU9KOLfqcUgxGjx5gR4TNpj+03SysuYznidhFJcNZ5l6SD7Ai+p6x2QuFZfVnGhC9v/3kreLeTih4iw9def1P63Ff3SveaYYl79rMaDXvsvEOa6IYViiUSdQBY//2frkwnnvEDM4gsnba2Exre+ZYN06rmnc/rSFxwyW/Sp7/41S6xdJ2JGgcfeM870iFWHf+1r1ndvN83pB/85OeS4VHWh03MULDp+96RXr/mKvLeP2URAlt/bf/0uz/9VQBz7dWXTwftsWP6+KbvU9v32xF2Rxx3Wjr93J8pXGvciLnpMx/dOB1kkQtLL1XwAWPEdywq5NhTzlJ7hZjCC0Axmx856vYbC2lsTuPMkswYPH2HW5IBsABEDIRerZ12LAqiyHfOKreXRwCaTC1k4WOEkBFihmcXsMTiz+LORhte4QC7zEd5zwGvHq4dXBS99jzna7NZqhq+F7LjntggZDCwd5OPxvdsziziYSDINxLu4V6Fr1HEDQOivSc/Q13h85zbzsbvuee0Ieu+A3xtVtxHXrz9qfz/yKUCzNu9KBA6Jx0gDijnPVlof+kFdkAfGyD8UlEcL6hYeuRj/CiS44bGumJxMdZEl8jT7gaU6TYeSlGx8QtrfpfEFqBdhgXSMZp4oYNmVct1L4WMFTChBijML7CeyxB/R5qHwiBNNsJQVG7yOSNaRrP5Q0Pv754wYK+YrvqwJlylj702MvR4MqQoquNxENgKb1u5Z0h1+FVieuVARSb0zzAsEgrvhXPrvJcNbS/AslGCdetDpJTpxBhPF1NqGbzwfVN1Z9zxoOPTqCHDvktEH1jADbY6tcX+XdYT8sg+7Q8eqk5bANVITaumsVXHT2yu8DoH7d2meG4khjai9wjfR1+wfZ1+hA4uw72f4DJQ4LjBi+6dkQPAaNEJR+hrHvauHHEvXqvQc/+pXaLmo7y5nt80XSD6XO27ycKAA3ZCnS+78IcWirxuWxXW69YFwqDxzh1/2vfTad9zz3oItFmmRlme/AcsnPuYA7+h0GOANgXp9jvkKHlMAX75VQ2Dz8H6YUefqLBrrtEGTLbY/KPp9OMP65bDTk78Nl/eO918y03pR6cfm7bcfNOm/cSrfNJ3z05TrW0ZDqpXw4C4tSgqrkeupSoL+ozS/a5oem7GtttsYeBqV/O2msfXrqfME3rC936Spn7nLF83EdoCCCIg48eNTttv8wmrXr6XPKlUC99ks23SLZZjXhhDOtIGVujuuycckd7w+rXUJuB5DzuS7CcW1g7PAPmEqu+3x9cF4ADaBx99slXIv7jooRduWNnCr/ff+xsC9ozjF766h9rimmJg7Q8/Pz+tteZqJVfId//r369NPzj/Z+k3l/9ZYepv2XC99E1LW8AowHu5CAc/2QDp1GNOcyV8llVrn21h18um7596rD3zJt0LiP3G3genc867IM2cZf3Hm2oTeZnFJ6bvnXh4eu+73la2+a+bb00HHPYdefjDi7jGKsung/f6SleVeHnYfynArm4CygyELrbyOunYPbdOW23yZkUZcJ1w2tnpsONOtVBvszoqNGdEmrjI5HSUnZjw2Y+/2/Lyi/vIoz/6tPPS9398qUXAEsI8O735Ta9LPzz1SHnluZ4xOTrkqJMNhJ9bFAk04LqkGTKu+PVPBMQxcgD+jz/jvPSr316e/nXTjQq/D4C4pR1Ld6idJ7/KSiuUvL7g0t+Zh91C4sPDa9+MNEPDxu98azrl6IPT8ssunR6wYwQ/tf0e6bpbrLgeG4uOBBuW1l9v3bSrHQ+4gYXJ/+pP16TvfP9CM3o8lBYzQ8Mhe+6Qtv/UpiZbIzSfSA35+j4HpWkvGGAcZ1ZZsxIvMnaYHS+4vdWa2KmkB3p3/ebUdLadsjDHxq1gsG8W8up6/hYbARsGwG4h88hOu6fIe1YIO4DRxkQGF8Cr0YwFmM8oJhggO99gKbC3+Op2v8nWE7cWwBNDDB545BjASHEX5g9edjZInSZAPrbP2eiF5pn9AyOBcs6ptRBg0udtWIcxQMiYYDQDNhXC7nne7CVxH+3gZec+CryVvLB/5/nsUSBPQNzBOSC5BN7uhRbIpRK8W/1Lby3GDsLdHXzzOQC+WtSwGwD2vPc4Rz14UVrBYa2DZdYsFQH03PrcMFF6l+39483QO9YK5ujoQnLljD9KC2B+uIcgDLdxFF0ebl+1nAfNcRIDIYdKFahs2vHc/LK853LE35GOAWhHsHRKAXKHMddlpJxB81EBKWno4x91QD3sKS11q19Iv49Ev9If6wmcS/haYEAr97TQzKu3LDgciLVWerp7PEs3bsjDQMjWEGFJ2V8cC0R9oafY+qz91dPRAJYCudRewRlg32sf9LozsafRJYXAe746kXFEEcrZ4PnqAVTDO698dwfJYkmhwzd4uYvNomeGxZCU4D0bo9JB6mmHMuSzh3ptLnQX9AxS5PSdR76qyF0fc9i7AXVP5VXERnjTrU/yVpOD7tXnw9EZvW3gRU/7xDySp7JfRkuc/uS4q5aC/H4bw4ED7N7wjtt9Lh1kIdp4Rvtzoezfa0CQ88JPPes8a8oGTN4vrCrDBarJEz5h6l4CalyEze9r55X/0kDXbIr2ZEKKh5YCc5GzDvB52EJwzzznvNQF1guhmLjwIunEow5Mn7JQ7zxH/aGHH0tf3f3b6Xe/t3PcZ7+YjrDK8jts+xmd3d7s4gz13b91sPLjm17lpI955sIZ4R75ZEPmIqzGLHHbfvrj6ZC9v5KWsaJgXALsBtymHmtgNqxMXqWelNs3Wb74by4612ieJCPCWT/8ieXaH+ZHxsEyy++3NIBfXnC2nU2/YUnyd075Xjr0mJOUkw5IPMg8sJ/+5McEigG5n9tx1zRjpgOmWDjs/SOGD0sfev+7zUP8rwKsZ8rw9Vf8SrnrcRHuvYdFJPzTziwvxq5YZLba/CPphCMPKGUKj+wF5un+wld2L8CAeQcnGAjce+cvpr12+bIMEURDAHQ3eu8nTS4M1KHkysJJIaw5af/dtk8777itRRR4yLHd8f0f/dR4cbjxEJA9Kq3xmrUMsH85bfGxTUQHUQIC7DvvXYLJEXYqweaf3DKdcfS30sQJY/VeeLLJJz5n1f2vySr700JH+pjJ4EH77JrWXssKnfn1x79el3Y7+MR08+33yGv9hS0/lE6aan3z6+FHn0ybfW6ndN0//ulAzkLPzUN4wdkni7dhJLjwF79P+049Md1zl3mdY6E0fpN+MHW/3fQ7rgt+bh72L+/jQNeiSux/a665ajrrxCNljAFAn2JGsgMOPz7NmuvWXBU2K7yoUywnfr1135iuu/nu9MjT0w1bjEw7bv3xtO9O21jYfxFZ85gVlCNy4fjTz/ZQcZsn5JPbgk7dgj9ddn6aYPMSQxvznTSBd390G0VylEtrFSDq/G7bCADVS7y+aE/ni7MBEjps9AVQFa2EcNlmSY46PIkq4WH8YvHnPHa8uk/cZpXi7ys2BEAyz7EBCLRTnNDa4nN535uclx1h8VHJHBmWMSEroqYF2hhESD4bEJuyNnUKqbnhAQZynwoi2juxuqvgnfWJMDrulec5C7XTMXBYua2NmGcRwh65a6pSb/ehAORHuUg8Ae2AQ6cZpQCjRe258gB6B/jMLd5De/kZ4vmmi8LC/fS7DN3nVZkiUY61pzIwt0Mp4D4pAu5tj9QchY+bpR/jiAwBNWC2XF89RB/jDJEIZXig0zC/gXo5O/2P3CiBPEkW/bSEUOCGGs3VPvT07zq9Pdcre8V7rwL1dtjd+739AVK9Dlbvr3/1jgWfA1prAevoDM2865njqexxM9kbonKV7206OpfwdvvB6K5aKb4nhoFcYBagbvuXctRJDfO9KvZeVXd3Z4Hy1THQEuEWPPUK7Kqnw36IBz/qOMVemvOxtwW2Rtz0iDselKqLswQdO4rJUfW9UkyORxQR5oXpMDpExKAcFug+WU57T3tWA1DHIeJyJOMPKZFEWhrflIvu4e45H8XLOpmp40sYNgZQxroZGnqY0twboL1XnhQyMDCA3YmcsNBC6XeX/sQKZK3dL++6POsW+nui5RafcqZ51nWeHz9F8YpRI4YZWN8gnXT4vmlFq0qOwn/PvQ+kPfebmn79uz8amM4KzFk3Obrtk5aHvM9uRYG5Aqw/ms44+7x0uIHQl/FgSyBGmXyOTqvbPb85/2TzMi4l7yXXs1ZNfC8Dk+f/1I5rw3tp1xGHGGC3MOeeAPszBnBPPuMc5cc3HqFWGchughoWpbAm8W8PBZHQFpNqW/NmHrL3VzPA/oy8u1OPOr70mOtNdj8h4N+yvP1vmHcUUDtr1izL8z8h/eySy6yqeMGz0RYSTWG2MwXc1imJJFz8gMOOE6ja6UufT4faCQBRwA2jyhHHnVLcq7MMmej82L8J09Vk7a5I33Dlr9Mb135t+Y6LLv112v+wY9NtVpDMG9OvjSxa47D990zvevuby3sB9xt/5NNFHw2Er2xGhD9f8n1FGjBmgOY//Pnq9Lmv7GUAHLDmhTEUsjQuvXujtdPRB+yZ1n1jl8HgJjvq7tvWx8vspACuNdZ8jYXE72pF596vfzcAducpNQ7O+96J6f3vfruMO4wxoekA9jssNaN6rbTicumYqfunzT5chIxzUW39iBPOSqf94KK0lOX97/nVz6ddv2R9i+8feTJtvM1e6a5/W2qFF82wHprXfNf05S9sbeNa1Bu42WoQfGGXA9MNlrOfL+QYXqbut3t620brl20qh/0r3yz+bYvqwhPHy4Bx4D67aD5h7Pjsjrul31kNg5dfNh5jHWYBp9BfFu5E1X3m5+Qllk6nHLFv2vIjG5fvuOaGW9N+U49Lf7ziSnueY0dsowFg22a0nHnwTzt2quXiv7OcY8yrnfY8MJ1/0WU6FaC8Ym5EOLwMB7ZgT7IIBCzWgFTkDVBKaDubhICqbTJEzeA5joqo3QCi9Y1CLUuYHHLP4/COgmpGKx5w3sn7yR/DIk7oOesQm255jJxRGu0KZJN77kfKqRNGm3LUs3x2Nhk2QTbo8HbDY+aPrNdULXVgjwWbUHaF2HvIuwokWt8zI0pREAZgn4e72+tV3d3P+Fa4u+fPETmgqIlsw2JTjGq0vB/+ch9AXAZEay/0LaUr2CYdZ5gqnxz63NDgc0QskMeeDZ0x8fuUq1eTVsBLRCMRMRSHsfuUv0/4HR4FQggB7vDT+6dwd5SJSo58CJGvlwrRhA7ajKN11K8B3LS7JLd/f5WGBqON+aPIEftbBYzwutR52vv3ynn2dL+wdm+K6BAcy3nG2HZf1BtQcrDQrdlXedwup1/x9+eG0R4LzdXJHGtZyFRPhqMhIHelro7uQ8Qa+67thRiMZSwnsg2POnt0VjWd+jDanzzqNQRCTgVrA8/6/7N3HWBWVVd3DyogTVGxx27Q2HtHY0nsvfeKBRsogggoUiwg0uwFe+yCvSTWmJjYexd7VyyIHf611t37znl33pt5Mwyi+b2f4wzv3XvPOfuUvdeupBsV5PSUY2I4Dpe8SV5qVAqAH9PbjjwAiYZzL8Q6/KsJwD0dF2UYjk3zSM84ertRLqEs7+9OZZ7g8bxf1nbmrgl+7QoKymx5DqziPIaSgON1RUHkLMpz4NCSTpBO2dD7kOKmqnh40KU+BlTNTk36W+5sVF/KGAICG0k24v/oIeA05TOhMNE7Y4whd0Harmk3X327o/6eg1jxcAuA3e222wrutANgCZ1DQn9TrgDrI2lZvxiWdQrMAuoEq1Os1cw19ue1VrKzh50MoX8+tcM4WbrT3nnP/faDgCdBYiZVsgzWznBv74XSbZ2RvZwWUJa7OhfJ606D9e8n0koKAWwELIxOc3W0kxCDe+Ae28utl/czLviKa260/oiLn5hn9TY7E1b4/fbYOY8jLjdePv+P+/9ph3Q/XkqIbB4KJI+JkuDowFzaSWqUwq2Igq1Lyu5yTuF13922toGIB14AGcJ50TpM2g0ayizxpXPAJG8P3H6dwBJBLWn9KrwSqIzQTOI/AsoOULyEooL3EPxeDYv2kDPG4Lt2AuuMTyftX0QZtv4AuQTbtYdHAHaCd/RBln7OCWNma8f/xEN3lAD2G2++Q4CdCQPTi7HuAwE4N914g/xjAfatd5fVaZaWrWzTTTex6y4eqTljv34A4DvzrIttyJnn2teT6A7MZcEYIYKQ1rbIoova+af3hVv82vk7mUyQCgyGYHAsnZFQ72S4kpdY2BnDTgu7r2+6mT9673gpQ9gu5/vhx1+wvQ/pbhNegys5iKpZSHjRaLicdzto77xdPnPhpVfbwUf3tYVQCu7E3kfZfrtvn3//IeLhdzlmDMIFHssAL0AMZs+OO2xP63n4ftbRM/I/hjjzg47uZ0+/jHUWwIb5BCoB9oO6OyiaYssssYCNu/JcZXPnOD5BTP1af9lRoQwlseRUboHpMMFcem28wXpYF8fa6shmH9dtDz5pxw4YYS+9iFwDquENgMUkceg/k/L17n6oXOtjrbE6wcVXXGe9TjrNvoY3Q8mlPeNu2wFqI9maYrvBHAXeCei8dmm4T/E+lUnxWuBF0E5myLrvrFtKwP4NXOy5GRRnTo038yfg37RuSkGBffkTcyd4jFoA65SBRbI4Ml8+HxrnUFwJ1KYWezDosHDzu9Cc6z7GxUMBoPh5WtkJVJ3JS9NO5s1QAWr6Aewi8Uw6TjJ7nqERv81QAdIqAHaA1kjIJwCMMVIQEU3ZBvviC5mZ/HmFBT+sKRFrXwTBCkegMoDCTZI1N/pYR5FCTwCsGVUD4P7Feos4e94bie6kvce7Nf9MCuhuhupbOWUAxqDsvZEsjwKWr7Qm8qzShdrc/+K5zLVP5QjXY2T6p/WFc1Kl5aK5u9WU9wXbEw8Imhd+l31vyi/Th+NgbZqs0ZQh/DafqU84LUfbRNj8bQ74917/0hSQQhQ/PEPDEtqk89Rl3Lz/5eBJOWD/C5wBJeCQ5zG9xpjrhXzUgbhKlZIXgcdw/CUx6ol7eIwvapXI9T0AACAASURBVJ3rXMf9VI4TrCtnC49997xTWTiXCyIUrlH0LdI1OUdTEktmooKfCnL8rbA0Ksjpcu7nbUr+OribN1FGoheghwHk73F5SZ6PwdfS89+t6Y7FJOPI5Z1hg25ND7o1auzlNkORHvmLsz+KGE1DD9mH65z3EOcQs/nnuaHS8Q9vyoE790Wcq/EeKqncW4B8XDiQdOHnGR7TlVQUaxpgTwajOF4IsC2hHbpw9GDbfouNECfdtMzwcoOPmPWx19pUlWpicgb0HAu41UxTkUAL8dUjTrUFUZeaF91nj+x1EiyBD8ENnhvCRwkBsTWyjO+641Z23FGHWOc/ZmCdbtlnnX+ZDRtzkf04BQTi4lTCN9SOn2Um22qTde3sof3y2vE5WB98hk2Eu3lcLVu1tNuuv9Q2RMxvQ8oJ9nHoyHNs9LkAgsUryqwpw2G4fcSEu8AZru2qFZhouDDZzM4+EJnM6wB2lnUrLGq6n//77+NkXQ9wSYBPF/PafZBlMCdg43zQBf4D0OxO1JR/5NEnVGptSP/jVI6N1wsvEbCfYQTbpQudC5TjAG1DIg4rt1uGmgWwY05p5T54/z1lhWeSNl4ZYL9IceRfT8JBwc2iPeraTRyqV543zHbbbrN87FwfQ0edZ70BGHl1XmKxulniA7Dj+5lBx79suJ5dfdHoPEEf33H5rf+24wePsvdfh0UcoK7GlUexeU87qTeS9R2UA1W2Ne7Wu20fuPgTvNJqfgpyDMT18Sef2SF9zrTxDz6PxNysl/2t7rtqzIm21cbrSinF68LLr7WBQ0fbO7DIZy7TtDh+p9JqgwCm61jYmSUeiraZUK9+8w3WsHGXo7IAZwvrhu7si6+8QeZNEvtdWldaJ3+CctdjorMHbL/ddkAivMMF+OO66e+PWvdTL7G3JiAkgVn1v0NivYkTxMRmbT2LkvmNPWtoTgeWe3vg4f/Yzvsejoz9ACR1QBzeHEnodLCBqRGgMj5djJIWXPzmeUhttiztWH+kBdcclR15ojXvZSgCFMuOBILMdsqSYsrKzUlmTBms23w37yVY5jtVyowubow7p4XfLQRx6JJZ0VWbAJvPEaiS6RHkx2HMftLaS8YvII7xhIaaf+cZ1amowLvkKcCM9z4nEeIha7ErpQhySQApFxKrBfsVFlreGwnboi5sCth1LxWl7sbH8ZZY2Z3xxLqIGHX2h4yVoL2SFl712dlHzhHDClyIKTvXdLNzQUYhCG5pD3CuWEBaNUgP/B1eICr1lngzsK2cZ5HZ0gLiQlXEEcainWZBIF/+0/hHQVCVgoTzQm8LlszE3zwL8vhGb+5X0/9k+PXhxQbl7Poe1uEzjXT+X328HNDJF3mFQf9Oy//V1TDdxxWAnbxCBraCsrRJHYg17CCw6lj46bCOUwAXXmiUDZSDhvmCyKvcos4zWK7x9ISi+7iD7wQjixzkm4pXpycZ49XB48Kd3j0Xs7CzsHDTvbyQ2LXRdA2g6uAwPxJ83tQexhIVY6Q4CNd9l6HjmaKuL/88viCfdQ8EegnKC9LpQq/IyJ/Ez2VNdy9qvoffxU/undvc5326vigj1EdM4hn3HlY3qFwgtqGBlWud4DzWvCsjQu6XvOd0Tz0U+DkNYMovluY4KyoTAuhTJG6shd0XrsYmbUymSWGd50fuuMwWhEtyQwC2HFkysP6OnQnr5vlXjIc9xbUXqu33A8D6zwDrq9l5o07PwTpj0Lv16KPM5N/BvbtWEwG3eVhd99xlW+t5ZFeAy0XUJEHI6PMuteHIov7DT1wkJDgXx0+ICZ5iq6+wlJ175kBlx+YYCNavhAt834FD7YvEss652Qyxw2cM6S8X+4Yuukn/7bpxti+srj/TRTw0MZHp0ePyawEK7pFmib8ZqwEahIssJ1nCdaZk2HePSDpXsLCnddhxH7O6b7PFX+yKC2iFxubAxURle3c9yu6+D8oOZGSP9gk6IyM+7+PfnB/+7oqY/cEA7BH7TQv7iaecadePu62WDEVNZIkbiI8Nm7BZADta7YiydH17HimX7gDstNYy7n4I6rpPEmDnZkoUICDhlReNsd2237xk+oaOPA8W3lP1WV3AjjrsSjrXU7ubeRT22X1HGz64b56ckDS66taH7LjR4+39V5/KwF+Adrf4HX3oAQK3rKceF9336YVBhdVmf9nQbrz83Dyr+yR4CFzytxus58CzEE9OBdaP1hZhC3dfPUY11VlfnvN3cK9T7Zpxt9p33zDzuHtnAPR1WX35zCUe5fLiqi3rVmNtOnS0PZA1/7yhffPvuVc6r76x9oCuHLRnGuSptHB6dn5+zYz1PfGT5q648fb7rPuwa+ztDwGoZ0eCOJbpYq1zaJBnnaXGdtxqE7vk7FrATk+OB/71mO28Tzf7/AtXjlUEcp5YjudPuJQTDAawFXNgXDOYps4p/ChZnCunUm0px0ZQPheSzxH4TXyzNM5aoB3u8XJDZ8w0QOSkD7L3yS09Esu5RjXKn7H0CQElQZU0znRL97jzoGnEy8sq7qA73N/oEhdlUuK+AMTSyOIlodF35Yz6R+WCsrF7Hg8pEWjhpju4u5lT+UeFAs8XgXtcoWzQ3w5qtY7wN/sS/Ss3J6FN53OR2T3eGasq1pBKstHjAu9kCEMR3KfrTWEDtIZT0x+xgXS7I+D2LPiyAtBdD/NIRYMS4JUqlGq9f9Sp7CxgEkqeo2livWKf8x3xS/2RCqfRZqogcdDOuZPHBMapXARlFB+/VJcrtVMcSgistfJHPT0sB9TjhdNBIJ/RtGqW9itJnCnhiw39TstmIf3/55cUwawbwJqfJOn6Lq71+tb+NPYkHx/2ikIqGQZGEO2x2bK0u5EyLNLKRZOAsJS3kvcQyBKsk4eRD6qMrCvzZRjxnC9RilRtETu4jDFNQyJIFJPN+CA9BsmTVQsenymJHS3abvUt4ffecBFTBltN+xV0I4+VVxtd5T3+XrguCy3OkgETi+GlbDdPLutzOj2V0KkiP++701ihxw7UtaYdsOdWc9LR8YwUVjQGujdxLsP4GHLwXmbiZAhiuIDPbz1z2zjATiAncaeFTeUkw0WRMd8zQRjedZtNbOSQXiUgpNo1RUBL19vh51xqF151K9zUfeDSsHwPsF5j66+7Rg7WeT+zmx8GsH4v3M2/+86tYd4gXaT33n0nO/bIg3OwTivliPOusJEX/M2+/8ld5inkQKifCQBoDdTIPmv4IJVzY4ZxZiynG7zAOuJ5c2MV9yysuOcgg/wucLUv1reuNGYmXet2TH97/BkktgpX3dDQaDIDpDtAV99Sa3qZN0M4Vlm3E44p1GFHDPtpiGFPVEatkJWctecvP39EDmppPd0WpdbuQ/m5n5VdseGLwPik47vnVtG3EY5w+shzURv9sroPpwddaKco0Psif+LBW8u4xA+X1T696nWJx40EvixzRsAemeQJYEdC+TNo2Cj7mqAz4mJ04GWHxJUXjEDivK1K2jp9xDnWe8Dp+owhFIphz+uwA7CPvxOA/VgpUGZFvP+x8N7offShiufP9uhUe+Sxp23PfhfbhA8RavDFBAftP2aKLPxHpceJyJ7PTPlx3XbPg3K1/+jDD2xRWKk5pzttu7mUK1SWvI5wiv279bInX3oLy6el7bPjZjagVzeMfTaELPxst9/7L+s5+Cx7Ddna80PEQXuXlRa1Qbh33TVXzdsTYD8QWeKx9Nq2bWt77LqjnTvsxPx7elbQ0n0/LN5ZZvpahjhVYSrULjNzdwaAqRgjYO80F0CqX+NQqaHHgJE24WuAK4JhJnRjrXMcarPOPNV23Gw9u2T0oMTC/qM98O8nbOf9usObBa7zKZDLm6fCCl/JUuvaYMWu06qLK5KfRIw3GQOBO93FCQ5pyS4CRI6PjHj2RbJ49s8QkqEEZx4rz/cGaCfQbI97uIY/gvs838W1TVAe1mLSinNNd3pZp2lld7dtuXjzXo8/IxMIiyld4cIyLAs3fsT4SWPsG8bPsx+TmfHe47jYTrifKbkd3isgjrMjTRaXK1wIdvFeAmAqMfgsrewRo54t4oyWBIQEtaQpGVelRHu6H9+TNgGYaS0oxqul54HcBjk+CgfuMZC6sKdCoO5FP6TUiFCJEJ488y67oGQ4oDOVFhR+Ip49SsoVBQ8qbBXPTkHB4/P4d9GVPl/R0/uPciBVE5E1nNJEHhyeTyFyG5TzVpjeXa70/kpDSYZT/tFygncKKn8HmKV0qw+o+L6sQ+jfaTijtsX/ZLs8c3m2ygBF6/ovsb6K6z4QZCinylG6Cf1KQafi0t07jDKHvPeoNAZvlkK5IDPorEvObuFj8hzwrFkhG5D/0hOQ8oGMH7hXco3ztEgql5ZIm1balihXQjFAD020HRVcqgmzCvI3BNyLxjuOjXyrDcIPlSQX8so3H0Kmgfcl+XWJkqNBZtG07ZT2KRN0MnwQRj1Z/B2gy8hH4zH5L7GZY1MZUT0crT4wXnYZFtZhgP0wytYjf1QP2B2sS4iTO2VrjBEx3tisrWaaYucO7Y9Y8S3rlEFriKKqs46EccPPvdzGXnur/QDLqCaRbibQtrB29AbrrgmAfJpirwlennjqOTvk6N4Adq8ovjoVZgjY9t97V+tx+MG2BCzrdB1mTexh51xmZ4293r77lgIfNRokOEAUNt7aq69soxETv9wyS+n+Ess6wXp6FoDWO6JM1pATe6tMVrXeBBPeehe10c+3sdfcmi2MfJIw6XJ1T4C6+CwaSs+kclYtrCKVdUNW/hKX+HNR8gyu0ZmrRRYPIQv7lrSwj8ot7FR0DIB1fPT5l9hkWNuruXoCoNIlPoAx3ekvueo6KCP6lljl83cVN6yUFNmCfeL+8QDsf8pvzWLYGw/YGcPN0m9HHbpfroyge/VtyGlwYLdj7XMmndO+dA2ZNGewsJ8Pl/gdt87b51pkDDt/SP+6gB1Z4lEO7UDEifNwnhlu9n/dZAP7G5LOheKGgP1xVATY9ZDj7fXJjGuHcotu4LQuY81x5Afvv4cA+7zzdPKlO9WuuO422+dwJIHDe2ugvOm85GJ2KlznmZSNCiKuc+ZquPmOf4gp7rXTVjY7ks3x87vgIXH8wDPtlQnvIayG1mRaRTlWHP4Ab13WWNYGHb6zrbv6ivlYMws7ADuuNghh2WOnbRFqMjj/ngqrfoOH27mX/E3hBbHHsiWJUQgsM5Y7c9M6ptuBAu3zzF1bHYJKKiadu+fxN83mWR5g/Z0shh2uT7POOisA+zp2yfA+OWBnO7fc9YAd0GOQfTkR9FJ8sgOoImBnN8L6yr8V2x8aYbcOh4s8+0srLa3bcnf3xGRxMAbgbI8wmzk7wy0e/ZT7PEEvgZy7V8vKDUs8S8p1XARZ5V/OlBAE0SnoY3/4b2V9BXOSGzvaDmZNhpAqA6Ime9ynvY572H/d64yMwgHBvZLbuLU5zgUlvmHCGnoUUCjAvcrGTjd7P29idpVMBn0mc1R8PS3diZU9+s8xhNdCeBJICUCNeLh/+VhjfynunF4PTP4Xce+FezWnVAZQ+MF35WqzRx/0XtKCtdw5PlYE8PWosXOs5EehvPE1wOdYBk8x+2TIziRTAYr3MMNvHofoMeG/CsAeTL0Mc0/nkUJPJB8sZunPd/Mv/EcDeofKvWkyyv+FB/hraK4hxUbaxyYAlV/DEH/vw6+fApJj8SOQw7xLmefnL3uVA+/Rg/oUWg30Mldyk1dF0k9iB1cKk8+GF588vJIkcOJbBUUrsVNrvIdnNr+SAcGV5ZHkTeF7+E5WbrdAp++aFsKmygcaMCKpnJLAkvelSeyioXrmMiVtEbjHY0UFQYQTtEGIpMraMoQOspZkH8bKU+YLbzENfFpGXPpsCVCngolA3EORw8VdBkUfTHg2e5UtyYNlcVihi41d/7GHUit7hXfU1LSdt5bsok1CIB/g1ACPFAyUqblVFgPNxQpBtG2rGvvvfbcpTjyAXDVUJrh57Y23BaYvv/52+24yFyldRumO8aNA5oaolX3WGUOMCdMCrB90RE8lO8uzrns/2aeDEP/b/fCueX1qgvXTz7rUzrvsepvM5GMqr+RxzABG6629uo0Y0g9gPbOsB1jvxwRzLO9FeuhAyjbgkkssiqzgo1WOrDFjZeIz1tru3pfWW7TPhE6hsSnJvJjOQcOLVS7xdQD7JbAsn40X+eECAZsh3OustardM/6qPIadYO/RJ5627fc8GOECAEhVXHvtuj0Ae69cQSCA+uSz1qPPyfZP1FCvc9U5tLhJMuD8xAM324rLLZ0/0lTA3gq5CnbYelMbe/YwgdsoE/bahHdsw233tg/efTsDGSInNWlkLC0Qw35GiYX9zbffk8LgiqtvUJ86I9yh1MLOsm632YHHANjiUKkBGFj2T0vag7dfq8SDkReA5fLW2HAbe+oN0LTTMlAKIeb7C8RxE7Rj7Z12Ui/FsMf64ZobhbwK/YdekK1NADTO1yJIQNe92wF2CAA+1zot6fQcoJ9LS5ST++d/n7IrUOf87/c/AMv8R1KeiWnyUFQJRLpvtbEuf/6zDTpiV1t3ZcRo+3XNTbcDsB+l9qgU2w7hEldeyESFXOY1UgQ8DsXYpjvuY19+RbflRH8UDJpAh/MLOmz91y42AJ4XKy5Xq4B55bUJdvLpo+zKWx7MMroTUEwGDQjY23Wwnbba2MYOOy4H7AzRGDj0LBt50TU2+XuPy46YLWlBvfP8HSCb1ldaSWn9TcuZ8VYyJIJC9pM14Mkov3gLoB3u7Om9eh9+WgGMd8J65PnzGbw80iynkZGbZ2AbeEbMi+R6VAB8Co8Ztk0AzP0cpcUClBLgy+3cE94pSzkT1aDByLqqrPJxnwNnTYRr4/l3uKPzPlntw8oeRHEXbxJJ9efpcu6MOJvUjHhBN7nAeawh208T3eheF8SYWEXJ/eiCjc8JmBWzn4Dg/L3cXhRuoKRgP6IWbb33ermyPHYv6Wss1hCQ2AdeqQt43BMeF7J4uFKZ4+d6K5nruvxNCgYl2fN67+Vc9KOdZv8d7DcWYbrI62kshA+tcc8uLAtJhELEXmmYh0zzkEoUy76XtOaiD/W1UB/w/AX6Ps2D/yVeUCSwNlwZ4v5Or19iNn5vI6FAWNfl9vxLWdernYH6EGUcUGX2Vg7ssJ/I+6JajLYdrar4PJL6KiEbPeCIEQr7LwWI5E/kiwT+fAc90MTH8LeU4lR00zOMoWeJt15jwV+RNEWQKj5J7z38ziuupP0PehT5UnqgV6A/H5GjruOl/BVuRFJ+IRrLmHvGPQQpD4UyXjlp3ItOSnnitCbysZJxc8qI4/A7kngTqIeCSV2mvENvzAg/TvOF+bxO61zUywaJ1ThetutrqUx7pYC98EKOT2KEBknhHy7wSrEPyBAldEDYVVdawW6/8Uqba67GZYf/4suvbQRqhg89a6x9OwkLWC62WZIDxqBvhFJZo4cOsoUBXAjWH0cW7IOPyizrRbDOrrMG/NHdDgJYX1gg4JPPJtopIy+2iy6/3iZ95fGrOUFa2AZIGDds4Am2/LJLZWBdbvA3IRs8EsxNhEAcky7h2wTWqTwgyCdIbMzF/t5z/79sq10OAFanQoIrO3FDz/d6VVJO3vS+yFI/EJnMSyzscgU/i6vThaZM+F4YWfXvv+2aPEs8wTbd4k88ZbhdcOnfFAZQe/GZ7F90Of8BIJSx1KuvsqLa22TDLvmtLA837ta7UKP+hJIs+mpci64GgLadLPBZxvYMND9x/7hSwH7LXdYfdb/rZolfxgbCNX3TjdfP26Qb/0ao2a0L76W3w7//foNi6wM4EwD+efsD7LHHnwCWogcB6c3+tLC555nHxo45TRbs7BVTYan+l50weIQ9+cTjOlRkYUdCv1qXeAB2Jp07ur/HHv1gHdu1sgfvuAa5DEqVVfQ4uPzqcfZ1CwCsOZayGqztqRNfkevPGYP6wAPkwLzd5198RXkAbkLMt4AD9lSbljW2JfIkDB/SV2vz8J4n2lPPvmDL/akzPEY+tfc++sy++RmhG5O+g6IW7kRScqUxMBinu6h12WB9G9T7SFt3lVrlyDU332O7HYzEdgo7+dFWhuLk/luvgnt8Vhed9GAZu/MuucoGnIawgjJZ22tw+Haab0H0YbLN2b6ljTq1r20L4B9eJ3x+2JgL7aQRl2Yg1RV87GvHjnPAI2Jf63f0/tqr2dqYbH/Z8UB79PEnbYrKobglOo3PTXliKChYp5xzy8RoBM3pFQCSLlhzwXrOeuyMP58ENyy5V/vhyASUZChzLpmB54+ezWjKfisjud/Ld1MRQhf/2RbOLOyTPspALBlAJJYLbWxYnBnvHu5eAS6VOd5jrVX2DmPmfaoXTwbDc4cAP8qQ4V4qKBSjTgs2rd3JYCNGPVza2E6446eHv9YJGCdrxypsgsniWB82tbL7i0kX0pzrUnHnHn5QrqRYnJekj2qjM3uuu8YXkxAV7yX9yKzj8zr9RScUr8/30v0wKWsWJJCVh/ckbnekEz07ijHt8UyqwCDYDy3/dAftOXf1njTu3I9zT79DGFT/OY/0QvBcDfx+ugoapdutxCAi4aEcIC88k8+fOus/Fe75f/NxJboVQfnvIP3/zZL4NQ5U8ceU59yr79fYx+ywTHrGv4vnr3+tr5zvUhFKRT95btQeV0k1gnQaF5OEbBXBOuUKj1fXe2hRZsk2evmhLfJgVaHBpSR1Iac2w7mdnr2hxCZY5+ccD3lFuHXX4RHlaFRUKpeZbAFf/1xWayYOp0cfgTq9icnnPR4/5iCS1sqj0O9TqJxnpy/BSQ2cd3X4DeUXN9JJocRqYO7x517Wefx4GnoQrKhk3eQfTp9VrtBTelq7HF8WsLdboJbCSQH6jOYUkpiQwGNWOXAKnQLrjDv8Wex1nz13sRGnnazSVo25rrzhdut54un24XvvZhPp7TNud5ON1rcRpw6wxQDEZO0DWD+0ex979vkXM9frkolpYQcfuI8dfdj+AG4Lycr68aefo6TXBXYxMmdP+hKARguzFiD/ucs6dvqgvrYCLIK8/0tkpaa18qRTRtlniN/NNC4kYOZSvuQSC9uYYYNzsF6tK3xKj/8+9pTt1fUIexWWx4y86eLLV3lG9yqvfRCrTwAdWfOp2Lj6+pttr4Pg7pzGjeN9s3fogNrdPezAfXbJ3eJJS2aEPxXZ1C++4praJGO4n3TZctON7OD99rTxt9+t0mOtEQs/oE8PWH4zwBkXwfwdqNnd/5SR9jLHp/OwBhhmFltrtRWt95EH2QRknz/hlDFQjGTJtZ74xzW2IpQlcd1w6z9gZT7HXnzF6eNfrLL80qg1f6htuuE6+b33/fNR22iHgzQ3nNvZsfZO6Xe07b/7dvnYaOkegvrmwy+81r7+EgqYENqRnGr1VVeEZ0Vf1HjP3MRJh1NHXmAnDb8QBkoenN/aHxdfGGXdjrGdt9tS99Bl++57H7Ktdz0gt163bDHFuu23k6zLaT6Da5Gc7rh+Q+yt9wDmOsC6PAcSGX77mS3a4Vsb2vcI2x4eAdHulVh3x5wwWPPQqk17W7/LenbYvjvY6isthyRucypfwxa77G/PPPuSvE5+AqOYwnVJgEmrcCTZShOqJftjvbVRh71fT1tvzVVy+l1z8z9styMGZPsCAGj+TrPZqSccabvvuGVu8SZNGMs+9srrbTgS+H2ARHRxtUbNeSpQemAd3HX/f+ycsVfbAbuhIgPmea45UYLMaco49iNPGmPvfgBLJwGh3Men2PxztoPiAnXbt91M7TGE4eHHnrMduvaxzz8BmCYoiyzlUb5KsnyyN+Jg40EvEOuMNJhQ1ouMCcxK6/myGQCObKxf49zRmuBtfrDP9gcAcfwwW/xX+D5PFucMLizPTEJHKzuZHuOv6N7GM1FhAmRKHmstMIW2ZW32WG2OQd5KVM7wLCXYZzI7vDNNPhfEDoAvrTOTxUGQ4PwyUY2y1icu7znAd28LlZ5z17py3i6Kl3PlY7jnSdHmAo2yk/vfkTRGgkXEkhfmJNadarFifGnceSWhhu8lj4lydEWwnJ71pBkFH8X3JUoUvjvWQ2TPZ64BhjlQSUPFitz+PO6MtC16HURYgZIIejhG0Tsg3wHT8kc5MNZEoCr+ROUc1g8VTQwPoNCXe0yQ+SchCdPS7eKz6TBSWa5eoF4U+lLB2ff29FQwNOf4p8u7fgfq04Wsv790OlDAoUNk+Z5e50yz9zz2WPI753NojACzPVy2yTs4JuaMoYJYJdrwm3w4LO3lzqpc6cxQLvAqecWB31MmIM8m6FeuHfI9tBVK8ObMQZL2gfxdGI4GBfC1CPNLeWBZGheVHOlNBYyS8mh5WxCoo12Om7m4FDpJJTIxVcay9L+0n1FBJu+r5wXQs4lypFy/S/Cgy3Lh9RHVt/icchplHtx1jKZl6RGKi3rG3lzrk2PI3e+pNHKZIBlbTc1si2S7LgeodLilkEuhMpvoGghAcrflwpIV/AeQ2icTt50+qL8dCsBM61y11xPPvADL3Wi75bbbfTKyJ2cBIPnrxhvYsEH9AJIXE1h/FLGwhx97gj39LMB6SXK0THMisA5r3RKL/kHWyE8A1gedcY5dAgD69ReMX04WHsa1MSz3g+HWTbd2glImlWOCuYGwJNIqnwk4nPSsT8wyPwY112lZJ2DlxTbaYbyRbKyacROon3DyaXb9+NsKtxcln+oB+wlIttbvuKME5OK66ZY7bIc9uvo/KcxlbugtsGFXAwi89ZoLZDVPlQ50iWeyt4f+/SgA4idIiNZJ411ysUWUBLD3yWfYtePuEG1Yu/zkXkfYmquuUDIOWrRfe/Nd++9Tz9tjz7xkHWFVX3m5pfTTac7ZbfDIsTb64mvsW5WRgyv9XVfYSsvC6unX7f/4l/U57Wx75nkk/UrmjM8PPO5g22zDtfN77/3nY7bxLt3yfxP08b5Llz0AAAAAIABJREFURvS3zosvpHVAr4Y33/nAdj5ikD3xCpKxfUvNZpZc6phD97Ieh+xl83kc+W13P2D9Tx1lT7JtAanvbMXOf7ChJ/eyjeCJwYsA9ims21XW3yJr18ND5unYzq46b6itA0Ac80A39/269bRbbv8HygdifpnQbLbFbLu1F7MBh+8ASzksubiefPp5G4CM/jff/nftQeZp6N3jcNt/jx3yLPFUPLz86hv238efxpi4N7P1Iks45nXCe5/aq69PsH/+8yH78ANYj+MwzDqN+VpXWeLpHRHX1ePust27wVNAh1kLmwm/N1xrObvxwtOsDRLoxdrgmFmf/tXX37T7//mIvf3u+zYb3P+ZwG6ZpZbU/jnupKF29S332yILzm2Dex8GBccW+fNUNpx+3t/gSXNVBmzdCrzSnxa3W64YheoS84iuH378me111GB74NHn5E2ThcZ4YhcmWIu65NnAs2GE4k4J4QBidUbRpYzaa9dSphbb9gtkrvkE7GSWjAP/gtZXWmv9zCMQnxNKJGrQP4G7Ow/QcFeLEmC6F0xpNrxvVljuyczJUKL0mOLOeU56IhnVZMczjKkOUMkpDEaqjKz4aUnGjmfp7p4oT7O1loU3aHwCpEwWh/6zTwEqY6yRZV7nGBoSEAdNG4o7l0BCLwWnRTmAT8u5XOgT1+tUaMmZC+aISfLIsFOLb1HAkYUGtIz64hKIyoDlEiGI7oN4bySsy1e1/+FePRKGZsd8t58/y0lABQwVK1J8BP9yoUFCBAWsyBsAukasfLPGtBcBWZz11Z/5JcNNBRUpfbCGVNIRa89LQPphUaRS0/9daQjZpkzeSx4awlNxnPHvkD34O1OO59f/G+D+O0hv+mL8/ckZRoGc39ByOSNi16d15L7vYvsFH6KMQGUvZQ7yjG8ZBkaLrwPOaLY+sB7JbymX8D7ynUjaGiVVlayW+WhcXkllm6YOLeW/efZ3xsV7EtpwRW9UW4lio6RfrnyNrwWQ6WoOWSWMLfJO9GSwFemWQdDsihA8luiFkoGu65SjpDChRwDj2z0sIbwQ8z7Rw47hru6CL29w8nfKky5jeU6v0mE0xHuL4y8qnZs6WWR3hbNfCbnpFk/5VZNU6GqHhaaG27LYLZ+Xi0tL7EEIRUyapQHTwoSa0hD8JNsEqMdfd9x0lW2w3lqNchMfNuoCGzDkdPtmsieAQr9mQVzu5ihpdcqAPnJHJlj/z2NP2NG9TgSweQ5jyFdGJjSif11h/e1+6N4lYH0g4mYvu/JaWIvr1gOmK/fJJxxrq6y0vMDGRFgQWbptyNBRqNEOK6DmggA3A7p/hNJgFMB6lwSsj7/jXoy+xtZbYyW4YENAqvJiRvXByFp+AdyMS69w1XaNSgPvI9imRX21lVewg5BxPAVifJR13y+96nrURr/dWPoui0/nnM5kbZAR/MC9dxEQjfJu0RzpzXjl72FJbgUFAMul0Ro+ZNTFdsGV4+xLWsaxHmZt3dK23XQDuTMvtcQidXo7Ca7QfG4W0LdD+7ayoA496xI7G1bY96EM6Dh7e1trleVtzKknIE4boMevd9//yI4dMNyuG3835jrLM1ADLdN+u21rJ/c+3OZPsqo//9JrduQJp9mDyCr+M11vMR+tATS332JjGz34OCVk48Uyenc98Ij1OfNKe/ZVJBz74UvbcPXlkDW9q60Kyz1Lov39oUdt8Kix9i/EhP/4I4R51H6ebY657cDtu1jvw3YvmeN33v3ADunR1/7xwMNZKTwCKazDVZddws46vZ+tnOQ2ePHl1+y4/qeghv39sIvObJ1XXt8G9uxqW62/vLVG3DjXw7DRSEQIC/Y3Xu+cNeW77rubDR2IBHSFiy7mabm9+JoKkMnf/aB5vhQJAK++YTzqmGfuzVwrRx2yrx2KOvVh+ebnT8FaP2DoGIz9v/bNd6A1kpC0hwfGvjttboN7HiRlVHoFcGeSQdKMif4I5E9ECMOV1423L7/5HmRoZxuuvZINOO5QWwuJHDP6/2xPPf+qnTp6rN1w3XU6OxZffAnr3+tI22OHzLrOfdej7xAbd9fD9t0UP/DJzORC7oczD2xZSN1LJg5rHlhye6fVmeuAXkD4LetrAtp5HxllB6w3voNnW9tOGXhnXLvKi9FrAfcw8RwB/ScvZJZKuY8zXp9APEuyp4OS4K4tAHu45vO3FELZesyZvDwA8Lws4hhTWIN5j7LZYw3xfGU7BMRsU1ZxnkMBLPFPxZ6hf1IiELzjXarf7mC8xBKN+6h4mgnvoFCQAvuY2Lif1tkoE5aWZCsCfN4vUEhaY6yR7Z7vK4J20ZveBX5vpYRooXSRJ4Lfy7mWcEQSJNbh/F70IeqzNxSzzffSw6U98g5wbN/ASyRi61OLRvpu1YlH/6PcW7MB9gKYzTdYQwJDnaOg9INUKVXjc8m1EiEJUS6ouQBw2WGkQJvrNv2hMB9rpADcg+7uKVWbKDX2uRZXAwT4rX79O1D/rc7c7/0mu3Rla2SGb67z5ZcibqoEJt9nhZjZF8t4Ib3vvqRc4DlbqnHLzhUYFeLVSZ8oR0pZJXhXDmum8ZzL+TlzuGQhzJkc4t5oqRGg0XOVnlUFRYdczmlEoEUdv/l1lP0NjzZ+Ji+G5CoON5VfKAtJsUFPPR+HwL8n4yvJ+0XXe/5QFve8POyEvBchq0mOLJy1ZcBw/cuuPqVFFQu2CMyLvD+MDPw8ysPFPYkyDDHs802dCoLLWidrG10ZCNZhVWcjHKyXV6vhIhO2pEYEPwK3NfboQ3cqw3pq5a1vCK+/8Zb1OWmIXXfTLSWC3hqrrWxDYVlfd63V1fZrsBoe3au/3XH3vbVM24E6F2TXfXa17gfvmYD1z2zgqSMRO3ydXNyLsXu03J/Yu4etunIG1mlZvxwJxk4fcba99z7ccAtz+kckHRtx2gBlqQ/L+iOPI8HaiWfaKst3tp6H7W0LIS682uszJLE77+IrUCqOiefi0kr28TXsushY9T7HHGFd1lldoIlltIrAm2/m2N5HIrK333kfJdcut1vvBA21qAG25pzLdtpmU+vbvastOD9cfypcjz39gp13+Y027s777bPPvTSVFt4Ua4fM4n/ZYC079rB961ja09ex/eFnX6TYb7p80738IMzbwkgiuBCsyVE3XesU737jzXdsPDKhn33hFQC1s9hhB+xhWyCWm3kM0ovu6W/h3Yzr7o9s5nLDxxpuB8DbBfXGWWJsPSTZIyBkTfaXX3vTHnnqRdVOX3mZxaVooAX+aigHzsUYn3zuFQDwnwT09955S9t9u81swfk62fxz0zpaexGAvol2J6B82iV/u8muRrb1KTgoagBO1lh+CTt4r+3g5r1F7nnx2htvKms8wf0Siy9my2OftG3T2u556HE7+4Kx9tCDD9tnX0zEVnJrFJpaCfHkI049UR4Ojb3exTo+CfHwl119I7xO9ldpONI6rY/Od7I/70GZ8/RzmONLroZb+yPa93PM1cl2225z63HQrrboQpXX9kuvvG5DR51vNyJ3AYG7LgDPWdt3tJWWXswO3GNbrLHNFCbAZHkTkNDvqWeewzqaKBqssOzSohFL4I05/1IbD9f5yd/SesykKEwkR7BJbSkVZ1i3YSkWQHXtY+oGrURnuGSBJlihN1ASD8bvyFjonhaWZ1rH24JJEyDTZZrMmd/REs8s8ATyX8E1PpQCZB4BxOWyj77S1T6tcZ4DWbp+OYBn39luXkvc93y44UfGfWqSCRYJJFV+DhfdonQ8+BmhuHMyJtIGfWWfCchT123tUTynhGToM+kVseyiQ2rd9BWm2uigYXgKkGkUgareix/Fs0Ooidrs5WqAB4OKezkvaem7tB/SeqNPSiDI/jJ5n3stFF3Sc6GI/WUCHwo+XiYvxlVUHlCIoMVEc+BJfaitD+VLeJjFZlMmW6dbGivfaCEn3b1FlDuNwlmlg0FrlYofKD9UAYBryfPDFEMNqj1cil0PdqXnU6DOM4w8hnJEWNziXIuHCoC9hESUN6ioDSuDh7E1l0Bb7Xiny335IJK3l/tsOq2L6TKm/8GXFmTAGTrCX/NSSBWt+V6fodSqrvES4AQCR/4PhcItnJ0/nyHXEAG7LN8eQpXPRZxjyULJ/3Seq9Akl0HoVcfSbaQRFffhGh8JZxsNHAvDrDMe510ErlFqrqSqSnVkqnhXsT15TDKBLT18QQgBdXc5T2TanFUE3BH/d/ZRbp2HrEFeLOBOizuNFeQN5OEML/Rs8l6+WG2EyzvlmGrK0zWaHOkAyhzl8VGJDOIfSoktzXXt76iape+CKBxH+YoDSjqn9SbCMAM8iKLU9rSqUztBa9IUd3HFnbFRY+Lw3ZcfvCx3eIKjaq6bWL5r0On2PJLHxcUs8L26d7P999pVlvoPP/oYJcfOgFv7tQJcEgQUT9/aWrdtb/16dLWdt94EoGIBtfvpZ5/DYo8M39fcACtxkmnZG9h0kz/DdfxoW22VFQQSaYUec97F9rfrx9k7AGAlWnyMv/Mfl7QzkD1+o/XXzl2T//3YM9bv1DH24L8etV22+QusvkfYoguXAsn6xk8QPRaW/2OQUT27ityhYfrN02kueBXsgUR5Swtw8qfW6loL+kiTFlgMn3/xlV2LUmR0Ic9rDeLztgDcdCHfYuN1bZ3VlreOAKpMSsfY/zfg1n7Xff+E9foxzdE3kygQE4Ak8Z/oO63Eyy+ztK2zxiq2Nn7YpzYo19US8c20Ht+DcmNMDvefx55UbDyVQltuurHit3kf3btTizG/59w8idCHK669BXSf2fbcaWtb+o8MjUjb5npHfDyshx8hrvpMxFe/8SaAlW98fkcF0pqrrqR+rbDsn2RdZjb0Tz//UjR59fU37G7E3P/7v0/a2wC5WOHaAx3at7cdttzEtvzr+nBlh1s9rZx5zFLWbguAKFq1b7rjfrvl7gez9AhKLjazLTLXrLbasovKg2CdNVaW+3jmqTDJ6Hnwyutv2wNPTrCHnn3PXnrmv/bDRPQbh1x+ZuH99G5gtvU9d9nOdkGpRHpxNCZnwji41/fsO0iKps2h7KBLvVzpk6sGfZ0J++mTTz6xa2CRf/Bf/+EhIGG7Q8c5bfnlloVCZm1bc5Vl5dmw6ILzwmr/lU0AnR9AbfZ77nvQHkN1AI6p5AKjaoE9utC8HW2tlZe1LuutY0t3XsIWWWAezHkrJR0kLeji//Cjz9iD/3nGXnn1VSSdZPlEt4gLbDJ5GA9p15oSQPFzJnijpToOa20jB5E8u5jkDN4MSuai5GS0VPvYeR/dtGnRVjw9AA3j1NrC+kpAS3Aud3kAwU7Idk8N+GcvJ67RZE60tOOVEQem+DR8TgZMkCSg5+5nAT7I+MnAyayV3Z1gmN2KBYt/EFzRlUsKCrqcgx7KkO+HuJgb+p9q6enyxvHRZS8sAMEoArQHCM7jzp0Wui/o4m0oRh0/Smjn81oEqZojd2FXOTF3V6uUhI68RPXCGVtN978kWVza1wCaZMyKwyZTpkdFlHhJuHqMTYqdBOCna6KEDs7fmO03SriFMlr12hm+wHaSPRKJcJQocVpcFotnvDPsahhlU++RAsm9EDj/FGJkKUr2QmOUD0XA7sulxJ0v3CG5dkuEjyqAejrORK7QPlGsoa8BtftrRjHFCSuH/sr1/7c0pqYuyhn03K8JgE9vEvxiy4iKNd+LUUJ2eo9tWt9fDtgS75AntIcMT085huwRrPN3Hb6TLqQEtOU6N/C5eJ/4IngGZQryD8kyrAyDCYpcNvJQbljer3fYAWolu9KqTmCbJJWjoqAoFzSVjuWAumQz/HAcLMMt1/cqzuoU85bjLdHHtM1IqDsLy+J5gl55wTHUgPmBPGQhkopPV16RyJPqa/C46DjnI1FYU9ijgUXyNTdpAtz1uIeC5b/xPoUFZl7GWS61TParsbbzT81iIpEdWloS3kchBe7veIiu3wILucmefzvHlsD5s02h60gjrlOHj7GTTz3TWAc8o2sNarhvbSNPP1mWQII7Wt979h0I6x0mJLQsWBxtoBjo3+NA22/XbWBdzpJb0XJ3xqjzYEX+e0Ww3rfnUUo0RkD4xoS3bPiY8wVUPmPMetYLB7Qz21JLLWWnw2X8r39eB9ZrEtpgCXzG+g4ZYQ889DD24PdI3Lab9T32cJWbq/ZijPc1N95s+x92jD9SXK1lTtySjYI9if6z1nWbNnRZ9j6H5iayIbI2seLWWwjoEqR+/U3iTiyLUmYBnKdTR1tg3nngQdDSOrRrZ5Nx3xeI+3/zrbezBHRxKCTyfXG8tKIuMN+8mbUfYH0mtE1QxrrhpeXiptrs8AqYY/bZvaRZUQjP3vwNLK2ffPYl1nwLAO2O1gZAu5K2jJZixkn/QFf2EvJBoYB8A/NjbJ3gUcC/qaT4BnMw6bsp9jnA5zsTJkAnRVdkfxCHQgtamTt20I/2D8Eb9wU3kABUttngaY93fG1ffMWkZRnYt1mxHnFvCxzK887e0haAdX6WmWqsfdvWsGh/b9/C7Z0JDd/75Av7ptWCVgPwMPVrxFAzazlBu0BLdogTtNM1/sTeR6HfbWzcHfcpe/qbb72pKWFFBipv6IK//jprKOlegPrnEC5waI/+9vIrL8slPvCNXpwuORzwP2Icn33yMXI9gEklF2Pj555nPptv/vmt3WwdbbZOC9p3P7ewLz95z9554yX7+EMouaTF9MMmfViu261sFnw334IL2pyw2ndoOcVaYyvxblYjYDK7D+AK//X3HDMTsjBmPTsP1MkArmFtV5w6wDEZxFdoe/LHtUCaAwxX7XAzYx/4jLKPZzkTMmBPqzOANYE5+0+lAN3k28HThAyWVnWCBGrbqYT5FIA9rN3smtzvoxQZziZp6N2NneuAayB3R6abPQ9fxiThh2CRIDS3iCfzEfHTci/Ez89g+LL4c3ml+8QBM99FMMYr6rfz7yJQjfeyn4olZ/x2tmRrL/yD60JWAMadJwqD9J2aGl9AES/N9qQMKCMc5Pe6i6Cy/jMxILXjYbnwjsS9cs9nHLnHrhXDINI+RAgB14Ti3PDucol78n4wSSPfTbc9JusjuMSYlfeADD+SCTll5FbIKgGeQ6HRFuoZANaL9OH5JWUX+hLZiaNaRkPgt5IwJV6QfBlebzkfCmYRi0yLOF1wDf+t1xMYMCkmLTZlFDcNv2UG3VGc9+hGkQaNpMkMGs2vutlKpG5qp39NU/JrHZtABAiMPEGSexo6R5o6F831XJxVIR/Lmwx8gIpkVo+h4p7K+i8m1IZiFfleSV84eKcBf0cCOeYPISAjz+JZS9koXOCjtGs1gLaacedjQnvKhYMxRMLbPCyPx24zLOgw0goHuqs62+S45TlHvhtJ4QIfioCVRxJr20lZcmM8VkdJkOFUawcjC8MXOJ+TEeJG+Tli3KsJXaiGvpXuKeCxDINxqAToDsTDy0zjSHI7ROJzeRRSGe1G0DRUIfAW5aPU7d/7U2OzLz61xmvXMla9BsLtVArPSC8vAMFJ0m8+ER3iPwgs2Nkam8KF3ojruH6DbNjIc/InmFzupOOPsd122lafPYba4Ad2O9aeeREJwJRtkC4XM1s7uNAef+S+duCeOwjIEaAQrA9AWbLb775PlsT0at26te2649Z2xMH7y+JKsEs3+zPPusCuuvZGuM3TEk+wRaJiMUAIXXrppWzICUfZFpusm7trP4Ls7iz1du8DtKZmguZJfY6xww7apyQuuCESqLTbvQ/aZjvs5bcWJaJ8pZYCK91NWmcgPJLIZe6H7oLIv3MfE95PYcfdcrUI3NVQm8+TGjhoz94bC867FtbBaYp7SSlSaazJPekhpPGyT/wh6GH/C9q7el/pbrbZbsoawfv5SA3Hi42vZU3NoMfLZ27FdOd0zWfEIlNoDyuqPE7wkqC75wYQDQkc2gL48TdBHoGJpg7v1VyQ7sgBIWCOdT37olh2s9rUSUiIx+QmOPh4K0MduiI3wa47bIVcBfPCvf0mu+Cq8fAE+MgmE1jjPUyqJ0UJQiTWXWNV64fkg1Ha79U33raDew60+1GfvV4AQ7qIoTCBV2TxLCy9GFcclLLAghkpzppgmEA73I/i9HWLMfctwTFdmFiDXknknLb5wcc+uPXZE1rmcdtBO1k73frbDtZwnlcs1UVru4R5rI1wd2dfeHhrbDw3GB+elBLhPFKrThAdtdEJ4phohpZ2atfJBNjGbNC8T3wDGgYoCNSGryO57bslnUCRjF/vw5yHll3uW3TX9lJlqrdKjQXd052ZF2khLTLngzFbvM+zwAcdfA1na4pWblqjmV2dWcEBxqOPdazLVDKgj4qxp7dMgB8/V/y40HtJLyXwY3w8reF+ppYoDXzjKcstwSDf63FyKahN55jKBd2LZ2VprwfgS9lCZQTuVZm8xMKdHimcYyoO8hq2Faz9KZOVsOZzR3pw7XM+eY+UCZ7sMAQy9ltriPFw1Vqodcpk/c8mq/C7ZBDT5x/5mLHfSB96lnC82rf0nvC+lRPoikCh2P0SsE6vN9AvrEW6t/jANAiNbMsrWeRlEZtDCJ0uVK9EuLSxaaDFdOnzb+ClRbI2psvVkju2bGPe/Wu795egE8ecVuP4NSebS/mPeCtLqHlMtKq/eGw0ZQnKJ2kys/rmtuT8w9nHs5W8mJ9TBmA+HPJ2yY30gvMcMs1t7Y4xcRwRihfGCR3D1S7+egab8hGe86QbZVfKELRqRz6f/Niv5gz09uoD7TnvdOs06aicah4eqfb4HftDuYpynyfwkzt5wSAwLXu1CNIDh+XAPLBKhod1RViXsAXBN2X/wNFJZ+ooAII25HtuEEs812tqOq2AGHauVU4AreoE6+Gamo6SQC/+7R3zDk/5AkJtI65j+gywM0ef54x9KkD1tjZy6EBZaJkEjuXDep083BdHZuGeGXNzxP47W++jD9J9vJ5G/DLB+m13IRN3GbDOkmfHHNEVscOL6v5XX3vDRpx9odzgv5jIZFJ4NxcBFuDMrdrYhl3WsKO77m6brL+GABGBFROGnQlr/D/u/2cGtOiWgJ+brroQZa02qDpuP8jz4MOP2Aab7Viglk9yvsFIawfo1NjJVdbBefo7F4wY1+GgPEB6Xh7A3Sl0WDRwouvdDt7ZwxLQXni2UYdBALkAz1UcJKJ1okjI+8ON6H0hjcKrKH9legq4Uqm4NuPdch/Cl6pHGSCGChF365RCw5OeyWUZ9FHyRbfYpvMVCg/GT8+K9cnvwuInhZBr2kKwZTgAtZQs94bkZ1M/e0ngcP452li3A3az/fbYEZn657YnkGxxuz0OtncA1vN6nVET1MfFZHtXnHum3N/pSfAEMs8f2Xeokuhl9UMTRVYReEl54QoJuBdNLd5bBNaM+SYAELim1wG9cRzMyH3V50eWXTCyjkuCgQF4Mka83CGq97MPtMrT0s73hqU9PyKyOYl46A7I+k3G8TXyTnwDulCjzPOL8dqM786zsbMPBFyJQoLNEZDyM5b7inrpfDdBOzXuZLiceyalY732z1/P+pXSLpQIep5DcHd3We3xrla0tBO0Mx6bXhjZ2aG9HBZx/TsOeE4m7pEF393C6eoVgL/kXl/jvFeZ2MHMWAEhFETlErURpGre3Jocyig2WwLw0R+5nGEMfJ8y6CfhKKHA5bxRAaHkb85EA/AWwWAk5aM7GwE210gOgHkuFfvAeUN/ea+ONY9Zq6Q9j7rvXHOROb6Siz4nS8oDJu2DMoBrLRQwsraT8XM9+dp25V4G2gnofe+nfS45X1KQHiigivOueEY1179jf3FNKeYf9KYXSpqZOMZSjj3EkR39kcLX17LcMMk/yaPThyucu00dU1nQrk439Y3N9Fw65lRBE32b0f1rpmFOj9dUWmtpW7F96hNbGiJxQ99Pj7HNqHemYla5PjREx6B3vtcrvEQGB8pJOJ8Vg/srulKjj0QLdxWP0qFhEWXfedaH/FDxPC+MLZWHwusvwrJopCH/4ZkoryZcctemgpS8fhrOrJJx4UVsQ7lvML4Sns6mpnHRF2nI0DvKteLHICoNBDR0CScWx5TK3/FdupEr9E18JdiI3yPPrSyps7CA8qnR+BJVXkgHT65LegctSG/lp3Grf250roIuKYBOZbMA6ZGFXlgJ74vhCisxx5t7U5aUFvY11Jh5CQNfwQhTUzM3ALsmnG4NLNdWz4RLCApwyZhyumIgFvnT5xq1Y3scP8BGAATzao8s4r26H259eqJuOC4mETu4x8n26LNwRfWMz7O0mGrbb76+De53rC26CIRqXATrA08bYbfccY+yyacXLesE6z0O74rScIvqq1defd1GnXOxXXUdwDrdmBV7k2U1nKVlK9u4y+rW/5gDbQ3EHvNicrFrbrjZRp83VpnqU+FgDcRGjz1nuC2FpHSNvR5E/O8Gm+0QM5j8phCUuFVw8cWBmGsxCWC5qB2g55qb0OC4YB2Wc709OYXryzFQoo1M+sFXKNED3+3CNT9rzOLLd6KQTXUkK/aH9NCmZl883tSxXmlfikJUPQcEN2FoWQME6/ZQjuD7aC8Ed86FSnYloF1JGBPgJRcpCMcB8FUr2z0hwg0XvxluImvvAmtbTev2NvPEF22rFeey807pIQ8S5m64E3H22+15sB+OeAcPaT7HQylxEx2BfAv77r6jdUDM/MXIOj9o+Ln25nvu5q7YIneFLs5dKC/kXo2KELq3DMAPQZ0HVmsoJAj+1D4PKNLJXVdVeoMHK2O3cMizRBqvT1+ovw9cF1Caac0rPrzQX60HjJuHNwF3B1i/SePJ0IyT6RJkcx5a0t2dienCMuzWftKd4Q+ct2C0aUZ09pGHP13haWmXdwBd3zG+dx4GIHZaxuGv+6mxR5+5RhS3hn6TQfMeMnGFSNBdm25jWYUFnTuksaz7oRiNNeprl/dwjLwiDi4F7NrWfi/7QNBvX816AAAgAElEQVSujPG0suN38d68dBreKW8Kt4ZXqkmeurtHjHfRJVnlBYMGruFnvwTEqXDx/qX0Ii0CNOpeMt8yVmsJhFTQMF+Anxephbuc8iLi2WXB97j0+uLqVXM9sZxzXSvRIXO4eN9Uxo/rkPPJ73zuYu+X7KWiNBxzWoWQUN2J2PS7cgWlVyuQYoPKoEI+gWqOTvEWHhUUhClMhWeXiOF9nA5jDtCucIqCkqfplGnik9WgzelAgyb2doY/Vh9QTDtXJFkRQJYbyO9krn56G5qHqgC7YwDJMzgPcyBafTemy51FS6U8cwmcmVvI83KFQYFyMM91Ks51lnMYVSykHMi6TBEhejyTQuZQHrDInxOlT8kryccq8YgGKJKOLU/CVsaqXs0YGiJ+2hb5nQwToB+7HpnfqwpPSsdaZCyFTpTMHeZBuIfzh7Z5cd7Ck7OsBx/leA9zUCk4vIPzq7KmNEC7R3E0W9arrMzchKFNv4nHaMjjNDoOYRvCRWXc10uWUxVrqzgvasNxnYw9mRwEl/glp9ZgwQG11+qrKw6Ig3LgoeL2TDiAxFwfE9BWfw0eNsZOOWOM4qU7L7mYnXh8D1jZtxFIvuWuB2znrr3sJ1rMMVEtsKFWXXFpO+fMIaibvpys3IyL7tV/CNzab8pqNicXwfreu+1oxx55cG5Zz8D6WLsKAPyLr7C5FH/Bw6aFtZxlJtto3VXthO4HIkFZVoqKCoDrbrpVJdhYm7x4nXXGYNtj5+0Ejhpzsa93/v0B22rn/bPNK8GHE0FtZWgsY2FwkvEjgZcg1a29MYm5q0VYzgsLTgsr6V1RiC/X8RLtEvvjlmHeqz44aC+nhapIiOJGqBKwq814lpvYN40+jw0SGj6SqgB6GhIe08NXoJ0T75s7M5n6BsXfoT0jAC9a2nMZNQHsfBf7SxdgWdoDMPt8RiwVFEZTCRRotV5wHeswe0c75M+d7LSjMoUO8w8wU/92+xxpH30ES69iX3DxAGUfpWT7EUqvdva3C0eh3vo6Kg/XrecAu+HWu+F1goOKB1nEDpcD7UEHrL+ptDqybyloL1rktajojk1rKfYRD0MB0dCC4nsd7Mxcjj3WBqC1Bt99i5jzSoqDpA8ZfSv0IZ8ztE+QOtsimav3t3Bhpys7D2g+r9qmBPC+d/J5A60ju6jc4rGO6CKcbxT0XaAd72V5F2aOZbzUKzebffx8xtxjH0Vfwn1bblmghRLiuYs+E6gxi7xyIJCBAADKGokrhAXR19eOfgUQRz8I2gXuveQcv64zH6DVrATiTLjH+Hi64BfcwaKvFFzCNTqs1uWs52xHFglXRih5X5oxl3RlP2MtsAya0zpAbVnQjnvk8UABgBpp33MSmlwQLAH4bkUIZQ3Xb/G97KtcNGmVZ5JCDyco56Iv8jp9uSZkxaeixRUHpD8tCewj+YPc/tx9n49x31GQkPa+4AWSzapf0xG4lrTTiH9o3BQ0MT7VvA/QnqyXVPiuJGOE0p7rTSV0tCiTn0b0qbG3cgyq/uDrJd07jX1Xo++vhHaC0Sb7uNHv/h97oCFgGEsmht0QMG+CvPs/RtHpP5z65iyfH8qsDh5kUKIRpULXfsk5K5FHXZFIXiDjBq6oGMP7eIbz/CDfrwp4JjxD65Z8A7JPVJuhnJGG1pE/KGkrjQ4eRpfz9XLEaoBQqQysnCoRq+5KdxkmXK6cllVSQkPKrnR/J/il15nz/0qemvW2G3JC8aaQIRKeKWUE2yVQp3zLs55GFjfQif5l6JXLj1yTNAp4qCAXp/LPELh76GsO+P0QKioLJN/Rsh8GUwfpCstCPyIBtZ5LDJh532KOS8BX02ZGSVdd2aBkdZ50DlHo2Qsb0jzkLgpk1h73h0lsrIX9xlvuVCmuF1Cnei3E3w7p1xOJs1ZDgrmv7dzLrrM+dIdXDb3vkVhrDhtx+gDbZYdtBNYnA5AMRfw749CZvCq9CNb33GV7O+7oQxOw/oaNPv8Su/L6O+yLSRCyQmDGu1oiIdhGXVa144/uilJyq+lVdK2/EVnsB6GW+/Mv0cpferE03Cgkx1vS3ewbMxPs+1XX32Jdj+7rGhNMQmp5TV8WgFyWyyz2uTbVf4VTsjh/RWBdrQauDlCmZd81hOUSJdT73uLCbeRJXqJd5OYJiw4VGEXNWUrAKgSoFLSHezwF8YhpD2s4xxchBrkLOfpBSyXjs7PNU7t/8gOEAJ+uUQSgYTVOxi/PCVjaqaxpM7e1XmgN223z1eziPrUhE19+NcnOvuxGG3nR1fYxFFWZmw9oKu3jVGs7yxTbY7tNbcDx3a09YtovuOxqGzrmIpT0A4gNS5QYF/uQedHkV+7yk8X2Z6An7k0s7XVAot8bFlDuVZ0N1C4HcMd6pcKCh+83AOukq7wTCn3IFSsUBKroQ7o2eTAjD4BAKDXcBMECfGj7ayQiKcm/kChbCOaUqAXn2Ldwi5cHBL0EfK3ybCNoX2wTeAjAi2YiXOJfHId3ItdAOQ0vGZuSmaGNPLFXjIWgPUtGmMd5s22uHVo5i3Fzkv9dQiJgZx8J2OtL1MZ7wiL/PZOnFbOaU9DyNcr7yJBImzQDOttMaaAEdLTys0M8g1zLnSoD8nXuceSxDuTN4G7lsdhS5QmVPaq+gHeyHQpQAYBTwM62uR7ZX/YhkhNWsuBHXD9prXh9j0kvuuinDF6ldqjI8aR15IV8nsoKngnsj6z77mIXaz68QCTAcu87fWs3V2NYw/S/N903PA8E2nmG0T2eZxMVb3GO1dMdrRMKxW61ys+GRp7rTR0xz2bOlXIrNIOgWlU/qhG0f6HxV9XfX/imhgB6Spr6wPn/YxL+wjNWXXN15jUAO71rqaxz40tD8188GqtrveG70jONZ5ncxD3XDXlZeA7TfZtAjuceeYcAdkGpXam1EvkT7yfvYl4e8hTxesar06PSldasUqP8LH6VGJJSMCdGX2i1sAFSOZIyBnkhP5ObfXixNcMZyHeKj3FeebZ7GCHla/HQhsLAGpqqdJwhiwR9iC3Yplvzuaaiuo9iuINMTptKZ0RRaRNhb+RTUvQyj4DnaSomc5MBLfGAVSJF9oOYi2FzGL88y/LOlJnfIg3K3FtrEm+IYNn3bI98WYofsjuGY6Osm76sF6y7tTEt+xZxiBC0Pn7jCevYcTbP/N1wX1ibuvdJp9uNt99rBMDDBvS0ZTovrtrWg8881y6+9CoJc7Mic/meu25vo4cNUq1xWr7pAn9Y9z728ScAJMnFms60erM03OKLLaJvXkWCuVHnXW5X3oha0ZPoSkciZMInSnzbRuutgfsPQb3rNXT/999/r3rQA08bWRasr4k68UNO7G1rrb6ySs819mK5ubFX3WQ9+g/LNjkXSTAwuphyg5SAc1qh+ONCYYk2qMKcRaf8Xsb7d0DJttcnvN247uZg1oGvYpW4uQiI3NqeZgivCNpjs8ZOawJXLh7MeckEd4/PXSSDmI1oKz8UMTYl78Aw8/hVHoacJ2dMoe0qWtoj8UbR+kqKS7hN3dhLEyPKCk3rNseA9pdbcyM79+RDbe0VEfutPTsVlQ8m2eU33mn/evw5e+Pt97FEkBwSbc01zzy2zsp/st232sBmQ2jJtTfdhtro56FOPMBqrK1wx5frNsFHZPQsXT95eT2OtSpLO59PXfTd4hhAmIfebATTYG6fwB3+OwBjfsZxCiD4YRzrRlPma6WhPqT7gNba2bHfCdrJyPgOMtTP4RmT1x6Pw54WRno9UGuM9gmy5RpMd3VnfPm6R1//sJbZ0ttlc/jC9WYfPV3ryh5nppgd/kEGoTrmob2PQxbPEhxJI0+FBcGGCwsq8UJw7fs7lm28k4BRCeCcZpUStbHvqv1K6wGZLEG75yJRP9lH7lv8rRIzEDqUABD94fqQEiWsAbzPGTjXAWkk4YCkZT8ojCQK3qAX76XAxO8jOUzkOSihFd6tzPqkFRM44l2R3TYNM4k+qKY4E/r4+oh7Y3zFeVMOAIajUClBcJcIHOUUT1QCRPyb4t85Vrf2K0lRCC+uAOD57NVUauu4k8axn5pwvjXuZG763UXQrgoYoNNPtBL5noy5qtOKryFOhLzrqJjTzU3vT1Oe5BhoNVGuHbxAlofpdaWCZrmxTs+2p9eYmuG9RbIUX5mfY/Usj18V6RoaUDPQbJpf8SsgWIRBee6qesuSNUTSaR1OqnSNEpwR0x0WYfJX3hfx6+QFkhEaEVKjdtBZ8k2VbWUoIMPPPHknea5i2MEXVIo1QvHKDbBIlIKFVmvE+W/8raSq5EGePDfKycZ6qtYIV2n95fIO+ADHIo9MXPJQS3h9Rb5Q7cL2sQcfj/xUUbZX4aNuUZchju9NsEORVA0Bd8kFbjATD6c3KF5CeSvPak9yu3eo8Bj+VvgvPevClb4wZ1XzvPS59O9GLHwBduI/0iOTEWtq2s1Xd2uVaCuouaJFnfFqPmguSgX/Z65p/3ngdlsBdaNbohRVNRet2GecdYkNGT0WGa5XtuEDjrGlllxUtZn7Dz7Trht/uzrI+ttXjx1jy/6ps4ALa0Dvc8jR9u9HHnNjWG3XmWH+5L49E7D+po268G92xQ13CPBoEtTvHwDWW6i+Oi3xXVCrmhet9Uwwd/IpI+z5l+ta1peAEuDMU0+yTf68XtXjLNLik08n2tmXXmsDhl2QLUa5OFNz4y7vcoFgKIBb1NPN2MDGJO3n7jQnrKzt8NPG5ptnbpsXJc3+iBh+1uDu2W9wNVNT/h4tFreyx28J1ImbfNkDJF1aDnqb3gvQhf3AC0LZIct3KDUiNIAbtQltcTwCisjaDnBT4xtWZQ3llcGGfQNxzgKs5rHRFPTZNn/5pswPQz84+HnqFi66umYP3zEsZdb2c9rGm29t/Q7bxVZbDtbd5PoQNeefe/kNlJRDJUbEji6ApHRLLLKAPffKW3brPQ/a+Zdcae+98262pkKQDvoQ+MjaX9oHzVARyIQXQd7fCjHtpIcUEnhvKANULstdm+ZA/DrLb9BCLWbmsfy8R1piuph7V5vaB9KQ51J7JsPzmPP2C2SJ5z5/zelNlypOH+8lY3KvB1liyXxxr4Bjsm64N3nQL7292TwrwSX+GbP3H8VBAfoWS42FSzZBKEFe1DEP92HSk4CaDF/JU5whqRRZWM8LQkTsOdV5d/fsNNlLut+k7MEZTfd7PqcEojyfA7Rnh322LNC+LNz4NwUbMswA7WlssMZEsBy5GMDo5PZPy3yiDMj7Qe8MJjXDfuS8Kpts0QvF50CWc1pC6MbP0AlnmtHnouVBZUcpFLlVlf/mvaSH1q+v4QD5IUTF+RBVAipZ2kPgi1AM0c2VKmrbgbtKzREshrLDFRhSNBT2/rScc9PjWZc7M6U19y1+h2cGFS3fU5j1HAjp2krnYgrGSIAcgvH06Gc17/QEuVkoROH8qub5ivckAmJ2YCR3xkE1TQ38dh4uJ2OmaygdSRGg69+UD5o43KpBSH0NVCMYVxpQE/s9XR9z+aNBBVlDRK+GLhUGQvmL+1/GG8ot9chZxW4U/10cTrn1lnajBJNICMys/AqD8vwikTA0PKukvAVPVtJZ8Fn+cFE2tL5K2qKSn4prV4hTfsvj1cnDwD/Jh6QcqNJqX0LeBImGckB9dNwVXl4K82Py2mY473K51M+08CjjvErZ4R5XzdGWjoLC5Co/DcOSqfR1OSSvzlJhfHxFCtqr2Q5BT64TrhGFwNEzjJ6teF+UEpa7O3GXJ5rN5SARoBl2tZhu4T3Je0vo423G13kyO/K6FgXAXvKgbwiBdQJxWoMpjGFxym3YhU4QfPy1Y22TDbsgQ7VrZ6oY4mNPPW+9B42wSbA6Dz2pB6zcqwuQDx52ll18xXXWDnG5++62A9zPT9Tb6E4+5vxL7IQBp0EedQHcibDBemvbcIDp5ZddGmdIC8S4f2ann3WpXXzVOPvyCyagIlini+9PqG89i220wXp2XHeA9XUysM5a7FejJvt5F11pz734Up05Ykm4w7vuJwt+G9Tybur11rsfwIPgfLvw8usyoTqNCQn3vhA6tfnJ9AqTXeGwWWfN1WwveCPMNeccqr3N3ADzAbDzevb5l2yFdf7a1G5nz+Vrg+uCC56HNj93ZUNaci1Z5yw9tiBqeUeN8LQT/Ozd9z/M6r1Xc+UaXtyMw6UGQIZ13eedG0nQomxCvEcAeKreP2mSH3T1tZEfYozlpissNgfWepY1HX/Lqo+xp0nvQoMXyeWoIaQ1U+MvgnYeUhGf7W7hrjVLrfi0tLfqMKd1+cs2tt/2f7Y/LjCHLTDPHMi1gLKGbdtCRp2CmvM/2udffGUffPy5PfniG3bzQ8/bPx590X7+CsnXvgMt5UbD/enuNLJkOpAuuMfnx0hZJUNGh5KY9nxssTYJVHxsqTKAwLgdsrkz6zpd4vWcM/iIG2b2eCUdcwVDo/vg61JAnIna4HpOi3RrxKfzN7O7E4SQUSt5mI9WDINMnuPDx4w7T+PT2dcoXcMYdiQFtDZ456c4GwjY6UafxorH/iDwidg2gfYE2Ep4IGhnVncKO7iXZVFkZQ937DJrR65wrtVnO3JNLyTeEoOhUsCTykmRGvdGHxIGEYJO9I9CAdcLhYJiXFZYw390t3UCfGmqUws+3h1zwLj9yIEQ+R707wgd8TmTyz2VAVxfkQTULfSppT32rCc41dj5bB57nsQzC6CTsRFUevIf7TG8JEoQ1gfa5daI++PeqCAgC4u7W2r8JBNdyOk2R7r5+goSNyQQ1ncOTa/v6sgLvucCtEuo9aSJecLGkIq8UwTscpl0Zcz06mtD7+Ucy1OoKQJyuZfXI0xlB1dDPfrtf18N9g18WxxtDtgbAotNIJPeXViHVb2mmjmrNKCqGpgBN1XT36bOQRX0CnmF/CO8LaulQrlupcMp930+7cmXctv23CZKHEolMs6BiBsn71MSWJzT5IfkFZQBVMqSS6mBcRaNlYpXZ1UZtMPQtMh5w4onVFjkJduqUATUR6u0XbnYu2eXqsyQv9Rnua92Epz3xpkmIOtWdSnt6WHmclJDdKqqScqIyY0qzcYfemiRd1I5wBj1aDPurTBH8a7i73JHdAmW5dy4zMcKTu0XzCoKMUkvwxxZPleVfMhPvO1mGX9KpATHNbRFwygafQkLOzFPbmEvLlQBdRBW2jRaVQjWg7ih6sgGN+jEXnbkoQeoLnS1FxNiXXT5tTb+1jvsgL12sR232xJ10b+y88deqYRySyy+mF1x4UhbfZUVBVLeevs922q3g+yFF1/JNqS7Y9P9/eKzz5CbOuusM7P2OZdeZ8NhwX/3nXcyQdzrX1Oh8Ocu61ivHt1qwfrnE+2yq5BVGzHrEwnuC2tlpRWWtROOPdK22mxjueVPy0UPguNOHGK33HZPAYij0QCEOgi9lXKu5/niLO3oLjtsbceihN08c3dC7W6AjOR6EqXBVll/i2npevZsvkbS/no/wpKb71BagWe2VVZcXqX1WkJRwnkkiA73awJ2hiCMv/2e6kF7sjk7zjGnlCjrQ9kTyg2+k3uNipuf0d4ZYy6wR594pk4lgbLE8PFNlYW5Dd5TmzVdtdtVXo/bgevPlUZxEKjeJvdHxBZx75cB7XmMeBLLrRgauuRk759KoADw2X6RlWyN5Ze0FRdsY+1n+dnm7NjBJn/7nU36ZrK9Cdf4F16dYI+zmgKtoO3/kLX3DUJFAtCFckExwtwH7vYcLvo4oOuUcUvn2elQG3ueMg0/dSI7fu4ej7FEebEArzwQ5frkMe7hhkxaEcwz7quo1UwUKHmiP0+yl/GbZP3n99IiDEDcplOWLE7A2gFx/I5YJFlOPUkZrdyhfY93B/AjYGZGev6wTSa3o4ZdigCvfZ4uJlnZ6XFAIJdkK5dVE20yCR+BId3nybS+AsNQMjXGSZcBwQHEOVzeo6zznnwtTRjH90f2e2VV5b0QbCJJVxrPz/4qdhv94TikwMA4c1fjVJXt95IOEfun0BG3pKd94HslROG9sjjw31RS0d2NeyMB7bxXggnooFg5lsPxpG4pn5GSzNea3kUXbtBJSWGo9HBPgpLjkPfTo4TrLZTIBOKcj3r2J98fMW95tvuEFrEfYozarPSYwLiUzZ97zAW3Zmf4TTy+KwnCCpPwd3LMYYmKGE8JUdxnyYErsnpSoKZ4MTVxCHUeI41DKaR91QSPKr20EnGixSpATHONaUa8pz7Bsb6hp9/VsQ4ltNMewE9+f/yRCzi1c6C+BE8pnD8Vp6NcJ6sBtUVi/xbmuSEpvzimSnRo7HsKfFayShbGN01XuW5El/PvkpvCC0vVQJj53YE6zwEBWhoRHXDRw0rKYPQ9rQRTzZkcXnEcI89E5frAewjuyO8jXp1d+4GlVJ2nVfPuSgRLZR1VUvHqKMpynuajSc7ixhK/Dr7zmH7KFypXmhk0s/3aDPuhiBXCyh0x6uLxDIt0BbuaTBdFPX0I7FtcQ/mxkq4bygmu5FFlMCoM3LovGrp1PeTD1LAjcjcDLTS06FNhjHy/LP6+n/Ky2sQb/p2Mb1kIaQbY0wWjAVHr4pn6KExJeHHgGwtFdcKz+d11p23s7OGnyNrZmOudd9+3cQDsHdq3t3322FmP3o6a6nseeIStuNwydue4K+V+Tus6E9Xt3w3Z4xG/G0JEe2RpH3ry8bbbDlso4Ravex/6jx3Za6C98DyyOstSkBGIgHGDLmtbH4DvsKzTsnvFNTdav4HDVP89d8/1QRCsD+53nG0MN3gqA6b1euS/T9iu+x1qb7/zfoVXgZg5cE82TkXgXruYZputgy2y0IJIore2Hd3toBLQPk2AvSJD5txzUfliC+tWaINAdwJ2lsAbOugEWP1nsz8sMH8dD4WnnnnB9uvWU2X66r3yNZovQChzVlLIBMedXhO/+NLe/+AjJDH8yk4YiHrk/3m8LmCvtBGpUNBGhVUdzGEq74PFrUblsmgZpQILn6UKigDtcpl1AFHJkpdmj6dwHG6+tOApkQvf/RPOMaxzagPnXjoDJp9DUfXVB+gHLXvFQwTzQKGb7ueMiVcGVFr7fYPqwKDSLYA7/o1DSyPNS6jxNEiYcHomqKYo6ZAmoguK4/M4g/LYfgdZfI5jJJjhxbMlQBHjkttgfOwTE8RF8reUbg32oSBM+LwJBCKJXxYb7fHpijHzBFuhrVb5MndTJ2NPS7yw7bAaUwFALXvqIaESbniG74xss+y7NPuwxut5t0TnGUrRQZ6rnFdmdmcWepak++LtjPaRuT3iyYPEAagiRj/KxqSu2wKKeAeVN1QKqcQb1hBBa54wLgRhghwXSCKhGtcY21H8VmLBD/c8Kl/YBsfMdVUWtLMPtJwz5hxtRW4AAtxy7vEcH9vk9wHoIz5aQDxJ3qN1gfFxTfFPfqdqHwTtiZa+5CQgPdg2PcR87LkrvS9ajiUVLhTH57kschd9PhuLnAKrx71HThf2g8qkyVCWSVMvztp8zL6pjKeS/FNOsJEnBde4Z1Hm+pHy0fl8pkl0xRvG21yCTFPGxn7E2amShY0FD+XQQnqmNpOQ1pSxTe9nyg1d56Yv8XJDL0sOnm9pZ32959ahjIeWAgDnR7kiO9lXOi/5PirD+Yf/Lioao68N0ul/eA7rHXulCU4f4j1F+jT0nC8QGS0acIdvcG7K3FDSfLK2BNTDpZlAneFh7ukrQJvyKvITr4LBJmgoyBWPVayH4AMRr05eSg8qxatToUxvN/JTyhKNyDJfHz1yGYfKayqYwbvlMcDzN7wCyU+KL6liPPFIyt+kcHXDCWVP5S4pk4i4KXPIZ4qKAbVHRTzGV8wpE23oPIgFUFyHFcaZ3p4/En84jhKWRfsKacV3HK/KDrtigm759JSgjKQkuJBFA7inZaybyuvqYCeekZQfHIxH+ejAFLmyxL2WIzmewvDQN/Tbk85xgBhUxKlLe0UB35O7RGZqHZYuoMeexz+Xhcv4PTdfjRjqucq6Ptc39yy5RoC1BhK68Xrx5VftlGGjbc45OtqZpw3QZ59+9rkdcUxflFq7Dcc4NzD72tJ22X5LGzm4l809F6xWuAjQ9j3sOLvl1tuxNqi5ySaQVte11lzVTuzdQ6772svffWd3o8b1sScMtNdef7MOWGdM/ilIMMf7GS88rRdLut1x93227W4HIBS7uCjTA8rpm0+sMz1tBjIxxrk7QytZ8NlmoSv8oP69bIdtNs+73CBgrw+U52/xjZMv3vi3g/YoTycGy36S8JkgtTQSCi44/7y26/Zb2C7bblYHtO9/ZF+U3LvVfvihkJAtJXowcW+WCpque+9sQwf0Kpmab2B9Hn3B5XbbXffCHf4DeWbUau7ZqYYYU/Y6dZ/9x2EzFQyqRgorB+1kWHoVNV+MofexRoIqxRoXLHklCgda/xKXJx3MGJishnz3FGs9S40t+ocF7YeZ2thrk+lGjcPnMyRSm/RhLWjP67+Hds4tlorxdRAT2S81F/xBZ7Gf5eWgSg/u0iuXMadN0TNASgZ3j5e1PnWb8gmJ8UmbiXsJSin8o79ibgKULrCpPIkz1rYAw6SnQDus134waRJSMFVvH3zGYmrDcitLNxV8zvQjeZsYPTXjeIDjYuw3/83P0zCVAMEEqxwP17Vi9t2FXElsMDbF/pIJsANoi4Cd9ylrOubCK17k2mTShbXeZ1so8wT44CkAd4xf88Z+UKvuHhzqA+gT8elsSwIMBYdI0uJgNOZU9+Izgi6tYfaXVvdC7HlknqVAwv5HLLcYW6LZF1DjfLm7O7/TfDADqyslUsGaYw5lDdtUbghP9ld0j+e6V1IgrAnRH/2ImESu4TRDrcZH+jOBorcbwkDEwIXGPk6F3PWe5yp5AvqSuscX17qUAnTZc9f3HLSHu1xy7kUJOFliAHbZX67jtFRgU5l9yanWyH8Eb07kl+Ixnv87PfupiGDyRmVTpgWICEIAACAASURBVNdAUqc4HpCnzK8AsEv5yFCfOFeqpVFDAmEjBOFqm5zR91VieY0G6YVzVgKmC58SQhMFfnHMqYAd+pWSfqV0pzzEH/ekTH+n/HtG7K0ZPZfT3H5D8k8cHtGQ3y8DHf5W3DHnudiRZto3qZJefMSrdagUKJXATBpG120C9VSeQ/s8t5THhkA0ycfR0DpJ25RcwtAynoFJvDo/53lPfpB6BIac0pR5UbuU+2jIcB5YJx4+nYdyc1cP3UvOdsoMOLf5o+ogoGE5ma8p48i7GPJjKFnooY12pWBlDD4V8MkYSualOLb03/WNka/kWaGJyOQuyWgcJ5UEbqiKZLIlCgW+F32V1wblcca346OoLpB7HRTk4vpoVMRScSbKEOsGv1Bk6j1+zkXesjQrfPA2jSHzRoCFff6p2oRckLJE4OKCj6RyeSKFRItN+dBlbzZIV/OH/z7elltm6Wm2RDP52yOPPmHvIfZ43z13FrCgJX7jrXa11ybAxZ1EBdCYa+657IaLhtkaKy8n6zmvK68db/0Gn2Fvvon7RAiCqan2R4DY/r272+5wnxaJ8Bktun1PPh0W/Xtrx4LPCe45jlMHHN9sYJ1tfgGlBJOC9T7x1Ia3RD7pXIDBCBPgXlJaLVnYeO5PS3e2gSiTt91Wm+btCLB3cQBf7vCKgyO3yPJw9g0gS1FohPi3/zsWgJ6h1igWRBz4+QLJ+oGP559vbnv0zsuQEA9xzcl1x73/sh4nnWkvv/ZWPbTxw9n37grL/NHOOeV4W3OV5Uqe+QT5CJZZfwf7FAn+chdwJfcLISBbE7kLtj7XoncG4Gs7WyjZ2BQeQldcarkI2qllxufhch5gJUAl95FAGkG7g6kUfAp4YM0SCBIIRVZvkXIWVVz46/pr2GH77oIEiK/Zof1G2dROSytmfyoTqalkGbRtmiIH4ilgzq3GdEvOYvAzzR5dgmaCFy/77/MTtUpp4c61xk6rlLLhDpy7/ifuzSnoCYBJMNoeMezM1j4Z5eh8DeTnhkA0DlX2tQPu474mYP8OP4wVC6VAyQHrh2uU4Sqphe3rTtnQ8be05KCvppYgkNZYejDgHcF0xUDwbwLcGFeaRT/apsWYgJ1rQFZ4Amha0SlAMK4NdJaAQACBr0lT1VCntZV99iyyYpAelkDN7mzwDJl/1UzL/faDmYDAc5jx4kyap0Pa7yd9qPGXBhjfi/mWA+1oQlZ2ZsD3erDybChnaadyAQCN+yMy6katV4F2CkW+X0g3vjMS+EQJtwDtSgAXigP8GTF4pAHnMvdCAe3qlBfEZ+wHFwf7wf4EaC66sXM+w1MjEsDF3IYbe/D32HOhQNDa9D2du7wXmLHu4ZxRQKNCC+0V7033RfSFpfuohKH15SvwH1ZFyD0vOLRmEmjTtot/F2Wc9Cgu+1xBSBJpPA8D55X05ZkgRY/fmwt9iTxQX5+mx3cSAKkUDbf9+mhbjig6OP1nenRwBr2z0vwXP4/uVb0kg0c6yQTeyE9CCA0ZJejK37H4/G/+s0RuLDZeoTNad25xEt9mXhY3CqQ89ZfYXzNoWmdss754SHJueVWH4B+Fs6OOi0a57yuMJAfM5N24R/lCcP4q9IievvhQWcuZ84WKZDeS5OvYz2tVaSFYd97ZkJdTiWzhnmGURxTShbbkGYi2qaimzEG5JEBuU9dbUZ6Rh5nnNkpBdNn3B035O/7mvkn/5j8LGz5kBcmwVNyDhlWdnVWsvGJbMqa6hza7IRxJz8zG5htJx1g8sOI8cpwivuUhclov+FyJ5MKjNJHBi0PK5WY3BCgxHZX1eCnznkV52pSX65hzuuekd7kzlJgylPF8dAVCGLp1ltHoyiR3XMf+U3Jexvu9s+yLZEsC9o5LwnfZtS6B5CW0Ft0k/EANOopfZ72l2zqTvu2z+87Wti0W3zReLK/2FYA7S5KxlNuTTz9va2+6K0TdbPAtQIhu++1oJx13qHV0N/wffvjBdt7ncLsFAHyqkpOxv1Pgbt/O+h17uHXrug8UC5zMDDyfe9HlSmAnS6MPjXHPywDwnnZyn2YF62zztTcm2EmnnGlXXYt6ztVeKXDneOQ64eBZzIsTyY1QC0jrB+wp4OaicKFLB5sz3xyAx3chmPnmSGNcxJNj4aaHSQhDsWbY1ylSrLz2yHhY2+cpoQDzGezStbfdcveDSJXgG7tIoxYuAKC91ijht89OWwiwMy6e8xbXxwDqi6+zo32DMIoMpMc6Tf/mVwHQnY7yXHBaxnd61qUMgQLQSHG+TODmCpS87AJpwbXk1miV4eCBUXDZUkdBF1nT3S2ZDAIMaaap3yuUYdfttrBeh++nRHPX33KX7Xv48TYVbtk1c6FaAhkmQfBXCKtA20rmF/Oo9YIfgYioLx0lvngwIIeALOC0khG8++GqOuH492TEkxO4ywoaB0kyEQIytJTy4C+4IQeDidhvAlyWdZuEfn4LV2GBT/bN10zOpNEfAkzGiBPkEiBMZhIQjz1PvXtEuugD5yKNiybtY07ckkrLZwAPjkcWZHfPUvk1Z8CRBdyrXmTKFvcikHKFbuygkZKz4XMKDZwHAjSFCngM/LdukSRd5ZKPPpLpk2Yqj0YGQIGDShQ8R4XNPCuYdVrK7EOUjPv42exzAmNZ76EEyN3eCa6Z3R2XYskxxqjekbqxcwlIGQSFAi/FVqM9un/RQpDfy7XOsdG9G3Rie/zhPIpOiRdBMFuFEATA9z5Im01XetdkB8CXZZtJ3HBRcSDFA+4N4SQHXH5uUEhTuTnGszObLy5lI3dvkdTSzu/yJHTkVVTIePx7rihLhRbeTyGQihPf4+x3fdnjwzNBAgAu7eVyOQa0KDMhc1YoIpXrAGP/EqCdiqpIoJe9ZfoB98JwcwtYvaAsfciFZfYxziXSn7Sla6kUMr5eROsZCNiVdC5iLivRtEgQn6eYh7omwvyb39Qf5YYZQ3WWWTKeqkG6P1UUyGVAIO8gYPfzNmSAEpomjYfMyN/5sml0RzJenocH0rvNLfDTe2/9phbEdOqsMsRzzjn3leYuXXCVFmY+WXWBZSRBI98gn9Y+p0WbHnHhyuz7PV+XVCTjXBfPxD3FGuvRjXJdlqGFcrXzNSqNqYyiBZ1KeK7rSIwaistpOcNDPgtLsCy7rkjPE+NWwyNSWZsdSmidy7scl/NmnePge3lSuXoAbGOWT3o2RFuRM0ZK7obO6IYai4Mjua+EZXE9hkWd1nH8m/hBSn7Kb9WOM7CB8z7Jgyx5Su8A5zUxP5EMvOSsc2wmjMb94bI17xGuoJKRAD09s5K9EomqK/GmMNACAdfUzL1CRoKIc4zkVFwEuSYtYc75BqjdCS1Q9H7rLTezC0aeAld2t2o1NBdVfs/49ZvvvN/27NZX5cm48Nq3ncXuG3cJssIvlVv0X4Ilcrf9DrOnkRE9A7UtgIlmtr133c76HHOYLb7ownmL9z34Lzvm+AH21DOIc3fmRtC39FKdEW/d1/6y4XolILDKrtZ728OPPGqHHN3Hnn/x5ca9roRhcjO75iaS02lN12pp/tT5j7CwH1tqYUec+CobbFML+KX5CZDuIL4owJRYhMNylnJe7gf/PLdeJ6djbpXnnFGr9BMA+8z22uP/0BqZCQm3mMQvssezMsCgYWcjmdq7tfRJz/+wjFGpstSSNnxgbyWb+xRJA+dHebO4Pvn0c1t8za1t0mQKmH6W6bD2Ezt35/Jxi76udIgH4tDLhQMXDJTh0i1PSnLCjZ6NLatjnZgQIvtmmiBMyiE/SCOuJlx2IfAvNPfs1uuwPWy/XbeVconJ5W689W7bt1tvueULNM65RHbIf0r3eABsHAQZaE+UIxougS2TqrG/BKdfwTgRVlA/YCL5Bg/09lCiUClBN9hvAfII3sI9PY3nkcXYvXGK4CjWDNtWPCyZKMEaxh0eO2kW/XRts58B2pV51ROh5BrOTOGQjZN9cIBWojhI5pTvloscmDnPNj7GcUiZwbhmhv04EyMI52cCrKSdKyQi4yzniACY74sDmECYzJwl5PgM+0smLwsx3kswzmeoAPkZ3/FeuYnTaknPBzIUjINeCAt3yebrvf9AEYP1ryRwvJfzxvdl8UtiILKy050NP1ynoT3n95ovt4hTQcA2VYaGrvG4OXd5JygOt3t0nvcq9wFBuCvMItZNCeFcgUPac54kHLnFg2stmDX/TrXpCk0gCEe/ZK3H/JGWoj9DBdzlPeY14tm5VpSxHu1xnqXQcm15KpzIjY3WEAftsopTUVbIIxGHg2hF4YUKE/aFygAKFh4eoX3jZ4HOAAqDHjepNez3Fsv3pMonel7MtkhGp0kfZUkVNVehWE32au1J1/S/isdXKphWxERFYVqL3s9L/05VDSDAcvzcP1zvnMPci8gVx03vedOfjAS4kc+jxBpVHFuc/UGoikRpen9mxJOVhlmuL00dctECKSWze5fleyUaTJl1oRPyevLPmtqX9JUyVgTfZehQKN+jjeZoZEZM6q+4TZ3RbmQoC9jLLciSSSsdXH67gxye3eH+zvkN3peCvlhz6Xmbg3XyOcguYWApnotp6zrivQPKD8P66ixJSuUkzjmCMyV/Y3UWjJvJ5fIwwKYqKikHu/wXieVU6YReA+QP1YLLcjR1uTzfYxhgZNIPHhdK8zr7tglrrnguKP+S82nSSXmRkvDWpnojqGs+qJI2HairXbeoq2Q35YkAxTGukPurGGeJAoIKfpcf6XWm0FHKpO4xWJTl3Xs1VxpQpsxBus9PyRpMz6iYuPSQTM5TAXb+MIZ9rmWnZvXJw2JWPFhTZp4czvqYhGNSgVY2R6dO9sjtV9hiCy/YrGD3W2TFvvmuB2zPQ4/HnmHyrx9sndVXsBuuPF8lzALw3XrHPda990n2+htveicBwGEtZ8KzzTbZIL+PNeDPuuAK69F7QLYYIMgyVnnxxRe3wf172g5b/UX3litDVsWUl72FbV6KTPRdj+zV1FcUtJGu3Q6Lu6ze2eJeuvMSNvD4o217jCOuJ599yVb5y561mtESJQCZX/wEMOdvZ4K6t8zfpF24mudgP1lkPNwV++8LE0JW69Yz2yuP32fvffChtW7VCjXiF7NZYS3nNXHil7bPId0Vey6vh5T/J2ub3hU7bbu5jUVlAMaoM6Hc3ij/F9cnn35mi6+8IQA7hOtwW0+lhXAhT60DAQL1mwwk8SrI9z2FDgrwBAmMZSJAY8wtN6a7uAjMJVp/gQ0CZndDooApVxl3zY5+yd24ja295up2/inH2tJLLqL1R8B+wy13236HE7Czb7gP7ts1c9LSjj5MfAPu8e97QrwECMR8qo42hW4AJByiU1VGzd1b80PUDz/ew3hyMi8K5gSKPHw5PrkWuYYwLZvFsSnOOInXJ70o1MnCiz7ROkfmIXdyxlzXk6Wb/WUiOiomAiBFohDVViWwCiURwVwoDsq8V8mo2A/GFnMtsF8eqhCJ/6QNxkKjZp5rlfNIgC0PhIIFlgydtInY8gDNHCcVDXSTj9jvqOvOZHVKWgMPA7aj7PC0tDNO3enLvsyNsI75V4PrD86uT1/Ikpdx/8gqz7XjMffsH5Ooia4sV0klUcKcw/LIueJ76epPIE4FTCQQi/wBUaudfQ5FAJUJaey6mD5oTGahEnAUjtEelQakkWLf3RMrMs1LI01llisOorxa1MbV+nDQrpj9ANecV7eWsI8ME8j7nIVB5Rnv4zxSgjt6dKFP0e9wZa/kxh6J4kIAYx+KSfkk0PmPlA6u4Mk90EgLV2wUFWUcH9fK7AtnngucJ1rapaHHvDdJMMuPt7p/pHJynJMV8UpRik1vTP4O/hCgXZ4JdDVl8iWGY3iI0DQJYvWMqb6vdC5wvzst87O6HGAoEuI3DuQqDTHllTm/aiJ947FcRuD54kBdiv7gjeUa5cMFGhdl1eaaAtHCea2UlQ7c1YXmamQaafg/87iDTSXwcmNPg2Mrt1h5pibrJngGzxeGQAUvVub3CqAvPZtUgx1nke6nEtwV+sWmS/6dgCLyCiniKc/hPGEYE3/LwkreS/CZJJdr6tpKvQEoE8pLEWuUMlaaWLXJ69blZXlX0qruHnJsN7wT8nNhGvdGrixxb4vw8gtAm3qUNXk8hcWVt0nZnLgiw5xZeKPn8Sl6YsY5FOJiY87FFB9RxlWOHRoDaHHnXnAvW8k+lLuxJygPCEe7caVOyEhD51Ksy+LiJe7g/FJBSePcbIsCsLsgnKzlWpI5iNH5iBs0336IRwIaHOgzg3GOHHSs7bXT1o0q79bQvp8MS+nNd95rex50FPr7ndyqByFG+9AD9ylxv7/48qvtpCEAcYh358Ws7gMBwI885MAcFPLzV19/0wYOHYPs8ONd4VBj86Je+dGH7GvHHLq3lA3NCdbZ5kuvvGYDTh1h19xwc0PDrf2+BFTHx2HVyEDlzC1bW6vWbTDWWbCOyVRbWOfFF7E+Rx1gW26yXv6uDLDv7oclF5xbKwW63TUW7aFyOWjVCq7YSLLmT9Pl/P/YexN4ncrufXwRSoaQMSLNSRMVUqk0adKMhlejJioUJRIpRZlKhmjWoDRo0CANpHl6G6QBoQiFIk3yv66117rP/ezznPno+77v/7c/n+M4z7P3ve/5Xtda11pr3W+/IyBc5CLB73LVzzfiaENwPzeCGSzeesiX/u6Mx+XbRYvl5VffkLMRo6A+gtElxW2Qm4ePkeGjJwhBd16AfdttGsqAPj3kEKTne/DRpzAHKsqF50AZYZcC9j0PNMBuh4tbwANATupYDvN2U1iyOVfKUihBfVUexNr4De398y8eANbnBFDWDgVdGmSKAOcXOGqAPVCurGy6aTlZu2aN/IH+4gImo6Bixc2BEwl61mNvXivr1v0qf8W0f8XZZZRtcOAB+8uoQb1k5+0h7OMirf+paTPkgp7Xan+zh5kl4fdyAO3Vtwdox2ayer7mkiyDzYKMks0wfuUxH3wUeP9vUlH+BMDfQN8upiXLktOT76+AuVS+ah1Zu76C/AnlWFkcXpUrb47sYygNwPHXtavl91/9IEVtlJa8qZRFeeXLrEdby+O2v+TX39fL3zgI0R14M5RsqPef2NR+/WMDDMW0UmZSi/n9ZptWkE3hWqPKMlDT/q6whfyOsn77bV0y1SCkVyiD91DLqMDR5ptupKiHWvD/QP/8oakd+W15gPBNq0ABoBZzACanK1lk/jV/Ymx54Kg/PV0FUNbqb5NDzoGf5goloCf4hyJBwRw3T04S9Kem4MOhX2NHzAn8puBAFwCCbmqAOU/4t1rvDZA61Vh99dEfPBC2xnolwFZ3h++ScQoUdGp3zUVAwS5AavqwD9Zzo4Sxj9g2VVjQqu+B8bh34+Bhv7GX3ILhvnQhIB++doqXMgt4L1kXDvAj33e3dLr1VQUvHlxkNlibeaiRbUHB2tk9biF39oUyIMxFgve70kjp6fSLo4LI548BZgf/+k6yBvBbhQgD+DFI1lWF9rslPoB23kvFiLEAdIxtBbE8DQpkfoYsIgD8FGhXppHtjawD2ROMo6AMFwh+2dw8iivUZDnXvXlhM8z4TxEfSAvGGp2fc56CMRWPVDrq5pX9dRvrU6fJalwEf39ebbPx3lh1+afKTTfP31uq+ojoJUEO5J5o9M48x7qA8afAnEU0KLWu03nKQ5ssN1rXeDbY3lVqL/n/eUFq3bNzo9CAPdVnsQIogEqzYHJ/V5cs91Gn+5w973jDi2M5qohnWlTsscpqowuVPZDejzLWju3PrujluR381QnM8d5sSoCSzKeMfZTAjwYcnueMAl9KVmhXgnj8GXXdJKvNgriG/aIEe3WGAo9M00T200sp6CnXz9I4F2JFh/rGmysny1aDg8kjMTiO3+tjX1LQrvIH4xLhLKcbpMtUdCGlQcrluCKD9PS+4hXOsheroqIcjrxKSOsWT3bfAEM+cEP4LJvlqFBGDYdRIPi50TGPOKilTLhtCIKL1S010EsL+7NI9dbprIvUv7ni5hVl2uMPIO9684y86PdOelSuvWGoBqjjtR+iwg++7mrZv9W+GXV5bdbbyIU+VN79N6jz6IRKiDbe6YR2cvuNvUPwutLcngl4n3r2BaSku1LzzGdeOV1vp0zSyZx0Og4OFqnNIvhMfsoD2FRFGrdmiGTfpvXesMhuC1/9Sgp6K6F/ttumQYicz3I/JCX+4OMji3hsMU8mBynYDRvUl1PgP71v8z2lIgIJEjwx8v6UqdNk+quz5CekvmN7cl92aCZmzOTreLFRCYK+PgAU9sl3jYDSZD6i8w9CKsBBwmj87oP+5dfz5JIr+snLr7yR0x38n+0z7JZ2hx0sD4wfIZ98NlcuA0vigrNPxw+UEXYFwL4Gm7/7t7hiwpQTfB/nUWvMoUMP2l+237aRRq5nexkz4dtF38lLr8yS12e/K6sRSyFJJWjWBdxTDgJ/hcqg9YP+uimUG/vs2lBa7LGzHNhyLxkxcbJMn/meunkdf8QBctzh+2ucBbZ/3uIf5LGpL8ms2bPlVwD7xFr8t0bQP7j1vnJom1ZyZNsDpdaWif8xo+Z/8fV8jcvA/vwLmoSPP50jz0yfDQCOA2uLRlKGFteV82Xz9StljybbyXFHHgyXge2VwcB2si2PP/uyzPxonvzy21/yN/3DAR7KgVlSASCZyorKWAO7NdlJ+4NZBoaNe1A+mLtIGtavK1de0EkaNyTtu4zcPfk51OV11P1n2XSTv6HwwDYAjXF9pOtr3nRHaX/kgRiXL2TsfVNk9Z/l5diD95ZO7dtiTm4uHyHI44QHn5IvFy6NLGTrFaQ33HorOQzjcND+LaRa1ao6Dr9AWTHz3c/k0WdflSXLf6L3jhx+wN6yT9MdpGIFKFZoeXb6m47zJjrzvvzqK5n63Euq7Nhnr93kqCPaQrGBFHZqISYgxKanqWH+kr6DR5k2nYFGSMkHwFoLLfvKL5PD1BkS6r+MHw0SaKwCAkJu1LQEcG0SnG3ZNAH2alXFZk4FCRkOBBe03HsAOU89Q0FI08mhbpXRxw1aJFZrRtZnujeWoz7mpOuh7m6V1zQkuNTKblZv/u3B5bgcyZhSizye9RzqmnKM64kKP6PdB6CLulBY4XcEZQyO5wvPA6uppZ0HM+n5DOpH33daN9APLgu47zfL8SCN/i5tQ5T2LI7IrppyUttxj/qzk45oLgsK8g20KxCnJtus+GyPA2r2hUeiDa4CuNfp+GGXQN1omS9L+jzqr9sWyvX89Qq8UyhJhUwyOsgaYvcQ4FMxZwDB+5W//QxVwRJ+7Zw3CiqMTaBRjiMrffxsqGOW/zjwiasW+j2vB7OhvSLQOtkWVbpQSUkfT/yt6QVNmVnYuufXrsJ+p9YNCmo29hmBTrUiVlIJBNPC1mVj3ZdtbDPAS0mbmH5BNKnCV9wfjAlmiuxiNdfFAhNlilVGYR/SuWFMtxAginM3nheFLez/3ZfRA8qqo1Kbyhvb/wrTRbn2UCqKaf3FecszjDKVxoRh4FZPL+Zj5i+gLKybavKBsn7obkeGVwTWCwKIXhfOZ2XLkX3Gs47+6iaXq/sTyiWYVpcsk8UL09b0PXHb2W98pwZsNcWEywLFKVu7w/pD242xUSYb2WYYK4+ir3u0ap+jvTH+fyFeHrdD4zMRqHPs8M6QhtYtzaWw72a8j/iH76SyHn3HxeyymCo7DIuENZ5H2+J9yLeDbLdmzFcHHVRaUr4k25DWdro2MkAuCnB3Bk8vqIaL9NgUoo/jWzLajy/UfQLvJPsVeANR4htQOkm05+Fl2XZY07Bp5xkdwWkAaqX5E5bZ8vLslPs1zzktdqVxEYTOm/+t7NairfyGYHQEF199NCtXCjn6o3e+4HIAhjnamf2v7gHr+rmIuJ3pU//086/I5f1ukfmLIRTjOuzAfWXCsP7IEZ5Yekv7WrZ8hQy7/U4ZMmJMTtHpjSx8YwDdqWfur67+zsl3VSpXlhOOPli6nt1BdoIllv2zniZhXOWAoDgG5RGsLA7ExqB9zdsgSny296JMpuM7v3MnOe9fHRVcrkZ++k0B5ipXqqRlMijcDPj9Dx42Wt5+78OEsh6utACQWrR2L+McHNi6lTw8cYS89sY7cmmv66Rn13Pl3DM7aFR0XlTI9L72Jrgs3Ce//0HWB66ouK0b1JOru18ip53cXsbePUmGjZ4oA67unjdg5/MqcJCygv/jQC9frgwUEnvI5RedKwcd0FIBI/3glyxdhlzx1TAP6mkaPwY+fPeDf8uIMRPlBaT/U9COi4qNg2HdP/HYIwA0G0jzPZqqJb2cpf7rcuUg+fKbRXJtz/Ol9T57yOag/Dtjg+n81v3+pwy583EZOf4BAN/VUhlW6QvOOF56XdwZ91ZE+RVCGkH2M/t+HVIQ8uL/X0XfnX3pNWAQYMMCEChbraEC3qtOP1COPWRfgOPN5BcoKzgPmPqObeG6eezpl+SW8Y/KnHkLZbMyf8i+AL4nHXuYNNtjVyFrgcEZCd5/WLZCzrywhyxf+bOMG3aD7L1nEw1+x2Fc8dMqOfbsq+W7H1bIaQDi+zXfVXbZvqHURcYG9kt5PH/nfY/IiPEPSqcOJ8kVXTqo5TxRhKyHsmKadO52jfzNTQhCQLWK5eTk4w6Ta3peItWggKIySNkGKIdMGs7r96FY63XDKHn7o8/l6m7nyNmnHi21odDgvIxnmvYVlC0vvDJbruw3GKkgV0jnjifKwD6Xa1BMlsmL7/gdihCyHGo3OSgBaWpdxmFdFaCZwfJWYA/RSPy0JlOri++dOq6+5RgPrlEyjmg5VSYJ6QTYVGvummzs60CDJmhXizQ2e/oyx1Ht1WfPrNR/ErRjfiGoYJKbHRZ5HgJrUAdN40YAyzWC9xG0g9GhhyYPZrUuRJeCY1qD0TsUDvibGmG1jpoVIQBxglDey8mFNvG3+6dn5EDH5wpYBCVEjgAAIABJREFULaCogk0qNEzRoYoEW6+6ZgmuDdyq/7v1I+vlh3wGwKebCQEz2Qy4XwUNtplWXTzrPn5cwyrwmZXC/eUdcGv55h7BCas51W3sXGHjXaUxHsjOoB+hMT40/R2pbQSEEYvDnwl9i2dZvuaVdVcBtjuakUHxjXlCaxDHmnOGAF99sC3IX0bK1NSGlzmyQWYNH/N1ecpIERDLeKCAd+R6p+/vaDNdNKgAYtu073VTTZ4oSGBOl1vUv7W/6W5hzI3QjLgDSkFgLGq9SuP++AiNy0s3p9jNy+8FNk8CKCJYpwXNwFlxx9WF5LDeSqOjCijD54ha27MJ9P9AHf4XX6EB5yj/Y68MLhGFGIsw9gb0CDzUjQ1/q6+zBX31AK9hH4nma5iX+DIO0stz0ZWz+SllYllVM8cwBSdTvxlDTpXNZHXhc7bNy3VFZRG3S21yeCcqpjFfSIHHO3hOOgusJOykuHz3VedvnssEka6wCvtFfvJ6HuOYBs7OylMXMrNu5xq3Ekz+NFjWsxZ9R6W6Mjyd+h4xfbV96b0tj00yBu2uw/CxzYWLTJ4DZkkCbKIuinVJhTflhMpkxphQRQL73l0XXXaw/ijMHpqrv9Fuym2VYQiqBplwM8ilf4OtWmaLbRKurYJ2UqX53xi8ozKcbDox3KqOm5wWGPuVomIdTmovt954rdQDzby0qOU/LFsuZ8G/+aUZr2u5H81+UfO0xxcto+07niPTYI2vAmvz3WNGyPFIbRYDV94/9fnX5LJ+Q5SW3bhBXenXo4sGpkvfV4KpFx4liHhh+qvS/eqBMhe0+NwXJwatHTwkacFNLIXJbwPvYcPaII2gVOjb/Xxp3+5gAJwqoI7/JPc//ITc99BjsnL1KjnkgP3gKnCmtERO+wzArkHnjk2E0SBI8rUJWL/j1kGgmO+nVuZxAMIEzLSs97/qcjn9lOOlatUqSol/5vmXERjutpxgfcnu5LMyaUf6csCO9rRB/R6cMFImPzlNBtx8u+zeZAcZO3yg7LBd4zBXZs5+R1PfvYnUfnpFRTIY4IRRQ+THlSvloh59ZR7S9w3s0126nJWysO/VRtbAMh4KIGiHwoN90u380+Wic06TbRo2UDD75LMvyi233SlffPUNgGctufSCs+QcUPUJGDmn5i1YKLeNv1fG3vWggj2C4LNOO1mu7X2pWo6p2PB5ToXD8y/PVAt3TcxPls93UoHicRE4J75etEKuGTkJIHq6VKu8qRzUoqnsvesO0qDultLu4JYZFva587/T6PkEOn/9+QeCKn4JK/erCt7LoPwmuzWT0YN7y767baefDR41UR567CllSFzX6xIF5YkC4g95YMpz0mfw7bJ23e9y1sntpP8VFypQj9uw+LslcvnV16MPTpG2bVprP7DuiWJoPQB3f/lozjwZc/NV0gxWdQJyBhD0Ppgw6UlZikj9jOLfoB4i20eb1ZvvfIAAelfKlwu+lxo168g5HY/T+VwW9zz8+DNyK9whyGjoeMIx0veKS1SBwnd++sU3ck7366AIWYC0hTsj3d2p0p7MBawBvzhf73noSRk6dpIsXbYMMd3WyeablZc9EJjy8ovPk1OOO0LLYlDDm0eOl6no0x9WEXQQQAEEUBigz3mtJsmhzfR57qPN7xyAejRaPqP5qj32h01URgqvBZ90uKtoirp1YDRwEtM/jjT3+IDhnqrWV34PME2Bosb2SV0IGmnJJGjnIe8WbQVLOJRdCUVKVhzghR3i1mC1cuOAUWo9DhdaMRTwRxfLcbo3BSAN5EL2AIPdRZS9UK4pA9xCrFHjUScqHTyavBZPQMwDl+4IBoBVMYIfDSQYu9iYYBNSz7ml3QIRaYA7p6vzXipRCK4pOJjFX920zHcvzrMefPYJ9vxe3xpYR1MWaPloB8eZ56ApoXVsAuPJ+lZTIdp4K8CPQWQatPNWo9TRqh9cbEhbpJWeAQQj0K97XmofzYa3CgTr6Y043wdy79vxJ0GYIGinvynWnVrHWP9M95b8CyrmtwrEKHO4wIT/Z1iOio1ki1mhUnpsowL1QoD0jDG2PzSwqgGzwgiaeXVFDNj/yeFx+VVjrnCPsX4oSVtKabj/a4tx8KouZQWwc2Iwqfse92QP3sWzgFRtKivpHkXqOxV+tsemO8jXPeePn388T8gs81g4WeeWfRieN+UsXc48FaoH1tUUcsYs00jwZE15RbIUXtBc9vbruUpfeIv/EUeBz7bHF3ZyxOW7GxvnNtl+qmTP1p/xXlAIfnjACMbs1ffwXOQ5z1hCpbznx+MU+6grtZ9nTIr6nrGW05rBfMYuazdE+EUNL5zjlPe4B6JfnUlnadUyhsnlLMqEVCxwbrhrh7PvdO3kMb9ZWAzU3aWQrhoK1LdJDEgMGEw575dFKKpqQ5YYCQn4v6e10olFsG7+CtR00EKg2g4TMsIESmYyc7JPfeQeWFNbqGWrNC7mZh931wPS/0bkXd+7mTw+6U6pZunc4vJvGDISPtB3wmLYSEbcPBC0+Oa5Xk+wc+lVg2TRom/ltBOPlrEjBitQ3RgX6dm3jhont+AnoZKzn43moYDcAHqgu7N/KZzoSJoChf6y62H5rS1DB/SSY444RH3yWfYNQ0fJPQhmtwYWVQKqTUGDJshiDvmmoDj7lVDiT0jGNaQI+FvLuW/cCDmibRvtAwbGuwGAnCCVF/3L6eJw+CEHKvD6Db7ZtDgPvHmE/j9Tu5WPQIi6ETSeCws+A/vd/8iTiCMwBlbidfLIxGFy1GFtwlyhYqAn6PJUGsRgvQas8LSKX93jEnlg8hNy/qVXI+hgdbkOSoWsgJ2U+DA3kz4/7dT20rfHxVAQNNL6vPP+R3LN9UPlVbhJEMyxjY0bbS1Xdb9ILf/8m5/PQQaCQbfcLpOfeFb7hakLG21dX265vg8o9a1DpgKOwa9w4Zjx+pvyxNPT5P0PP9UggD26nifN92waLOe0HN/20Ety3ahJ8vPKZaDVl4ObQ3lpuecuctu1F8tO2zbQ96xF/IanZiC7wMA7ZcOvBHwr4Rr8a4gn0KBeHblvzBBptfceauXvd9tjMgHR9pct+kYPngNbNZNBsDDv37KZlrdy1c9y06gJMvS2ibJ5laqy+y47SM8LTpeTAGb9+hnsihkz31SKOoE8L/YVLyow2hxzmrz74edSvWZtWLBPkEvP6yBbR2n6Pv1yAaZ4edmxERV2PN8TMM++eRwp6jqdd5kqPTgX+gGUk4HwbyghTjnrYpn/7SINrkclwt233SztDm2jc5TvpSLgxpF3yvffL5XG224jI67vLUcd0iooBMgKuRnfs30bPLUIQNgWUIj8q+NJMnJwX/lh+Y9QRgyUpxETg+OUBC/BYaQg2PzU6YtO+hH9yAm23e9YtfDYmLmREtzRYu45W53u7p3ISOF19kzupy+7UrtxoDJIIN8TA0DWgaCXAJff0Rq7OUC/H5oUThht3JUKvFcPMvPhVVq+pViLDzK1IJP2jT3G6f3cb7jxx2CZe437xfMZHkxkFPDgV9BONwKzKLN9cbluladQ4haTDI03JoBaVKwO6iNI0EprQ8q/jmUre8uAuAeRUy02aYpOI0eFPbWUB8RThYD5PQY3Bg+GyAlMbTjeq+OQBsemsFBLO0E7KfmcE3guRNIPyyP5j1va9Q87Lz0wYxogxAeyKgeMneasDA2cQ4UEhRL0fTooXSxkxMJinoJjGqj5jQVJmqk2pv+MBXG2g4omtbaQFcHYARvL0o72aHYYCm4EYH6OegVL2K4Cmr1Rvs5LARO/rFjNyguk2zzN1ZgI2Oi8dkHVjAXFbbxXI5KFi1tUsZ4LoB3zRZWOruApVmn/76HCAPZ4n9OAw6TyUuFqGUE8Haq7dWXcn8dkd/dL7v/cb7jv8kzOCNTGwebzqY0yrWQkCKLFlKwzDcKKucGzgtZ2gkKC9eBKEdUnryWVrcr+Tnch85griHMUlNnFVRxlADsqGagMsGB5tKrHZ3qe74gXZh7nRCwze0A59jsz1WhKWjf6sduLtUnlrKeMOcBzmAZhWtQjoK7nelTXrO+M25LXgRktY90fDGcpmHb3H/SrsplxhZg2jIsRv9/P/Ogz3TdNKUU5wl0HVSnFM91j3UT7cMZ40mUC64TgnAGM4eqqxiM+q/If2OCMrQTWJijxW+UAdu0MA5TaCNKJ3erLs9J8B13D4oJnLIDittMhIN/Y/2rNKV0aVnaCXfqm/6vLZaD7rpHpUx+RGlnSxy2AwN/h7K5Sq3YdGXztFfDLhfCdut546z25su8gAN4VqONV8Nk+ZqNsyAQo0158BfTcGwH4AKDUJyy2otvf7i+pShICak4QLooEqFNAqQD678ghA6QTqOC0drPsO2EJJ7heBItovHB23WVHufHa3nJsu0NDuz6Eu0Dzg+DD7nQmpYZvAip5R7Wi05LJMg8//nR5BWAtprwzwNsl53fWe3i9DF/2fjfcKm+pBTxeHPlrXkm37tn1fOl12YWqZLjh1jHy06pf5EykMBtwVTe1ePv1xNPPS/+bhsunn8+1jzYoA2AUlDC0VvcZOFT96ushnVv/3pflDdi9QLStEYD4gxNGqV8z68I29hlws9x+570KjP3iVD65/VEydGAfUM1BkcZFwPg6LP+nntVV/fh50eWD0eqZytAj3fO+oWMelAn3PypLFs/XAG30Ez8CCo/r+2I+7pqjRHn25TelL6zs9ElPwBfiLuyzp0aJb7IDFiyuNWvXyZQX35SzB9yLDQHgjyBxLRYvBGR4ccttiLtw+slHKwBe+N0y6dhzuLz9768QXA4HBIAZQsfJyBuvlgvP6qDlsc1TQI3vDoXI4iU/yGabV5EzECTyzluvDe3nWiP4nfnmu+jj56VendrKOmAqvlvG3Af3jrvkpx9RD7x/r913l3EjrkefwnfbLlr5v1j0k0yZOVcWz3lHjtp/N2kHv/xPMJZUejwDf/wj8PeDd45Q9wsqEW4cdZeMHHOXKiNYLnehzqedJDdd20vqgG7Pi/O8wwW95c33P5GyWCPdzj9DenU9Byn9sLHhYr3veeRp6dZ7gDAVpIJVlNWgVjUZ2Pti6XTSsfLsy2+o28zatbRQ22Gj4IvaYw40reY4NLbEvqH5p3mw8zAnlc2s2tW3TYLMraZSC2uUVCVGAef3KhhyHeC35liHpZ2B6mx85UfEzVi1IPMAYOXdL49+UvQddyHHU4UQ9K/FO7iBK8CHkEGNrrMDCMLV4oDLtbmu2eVB4gHCKPgQWCpzAO9JA/wQCRXtUgCL8VBavQ1u2O9pOXEgjjqpppmWc9Py+7td0HMau2qd8V4NYkdfOxMAwuzBf5zi59+zL7U/sF8GP0d7wAUj3qPZCjBWrKsrKgjOnaofAu3hBreeM5CS6hnRHtWSox2a/gZ10zpyTlAZELMB/N3WZh9vlqWg3UC3963/1gMa97hLmQdwVbYA3QHof0/Lk7E+0gJoPvrQpKJZhNZkQsS9W/L/hywRGBNS9pSKmQoEWFJBTs9EryrGghRMtcZxzhZg4St5C0u3hGxycVqmLNYQxWg4r/H3z/N4QRpk0apU3KBica+5Ea+A15duR6dKU4Gcc8dBe7SHbdQX/68Vjn7keFJp7+eINzGeP7rVGBOX+7W6S1FRywBrVLZyb+MZRfZuARPey+VvpbFznwGoicF6rjJsPegv+z/3c7KBKtKdDPsGlQV69qFOmrHF3NtUMU3/47zWiTU4GxaM38fbqOzWNKl8n/mrl0hhFO2FGkeAjAVS7KnotfO5MH2aa1qy4vaTsUehDwL9neDT4sgok5pjXKzNKuft6TmjFnULYhfo9jzLzSBY5Pd5u+IGo85p0M/zmnudsomMUeT7RYj0Xsj2etkce8pFmkkKZTroJ4tOYy4Zg92rpoYEGGAqwR27euMEqFNuZJspU66anxiOVPZL4uUg6FzdnOFS669px1TTQW0DFyxfRCBpvkHaJwSTnEz4UVkhpxhaa8eOHIJc4O0yIrmXZCtjarRXASYvvbKfzHrxSdnSAnPFZdIaesddD8sC+Kd37nCcUq7TFy3TNwLo/hu+7o8/cKdsAd/ZjXHRSj142FiAiKmIOm6TwxUi+sLI2h3y9Rlo177M6c8TjmuHAHpXBer4WqT7uqRHH9DhH0/uiib1LjvtINdf01NOxDN+ffjxp/Bhh2JClTAUeMooEHr+0Yma05wW1I8RFOykMy+Q+bSuR+XRon35xedKrZoAJrioFOk/eBjePcWKD9J8vt1IkHxFty4G2JFzfcht8tPqX6R6jS3lmYfHSat99grPkzHQFeN8H9rHi/7KBI2DoWB5GrT8s0GrJusiG2BnzIDtQIlnH4UL/dmv16WIaXB2cKX4Gc93vrAnAgI+r/2R0+YNsvOO26sioMOJcCOw63sA3MGIYq+Wf61TOQTAayMPQQngDA3O0bMv7S+PPT9L/kBEeM+3zQBwD951uxx/9GGhPPqi9xs6Vt748KuE9YAgYa333l3G39JfdtkRixcXFQlTnn9dzrr6dixqKA94+DA1GxZw853ryeTb+0kjuHXQiv3g489Ln2H3ybfLDIxS+AfgHDngMrkUbgB+vfPBJ3LNoGEaRJDX4YceLC9MHh++p9Lhsy++ktNgCV+AgHXMQMCgc+XLV5D5363AmP2KpU9q6m/wX99GJt5+MwJAJhZ8XkuX/SQ3Tnpd7p+5UP78Ya5sWXaVVK/wl6xcsUyWL1+mwRBvBMvitJOP0/u/g8X8iE4Xy2ewzCc+zDzUN8gBCBo5afxw2boBLNq4uLZPgsLkqZdmY6zKS/Ndt5Uh/ZEtAHEI/Hr97Y+l9w23y1tvv5MoF7Eh7r7rzvLU3bdqEL6rBt8h9056JMfK7Q86FYnrgxsjBQRunAqCMTe4/6m/HfqWG3It+KmTss5Nlb7lBID8Pzdk7qG+F9IaXnv3ZEOmUoBa/MWoPwF4+nLhwiOc6yGP+mjAOcwPBqFzS77f6771tLAzeI4HsnFgrXtzpLn2wC2k/DsQzwCUtMobm4rnAJ/X6PIRNT4oZwna7V7PEa9CEe5367+3kc/wXs9nyk2LihFPI+dW0zAeZkHg30pjxwNOQ09HvnWFiwpIBtD5PrXsQxBwyzW3KXdtUGEH97oihe/RcigI4UbNm05h0YLr8F6PKM97Y8WFxwvwqPKecow0Nr/X2+Xzwin9lls1YXp4IB+uAR7wptzQMuyduWeNrpXcV77oPmsphf5QgRDnFfuYoJ2MDyocUG+4oWTMwUIXmrpR+4VNMwV2bGUpsgBX3EqU8Llsw+JjGdZFUd+R11jz87QgXQjB2uejAwGN91KI5wqqdgzY/y/1KzpX6d5CJZoFh9TmlUIbC+qD/5XvtQ/RGFqn3frItmUAIJwxSi0HUFGgzqCuPDPpgmXMqMLGuojLVeU0zlf1LScNvgDQGJ5FhZVCj2c15gbqwrOXwJz38DOeDzwb9LMisIPSSzC8k2ccymTZzk6LlejFmQ9xXzirSyn9OI/Vql4KIDpgDe7pVELbOHKN6Nnp8VxiGbk4jckyZ1QxQKs6LfhUDBCoO4sqvzOvoPdH+Ck9Xs5s49zi+zUdrwUy1X3C50IR94mMeUC5iK5jEcNR/dspR5DBRxdFyJeMmbTlLomPOlMZ89W0pi//LLGorzV3SGWaECMwrZsDdufvUwh02p4CdPPxzOYb4YMd8nGz4GSB77brLvLg3XfIrsiFXhqX0o1hOZv+ykzZc/ddla5N0JS+aLF76/1/y46I/L1dY3RE6qLgTyo0AfVp8M8uDQZAtvaNvWeyXA3wsFqp2brDJRuHU9I11Zj58KQAupYXHZwP3z1a2h99uFLeeTHAXndESH9t1pvJfdG9TQDAr7/mCihLjgzVUsB+4FHJ3xDgK2xWEW0/Tkbc2Fets+xbKjJmvDZbfv7ll6RP8EOr5f4t9wGA3S70NYOzEbBPuPdBK79wwiHdI266rrf6h9827h74jY9PouYDLA1EfS88u5NS3P2aeN/DoM2PkoWLv5N9mu2BZ6+CcmFHGTpqvNyKIH688rKw77bfkULg7hct4DOmPih777V7oHd/M3+hdLn8GnnlNQJXF66TJwjAe1xyPvzje4Qy6AJAf3cCWV60sDtgjy3sZ3TpKU++9Ib88TcWpebbJvX3D3nk3jvUIu8XI9D3u2kUIqF/asG1NkjrPXcAYO8HwL6d3sZI51MQ4f2snjclFnZSpZFWojzAwOALD5UupxyCwICJO8ecrxbIB59+JWuQUq0M+nQDxm6z8mWk1V47Yy00DO/9CCn++g0eoZZubpKHHNBKXp76QPj+RwTgu+6mkfDZn6RR6XPo2+wjgj9aBBOw1WT7+jJx1I2ImZCjbHn82enSb/wL8vkCbDbcAHkwMpfpGowHwF/b1s3kiXtvR5wJtAcXFS+PP/MiUriRes3Nk8rB9bItGBH7QREQu6uc3PlimfLMdD0YN61YSQb0PE+6X3BmyO6wDL7zQ8Y9Irfe+bBq0ysg1dzxWDcPjL4Re8LHcmznnsmcI6jkFcCnAVu3MKsllBRq823nfsjmu+8d6UqVMBYaAIt9BIGCgJqR2dPlUoNKv/hqGFNS5VfAyv7dWzkW+Vh4VEsvo5DS2mt+7JqjFn/zcCY1nhYC1ahzLGh55mHHwGwW0CZY+Tmto9OKbfN0Zs4ecCCetgL7GLv11HPcZrRN/0iAOOeDAmIDbioEpSz4vN0192rd5994Ns7PHmYhy4oBtPnMeWoxDUJnAjifCQoXWnRIL0dfaV9ybeBFTplXxZxR4Fk+BYQYiPs7WaZGrKelncCfFD1akSM3oAzQTrBNBQeV2Hiv+s8ScGcRBH1M2FdK0+dBbPXleLI/eQ/frz9kDWQB/9pX/zBY9/HJmFcYe6XHo94aeMeDBsbnAvs9Htws/4/L9HNSz8honEsDTBZQjRJ/ndeQxAUX1Be5KlEY9G/rsbANiAVMVRgxwFIpoOtIVk72wsJWaCPdx3aqQM61WwRgtpGq819XrPuYe3q/DKDuFl9aFRlh3YC6Zw6JU30VZu0GORiTJgbr6sbF8csHNMbzmeeX5lc3Vy1a5gmYVNGNPVezpjB2CC3rPPtZdBEnapDp+SwV6zxfGcwOMo9mfjEld1HLzbXHWl84A0zjuVCmtPO1uOXr8eH7ir1D5QNzc+IZ68yykrwj4z3sK8wZVZwbzuQ5rqwyMmG415eCYsDPRh8j3Yc4Vy0+B89etskD1Cqrmcph73ybC0WcEslr/axmO6lwwrpwlmNF/L8SlEhVITtu3jgx5GwKQygt8AToi8FaXjUvYdHGskaYEwzKzLRuSmkkHcpojhQEPHWO57HVQcNPoEzZ39oo/KMVNQsx/mZe666I0n5lt3OlPnxtS+MisGT0bl4Er3mBbYIABstygJt+92+Ius2UWaSXb4xrxqx3kTJqtIKEJNUIf5yhYHT3bMJWloWxPfx1H71vrKY/84tU+2sG3qypstIbTZ6Avc3RYTJVQvT3UUMHarR1+ik7BZ7+439jA0sCpCW3M/o3QRyjh/O+2W+/hyBsd0d09cIBdo7F/eOGy5HwS+7Wq7/mpE/84EVatdhHRt86UPaM2kjL65X9bpCHpzwlPbtdgGjwPeQNvPuCy/to4DBe2QD7ylWr5diO54Ky/2FIQUd//iceGAcFTqPQh8+++Kpcff0w+fQz9GFGGphklZ73r04yHnT3sFbQdgZN2//IU/SjvAD7mV16yJPTXpHf/0LncaGqNXqdprM7uX0O6+H1N98DcB4J6vl7yQYGa2zrfWBhv+lKpOnDYsZFlsCUZ16Ss7r1Sw4wDVKGVHLV68use/vIHjturewDXvSLZ+TznPHDGkRT6ELwA9KiLflhuYL4l2BZHzX+PvluKSzCmJdtD2gh05/KAezfLVkmp0Pp8NosWIJ5ZYA56w3dbDdT6v7E4ddKy73hr23XuHsfkQGj4RKwlIAdAnwlrP1KCS286iZ/yLkntpFh/btn9Cvnga9l/816k15Pv/Y/wFz4et63ct3NI0Gt/5KV0g2fSqkBPbvA9SVh0lAZN+mJF+WCvoixgCB7DWpWlf6XdZYTj24rI+58SK4fcVeycVNbHyKp+t6ljU0sv0r3JqWJY4c5qrlZLdAYASbvYwAbtcibLxwVM7Sca+o4E3x986bgUBOa1DqwtnMMF4MBsALzjuCS22bG/bRy4/0ejI7vp/aVdaIA9PP3yYHNsvXwM1oXq6+CQhatu9dD6eZM82Z0d0/PlW2cFVCatSQbtS/DEkKNMg97WuhQHw+8EhRhUR97oBY+7xa9OAhdUKKwmyNw7UGGPIe9U9fDTLJ+46Hs4JpLWS3X+I8HvlOBgOwAG2NEXk2s2XZaB0UBnqXFmBH5XYmtKWWigDv+7lCeKZxciZJhJY9O/wDaUVdnDrhwGyh1LIvuGGZJyQVcYxAXSxbFkTJCJxbtP94O7gfu006GjDIUTKnkckOeQp+1g2UFtzA7M+P5U7Sa/fN3lzpQ3wggPe4Vd21Q4Znsl8Kd4wV2rImBCQgq8O5/5galutKd0/bGeL/7Z2rw3/sWV0hzT/OUbg66CH49FZqn1AxuUcWwVOq70FVuHee5SLDt/tl57SEBJPG8wL5OxbgqEMl8o7sYg7YSPDF3O9rBdHDuwmbHfs4AFWLSxmcf14+6ANAlDHsfz2A/S3wBFKLIjAkSt8cDy/EGjaeTUhoXZ2Zl1N9cu3ju8FJ2lzGlMvqmqI2wisVKAd9rPG4Qz1KPGxPO0mK+J+6HDKUS5SPOXYvPoQp8Kt/d9cwe5GvJkisNhaOeZfxBmQw+TBm4JvBb01Yie8G4hfhRsghtnwdw/j0MdmRdEqjzrA+GiKgfggzOOFuMEq/ce/orsMKkEBm1kOb7oN33hlmj1ApLCj0LNgFV/6YQmQhuNWrWlGEDesrJxxy60QK7FWe+bswYGJpmAAAgAElEQVRnFiz8XgYNH4/AaFPlj9+NSul+6dleXID2qiOowzchn7z7U7OIqc+9KP0G3aI5r4sE2PkwJhLdAF58chJ8kHdVyzkt6W+8/b68jGBpjK7+EwD60mU/qFKDIH0dABVTg/GiD/eSpUsVTJlqslDdScD+yN23qy/6ed16q7X6DyuTSoF7xg5DqrQjgyWfdWI6vCeeeV6t3cy/PnLs3dIX7XYFQzbAzmjhp551ifriE8Dxok/68Bv7KSvDLwaQ649I9XOR+z1HoYIVZoIL2Rf3jb01I9r+56CKn3DGhZpHPl/A/tx0pA5D/6h/DrV5G2Ty+CFIYXZEeH8GYOenuLf1fvvJ+CF9ANgTxUIA7F37JGVx08Fh0AA08beevVfq1a4RgO6UaTPlg8++kT/++lu+/+k3WfEHgrXxAESAlV/XrJJ1axP/rR+XLJDvlyxNlIkoq+3++2YA9sXf/yAduvSW2W8BVLr1MQ3a+Tfq0qRJEwD2/tKyOYCoXWPuAWBHML0fvodrBQEhhcHNATir1JWtobjre+4x0qVjorjg/Pp0zpfyyBPP6Bxcj9RvpMavh7VyA/ahv35fh/n4C75brwEKF0OJ40oezvu6dbeSWwZeJaeflKMIeeu9j5EG7naZ+cGX0my3XeSxO/rjPb/LUad3k3mLYaEmEFV6u4Ne7mMxaEfF9JCk9Rr3Etxz86Wl3KOpc49jgBAeboz+TlowLaykxWuaGCvT1ps2lmXWhq9/XWzYBDXfo3/po8TDw++PDxq+i+9Q3zqUrYAIvxkwh7QpzR+O91AQpSClqWqMup+mb8f1UOUQc8Lit/rmE5S6VjjVDy6M8HcsLGRT4qg/uVmIdXApXBidPd0+za1KgE8XHTIEzM8xmxJFwTCtIgTiSayHhM6IPtRcuUEtzkWUzDf+8F5No0cljCtbWB+32OJz1oHnntPYPThMsLTzcKelnaCdTAL8aPAzlhO/VxdwIrTxWf0Of+tZmvie6ZW13ygwkTpnNH2PU0BhmO3k2GhbafHwqMpJs6zQsPb+TxBSDNpJQVVlEOvLVH/mF+pygfZBVN1gpTIpSQF7ys+vpNad6HUb5b8FAfUiy58bGah7Jyg4MsaUymtFrmju7nRhl7//owC7KYPiyM0FRTvfKJPlv7BQt0CHVH+0UnOf5/7E4JyYR67QLQn4cpDDPVbPU8YsIdiO4odkm6NB+Yl68Vwj1Zhjy7PNo7572laeN3rmmbtkmPKFXXM2fmHPQ12dDcdzn3u0n6XuIhUPeWGWWIYy185TdR0z1poq6gtTUB5zLQbQelbS35pnqylaMxTDJUCvuZQCdn6626EGKuVeH8keJV0euYC6KyN5JqNwygNBcR8fm9af8TSIm17Y7k4bMSi/1YAsXwvycT0Ytejq2hBj+SvkULrCvv22yLJPkrMy7XaYrS/QX2XK1GwKCzsmOBemW5Rc4POgPCaPhDLiiukhTKBu4EQtgdZBWMxNdkBE5xt6A6i1yjN1GunLM157Qz746BPL355eQKYcMEVAiFrsgdk8SJuOSpbeLcoB4q9WjYvLRKSHCwLUHS1NEdSN1vtsFwHWLaPvQiCzB+THHyHIKw3eWAf622ZBhhUp/9nQ5ezTkULsctkqYikoYEfgNwXsqStfC7vdywByc96dAQp6AvgIbMfd8xBo6nfJj6tWye+IoK3KBo9TkOsteXRoPhsJQflTD02Q1i32lnO79lLArmwJE9oYNbzPFV01Srtfb7/3kfo4H9h6X4DkBXLltTfCwv9++L5enVqIEt9dzj+rU/hsFVwiTkXE8RiwX3TumZqGrQ7StvnF9HE9+g6W9z+GpZOX0i+Nqos5dBSi8Y8bfkMGyP8M4PLYjuephT9fwM62/WH+zOwTHBSTkX/+ZKRY8ytQ4t+y9mButG7RXMYPvz7Hwk5K/NMvIhUaATtBMlglWKutmu0iT903SgPB+XV5/+Eyeep0+fX3v2Ut3v3XZtDqVd8mURisQzoxWgtpYfgZQJogk8I0xrdt670B2O8P5XzngB1uJRuQRi6h63IepzZW/N0E7i4TR90EC3sOYB9732MyYOR9snQRwKgGarP5De124513kwHdz5EzjztI38fc7B+Aot+uYxdsPb9hCP6UXxgQzilT3Ff4/jjfJx+0MsugDj26dpFrelyIAHZJLAoyLIaPuRuB7O6Vf512igzvf5k8/MwMuaj34MT3nmVzj/DD3JdfGky5lp/tptacE1Xp6tSm45CrAas+v1sKGhPXiUf1ZF9n83dm5QgQ68Hfv84eCbhf+lFChUpbELSvUTGCdP5Q8UThiO/mPs0c7wxE4hk7SCcjWKbA4v5t2TTxPoYuFLFOFGDyu1fBK4PcYSzctzpmB8V7mfvZacA2+g3Sn92sWmnWgQNcBcL0NXfLbKJkywS3BN0E+KSLEwSaUlifSQIVZlyBbmfKZ37J/uEenBYqQxA43BtHkI8p+ervjnZ4VgGn2Ma0/KTSVk/SCq2eVChw/mY7kMOaItg3fzeOpcdO0EjAqQA2HpRO1yTPRXtvZg/8s3/F84pWLI1ejD6j+0bwO6WMkHRRuPQ4TI3df0J78uu9WD7gfXH1iwxS0w9nK3AjjG8YL1LhqVD+H6TCZxtDVeIZmyZWqv6zq+W/420Z6xITm2cPwSn3UQXqmLselNSVmvG+XdhWZoCcyGe9IBp8xnPmE0ygz/PxDyi1Nbgc9l4PWseF6md+1nrGCM0r7yDAAZ2vV+7XBOtk6LJcnqFUDnN/S4G/9BLPuuRTH2qQVsZToStWSQLLxXtt9A5luRmTkB9ratGU4l4fjfvEZf5sDcjjPaqYJx4km42yHF1TLBtKceZKtjmV6/ygRZ3Ud8oVxKGob0x9V5fBPMY3Lp/NdJ18ahpkVCO9TjhulSF719hWZKuW+I0YTKS9M6UvfdN/hlz8E9inZGPqXMGLXFkSB7sLVYwOTMgvZcrU2m1DYjUwypBbGeKTNddBmxo0tSRSW0NfRloW6A9AAERBZb0cdvABiMh+JVJbIWpylotAl/nKbxg6EtTXBTnA3gUzWrr4Qw2ZdqSVrb6CtF6wZzkQrGjq8IkP2LywcXrQdTIZWwCKiL9R5tFHtJUBiDa9baMkf3f6YsCxcfD7vWnYaPmedGMVUJ2BYJNf/detrmkLTR5g93zkGO8PUBoD9ldeny1XXXeTvPsBKPepqzCAnTnsF3wyOwQEpHXzWfg0X9D9Gg0apjNa5xKpZN6/6TelO5PP5P0ZU6F9NPMZpKerJ50vutIAO4M8JK+rW6emPIAgY7TA+8V5QWs6fcTH3f2QXAGKfLCw4qbqYAp07fIvYSR7v7IB9tNPPV6GIOo7LfJ+MQL9xT0RwPDtDxMLpbaVYCFZpUcedpCMGTZI07f5xWj7rQ47SdOq5QnYLwAlHiD7d9yTUH45D/4GJX4ULOw5cQVenw1KPHzFlRJv/daaUeIJ2GMf9mfgw37JVcn8xhooC0vjIa2by8PjbkLkfkY/Ta6bRt8vw+64W7MfJJZGbJJV6iW5HAlSNZUJlTAW9ZwHGgBY21Z7yvTHJ4ZyqCDpcO5lMvv9z2WD+iTbvpCm5BKwIzgfg861RL39Gnv/EzIA1POlC79OhHVPCYb7GzduLAMQr+BMs4hzbOcvWiL7HnM+FFxYM57TXBUn1gbV/pq1NF4zBhTb7LePDEIE/v0thSPn8mNPPS83DhsjvS6/QJUgF10zXKa9DsWItgU/3KcU7NEKSAHONgnfQPVPgi+CYAaVI2CjpZXAGQCKnzECfC3Q3BfOEvkRNH0CFf7Q2qCCQRbLNd/DyNpbH4BxaZT4pGuAEWziAdhYT1LwIEBk3AIeeARoaj0wbTj9nBiELuQLR39RYNH85NTIU0ET0bfTCgltBwUcAlX6SqesxuF+rAdz2dAxSedhTW8L6k9OqiSVCzbXeGCmBWRXSnieXj7nluS0r6nTMtUiYMKiuwOEoEbxmYRKeSA3fsy+4NakzxJAp9rKee5CaPB35xSgbyLjCRjNX+czmQQoh1cIRpdMlwS84T8h8rsrH2g9x7OeYkofTiFXtkfT2tDiz/PYxk79Lk1JxHtYjqfxifPel8Tqkh7D4vzta4j9QyVTGrTndfb6WfMfw5/Oo/Gp6ZWrunm2L1t56cLS8yHb38UZlDye4XrSVI6U1/C7pHMnlus3ctVL1Atsd5yO+P9Z2XN3ZxqAeHwQumVpDBECIFK/LfJ7zIoq6uCUGKzzjI791bFvqr+6BZfT/O8WtJVnckHUeq1/em3ib7WWu4xgblqeJlTLLcBfPS4y19KPPsjI3U7fbgYqy+LiVpR+jvtY/bh51qFfaGBVSroxyHTd5gmQon7JYyNMzxsCdXU7IyvUZQyyJdxVokgbZgHzlHU3oK7uPcZyozxhGDQ5cn0cC7P/WpP91hhH6jSJyvAgwIzyXms7gJl9Ez/1sph7KyEH04q+DIbBVQuStLq8NNo/WSp0OyS7nXsTlTN0gSMuMtkhHhe8s0yZattvUKHVUoglYA0/eQHddEUp7FAQUv8WPKcg2qngpF2VQY7pTUFpbqtWzmbIR53t+vHHlfLI41Nl6Ig75NuF3yVaEgXpHACWzYVDi4krFixQQK4DIgLs8biklQ6+ODPGjm03602gM2+CnNStpG/386VFs93ytK5PfvxpGYhUZKRNJ5e90H3+XYuth5tT/wy8xx2SWjSnIlL5zcir3ihKe8YUdxd27yPTXnolV1cWGHQOTzCH/YynH9Zc7Z7ibAUYAe1O6iwf0OKsdWY/2gR3loA2y/vX2hfWHf7jPk4+oSMqJIOHzX9vmlpCz7y4D/y8Z8DCbnQnK2PQ1d3kws6nZgBRFvXJ519J/yGjAfJfythUKm2+GejQR8vYWweEflBK/DmXwcL+FnQNCRW15T57aBqxOHXcypWr5Ywul8u0l19PNi+d866g2CAdkQZsAnKBe9AzgvSXXpmlFnZeBQN2CveksSeWpckTUj7sb30g/W4coenTkulSRlrvu5eMHzYwE7BPQ5R4+rBr/m7eVx7uEXXl3Wn3I3I/DlG73v9krpx52Q0yZw7Gz/19uYnRn6sKtHxcRwyMppZiAn20FVHk2+7bRKY/PDKUoxb2c7qByfCBbNBNBWube0MMZGx+N4FiYeLtsLBHQefGPvyCDBh2pyydh02Ke4EDNewbDUHlv/bKbshxf2p43/IfVwFQ3yqPPz9TafDBv8gPKt1bSEU2y6OzPmweblEFweeuukwuQwYAvz749xx5GYydk449XL74ar6cdtE1svp3tNsDeqk/Oi4yDVS7HAFbHQt2D+czxo60Js977uCYLkS1dhZpfEiSam8RfJBIa2IKN7ZXA8OQeucslWR8E78m/FRtCGoUFFM80Pjcj3OhdZ2XbNiueHTwVx6AUSOIoi8pfDBHPL8jVf/nxYml3gEx90sqBHhxzCyaf67AXar4II0egJ2CB5VyAbSnDoq0Vd4BcOznZvM3eTFviIQa1iHOuR7vb3HZngaIB1ZsNY8t+Cw+RFTn+JgGXQ+5yLfPJ4KeTeab55a1ANqjseH97lvP9ykQN/q5swaofNMotqaEChHl7axLC3qqwOa85R5kyl9NMcXDOFbd23xzzaUH8VMhh352dHmgoIV2aCwFsgzIFMBc0Si+FBZjoa+EglBYRcX4TwDtNg81EwD6KzAtXOj1RRb/Lsb7/olHCpLtitTdBRX2D/SH70Gq/NoI1vUi9cc/MYDROxRsuvxIpUUpMAv+4SZs1NcF2d5kOZ0jxvLRfZOsKfP/Lqmy0OehMhDNQs4zvbCWdVVw4uzS/OqoJ/fCdVSUk5aOMhkEjgrukMY05ZZUqI7kec3tFf9wXrvylPIDzz8NrlqEQGlalu33YSvgWcD+tngm7u5Varnb7YV+jnE8VUnvygDfkwtauGnk6md9fPzYmexKATbWDQc+X0qqHNTXxucdDQRmUQ/KAQ9i5+csuzhunw9EPAnyaL/fGl4ZDSLlQMYyqgGQXnNHsCch0zEI9G+Yi8thxFkOWXz5HMiI3yfnoMZ1ifccm/vKWqELJpUb5h6oxqsoto5VNQk6l1FvCpbRB4bL9JPQURQgrJO4WNRfj3QHs4TF9D+boeVwOBzT7jC55spLpTlyYWe7aB196rmXZOw9D8vbH6GhACfJe61s1ZZQkIoHzFeAH3ZRx9tayE3FSzXQrTXuJ6z5Jssih3Z5OeHIg6TbuR2lBfx0s1nW+dbHpz4nNw0fDUr/pxr0K1EuxC2kEsCENleIaLvIRDDwniF0eVtEo+xPRoRxpmvzi9b8G28dDZ/uu2QVKMDhotUTkdSZ8zt7lPikbxh0bvSt12vaMgad82vobRNQ7tgksr26H9jkcjCb7Fr4wW8FYoU78HjrrjttJ69MGStbVK0sZ3a9FoD91cQKHQ1Xi2ZNZThiHrRsnjk/7nnkGbni+pHwn7fo3lbhiqDZdzz+cJl4a9/QhlVIFXdql6vklTfeNcC+QapW3lxenDxWmu/RJIwhrbsX9bxO7kJO+L/g950wQzgm2Mwwxzp3OlHuvmNoKJe+++PhNtBnwBD9LAHsB8lDE0dl5GE/M1jYzTfZQLtS4mML+9sfSb+bx8jMNwD2TEvdumUzGY/ge25hX8Ogc8+9KmdfgXooNZxW2zKYl5vK28/diz7dNvj8U/nRY+Dtct/j02XNzwCiLuyz85Wmig1BywDA4PzenEC0grTdZ0eZfv/g0E4Gnetw/hUyG4oEUG/wOm6ItChS2Ino6fiTyqGJtw3OBOyTpyPo3MOydA7a5aBbp3MZZURcCPcFpnXzi4yJl2a+I527D5KVa9g+joPRk93fSAOrGVBRS6Upeqzczh1OkBv69gjuC0zZ9/Mva9X3/eYR45DqcVIC9BTwGPAhhZ0WbkawV4Ad+Tezz3zvUEs0gDLdA3iplR59SBC9LQB7lQbwRwdL4hdsypo2EeuGQgPnUja/MAXkuKcmAH+N7Q3f4rkfoej7iawEC2rnSlP1l6e2luWijlXxvqpwG9EAdFBs8hlGvfcDyUGdUrLJHCEY9wArKcCg1lAA/BAkzfyz4+jxvtfyUaVFmpVF855zLPgeG80McE2hyQ4izhv3wfaBT1v81V/erNmx1Tx9H5934YPPcG6QGaNWZ4Jw9m+okM1f0unZf+ZPrunwqJxLgXa3cGhf21rhHs13aIoWUvfZbirPTGBUSwXvpcIgEhBYz0Ch5+csh/dGgCFrv/lz5r8erPgmDOnhTpo8yzJlCKPiq+DIthduTw4LsLT/E1vaNX0SmRaoG5SDQZEYn4Gl/f7SKi+1VIpvUU8XFBZAVNOChOXSahSniMlLDIbkiuqSFJ+Wff/BphSq2kFWpExmPwz26UH30vtRoQr9H7spBuoe18CzivA7ZbRyvySIcAWhyYDF7QrNLIXLKesBrLsRJ8tECnsL92PsLWTycE8lcFagT3nS9mXuPdyTNd1pccC6NSwouEjXZwpLvM/T1TGNa1EZQhnAj+9AO5WeTsCGumdTWBenj72vVCFi1lwqsN2K6xbcIgPoaD+LGY8uo7nxlmdSYP9ZA4r8rlTD00A9TX13mSTNxMzaf96Ogjb65FjVfxTb2fwi83FLyHB1gMvq7oPxw5z8GbLkcrCelyGQ3EoYYNaB7aqyve256fbH607lUwYEJisBc4wyGGUaj6BvLtWW1i21+NJAN72gPbAPBRgFnEbhi3Po2VwMBwQaWq78JnJsu8PlKuT23qd5Do027k8K8K+9+b7c/+gzMhXRttf8wsjHZsXIOhBeWX+hLXQ/SFzhwN8ZA07BhooHWkHN795ZAmjTto3qyb9OOQYRpg+DJRrakywXgfNTz76AVGNj5V1GhE+f6hnvM0WIKwd08Ey4ch/82JJtzdl0081k8j13yOFtD8yIev/5F1/KdYOHQ1kwLURD5yM77bCdDOrXS06KIpJ/gLRuex98QrKZkfEAGtFpJx8jo2/uGyzIBLCk8t8y5n6ZMOkJTSkWX5ttVkGORd7xzUFPf/HVNxF4DpZFncjOEmD7OBcoNEZP4s9NNikjR7bdXx4YO0QqwdJ+xoUMOjddo3/H91J5MOrGPtK54wmByfA93jNo+AQZe++jSaHhHWU1yv85ndrLsIFXhBcyrd/J5/fCHLIo8bZIbkVk8nM7HSdVYZH1a8KkJ2XQiDuROg70YgWKyYG+2aabSNdzOsiQ63qGe+lDf263q2QWKexoeDm4RWhaNwB2t8Izh7lGiXf/fBWgCTbLgRI/MgOwc473u2WizELkeS7KDTgI92+RaWHnWpj28kw56bw+CWCwNEflUNWh114q5552PNK6mbUYtSIT4Ybb7pMnX35Hfv+Vi52BqijMl5FaderIce0O1eCBjyLyvvY9rLUH799KZjyQA9gXA7CfeuG18uZ7cBUg6HN/bA2ehxdrpOyEkdNkZ1Dib0tZ2Cc9DcD+iCxdwCjotIrnaAmp8DrikANkChRQjGmgw4n+ppJF592DT8iyVYzoSoUZgViyr7Rr01x22m4beeKFmfItx0rrkEOv2g1MkUHXdNf2xdfsdz+W0y+4QhYsWKBjllCcSUMCMFRXAax90pS8nupfZfQ2L0gBM8A5QSH3Ic1ljnlOpk/NneCn1CJJw/EL/JJ4gKv7AYQHWhXdKkGafGwB5jwjmOWGT0uA+lvh0P55URKIToPX2MV7uYlTwaL0Nb63iQjpV7SuL8fh8AuAu1MTFVxCsFC2COn/1NpiQXog0QxNIss2arwqqoy1FPrXwG+whqAvNGAdXSVwv77Dx8IOvgzQjvsJwtlG9he1+rFFOG09VwsGQTsFF9L0zWqezSqvAgKDxhm7i3X/neXTlzAtTPKQZT+Tbm5sskBDS9HjQ/A43ksFtCkl6Abl6VnURcJ8FpXGjvEL/rERQ4FD6HR7tTCwj8gWM/YDBUn2bdq/X5WhxlJQi3+kKHPKvQJ3D0qHNnganlhQy1gN/+AfWge2i+NJFgcDIqZAe0mFt43VnGz4Oj7PigRICyqMjShSgSVvNeU1z39cGhZm11GZTPpPNyfPDgnrAGvfY1po3mX0t1KBeTY6CylivfynzsuSj3zuEmK53rONOFBnP1F2YOwbZRVxTzIZSadtCeZtAMHYN+lelo4Gn618r6tGe7fgctxjeM7S3U9jm1BJzPOGYJ0xNHAOFzdtG+vgyi2e+SxTlQN4nwetU5ki28AU0Ddhbtoez32cn6krXcSYKm4fB8UG6qvnnrmCBaW21bm45Ye+YfvNeKvuNcSDNK66UpuYwGSIks7fuM88Y5LmbzcZxFmlRTr/4v05/n80fmGNoJ00blStA9kRcltt/FSDS2Q5vH8VmI5LwChd+Q1kuG8TV8VCKQ18jvl4sC/Rjxq7hgoczA8NOMggyYnrQpkylWlhjytocgV9JjMOKvMR0BQ3FKi5oDk4Tn9Pa7GyIWYqIgDajzpMLrvoPGmJPMvMz52+KMTPW7BIngAFminM3oC1LwmC5uDQJwEBlj8dCWnh1ZEQ6YBdrWDWFk4wpy1zYLCBV6uyOVJd7SMnHnOYHIPAY54vOl1H+lff//AUGX3n3UqD35AtKmTuhvnIJBM9nSIvztOum1bSPlrChwzqK1uDUhxfs9AvYyY+gJzar8gva9agyHJq9e17xcUZqbY+++JrOfzUi2TJMgQ+sEXasEFdmTbpdtlp+0YZwQAXwB3h4SeeE0bbplWZAemYlq/Z7k2k/VFtlWLMdGhffgnLXjwenCwKpq3ePnnQr2Wx2Xe/5Dz44l+uFv0LLrtaHnwUoDFlYWfb6G/er9dlsuP222pTpyLieq8BQ+XLbxYmTdd3UNCFgRK++L0u7SK9LusSuoXW1W5XXS+THp2asB3M4rTPXnvIbTf1ybCyz/t2sfS4brhMBRDMcQEoIztut7UMvOJ8OfW4BAD+AsbBA489J937DdWI46xDeWjUjj38QLl/zJBgYacC54zzu8tT06CM0PtsnmJcHrnrNjml/ZGhnozKf83g2+X197/Qd28AfZo508fd0h9pyhIFEf2xP53zlZx8zuXy9bewBsOyVqVqNVmDsW6FnO2Tx90gDLwXpzd8DyyPp5EH/r1P5ykQLl8G6c1qbSH7QRlwHBguM2a/L12uvAHY5icph7nQ/rhj5bEJN4d6LflhhZzV4wZ5cSZ8vrlmVKhhfxu11zeR9b/KTo0byF3wYd8PfuJ+jb53igwYOkaWL0d9Q1Rt+hIl+wPzqw+74RrMpcPCM2znshU/YRxelednzJIVq9YAY1aQqrDINwWLoMPRbcCC+FMuuuJ6RMIH1cjTqSllaL0qkXpcfK70790tMA5W//wL2BNICThgBIbLFAdqDUajWC9ErZctMMcIejXNGzd+3meHjbJkbD57sB1a47lGFSiZppWgm7k2Gbmd9VKfd5TzE8aVgg6f5Ttz+X7jM4JwxhnQsugvD6HgF5Szcn4iUGqaTC4oKg3ML5iHgeCgqovAdWQJ0P+dSge6Ozhop4DKsjRfOQSATWgdpgIkshoniykpm8KI+hwTvHLO2r2uZPBDi7+592uwHXuebXMLc5YYA0mfmOaY4xB8tEzST4NxvZ99xsPKgTHHItrL9dW60ST1dq20UvsZACiy0sRKAY8Kz7FWqjmVGVS+pEE7itbMKWR1uDsI5w6FfwP+qtSwMykjyB0Bfkrp4379qqVHeZtQUWtAXN1GrDv1tx5UBuRRP/cD9Pd5/l0PHOT5eVUjb0yR9PtLIpiFVVrY/9g4+fhkgHbUUenxUX//o3XL0oa0nOZ/FxmkZxP40oWVAOQUtvvzu8+BEv1+uQeWRt/HgP3/mNyRsUdQUUZ3MCpbK2OvZ2oluizp+UV2EuQJuiP9iv2UljDOSyr81GUltdeURt//p5QRAIhVyF0/Pagn+8ezdiid2azWpeE+Eb/b3be4p8bR4NwFzW4AACAASURBVLMpZ7WqWDuePpLnA+tFoO7uVnGsD54bZJ1plqsIFxR2DGJFBvuFeyyvrEHrfI3H6z/9Ilv3Ge3nOYozXzOasL5kiJl8YkerHwXe/AKrH9c7RICnKxfPUVNQhTOmwNJy35Axd1CQMt3sPFT6O+MaRO6FJdpfEuyTtJ2VNsWAKujpCoeNh+3KFqenGE1LXha909/rbqVbgNlYDzJXPcjmFbCXEI+uAFBfDqD+E2RSukZSjszLml6YOmUoGQ20q6xJWYFKxl8J2LfKmWnhfxTa/A0cGAoO3ORpZSPN0qw3Si0yX79cVg3rAKdQ6yRMXkC/6datWsiF5/1Ljjr8YKlSOcfqGbeLgjwjhdN3mFG1mU5r0SJYk1QwNPCuRZrgGVuP4o8UHNO6jIFW7QyBuglNSktfLztt20D22GV7gI9mcuhBrZVante1EHWYNPlxgOX7ZPF3tKyxswp7GMeTwjYTtewn1m+93IpsaQ8qg9LdH3nIzz2zI/zPk2jYfn0+9xtYvGcjz/YKtTiTVt5q7z3Uku0Xrc5PPDdDPoVi4b0PP5VZb70HmbGMnH/myTL42p6gqbsAnjxBIE2LMv3aCdiZUo754L9Fu4eMnAD2w1TQrrEhhrgHMcshs9dofd57r93lpgFXadDBsuj3p6CIufW28fIesgL8qRpFvzYguF5tGXnTQDnpuHayGv7oNw0fg3eOQwA09hF/2D+JNZDR4zXgWCtQUuxi5PlpL72qQfm+/BpgRi/mlS8rXc7uJH16XJyh+HgE6d1uGjFBPiYQxDsqgNFwNizXfS8/D4qK2hrk7rkZs+GXPVE+mQMlhe2ilQASe118pvS65MzgVkALe9feg2TC/ZOB/0gjS9ZANQDPSfChb3fogaGezC9+3c2j5H4oAmi524D11XSHhjL0mkvkyENah/tIi3/yuZeRcu8tWPI318Btt971tKxG/w/qcYZcdOYJQWHgD/0KdsTcb76VVT+v1TztjerXgf94PZkz92sZcOt4eWTaGyqYVK9YTnp3O0d6X3Z+eN9P8O2/GdkCbrv7MVnHSPfBNYJgA+Psrh0Yg3YH7C5D+3WXXUGN9+vZl2fDN3+4fPgBmAMUDNXKjG/VJ+dP2RQZFtq22U/uuGVgRkA/f/4zzGfOOyrttqi6hdL+V6BOIyY+Jvc+8rQsW4b1pmvbBAujzR9/1KFQBPQJWQY+/nSOdO01UGa9Bwu0+hJHfvjchyiAVANgZwT03wDaVZhFuSHKuu9tfBf2DQJmzjsG6+M6VeEB4Lxa40T4Jb1eP2MKOyjWSIlirnW+V2nqeJ/SqY2e7nWoBGHSc4VrWizshUz7QYq95hqnJRsV455FGhbLI2hnm/huTS9HP3hQ6nlo6N6I+lGo4V7neWE9fYsCOyo6bN2xbKfGs10UHPhb2VNkWJiFOV7WBLMqNJkF3HPW62FtFuYYKLP/2FdsgwdUi/37dYna3ucWQLIgNOCg91kevvVsq/rMmfDD8j0FnZeZURfea5Zptk/nUR6gXf0KbR91v/ZAYUT/U2jU6LpcF34vD9eYOqobVjKHnA2gmRfM5Uit+FQwRAKfHyUaBd4thLT4G5MtDkjjbSdzxJUAnDd5Ba6Jx7FU/8/6m7LBy3UltjJbGJTR3Cko+GpanyxKm1KtUwGFpWXsIoN0G9tcr0nLAoWVDTZy450G7sENS/o6F/G8nP/LZqpsSbmV+yT24OpwN6qDeEl0H+JexX1VrYBkiWF9MhgU93Jdw5iLVNyu+hYKULCc1DIb7WMl7af/iOfTYISMIcr1ZJxhj2O/aBRvKv2i2Bh6PriBqwQamWxgvaA862kAQ+ULx5B7rgaX85gvqB8DrnJ/5flFirzvp0UFjfE7NWgd5o6ygxh1nvt0XgoA30zSm4oebjlKIGdIqcXeztuwF1rZvq5S26lOo2xrLO5bT5mqjEwUpApsssG4Nko6frbH6zso29EQwPWUgMkQADyjjsXYFDLaY0DdDcWqYHeWZwlcHbKtyYi9q/Ia4wVVx/7BVLx1YU3nfODesAK4YukcyFzYQ9bS/ZRyGuplDOYSL3dvv8oMpjDiPIQ8lAWwc2DtlWp9RsUVrJNOhEt98KixoSYyJUSFmsaTlpM1aoKCZ5QFIbdp013l7E7HS/t2B2n09fyud97/SD7+9AtERv+3fDN/oQLlZcuXy2r14bYXxBYeFqbgghZ1vg/tUN/0ZBXU3nILaVCvJnJD15JtAGZa7r2ntNh7L9kmSiuWrg9BxBtvvSsPT5kq9z30KCydFuCi0GA9LjG9gZpCwRUJocxEqNmmUUPp2fU8ObX9ERnBxuISmdf6q3nfKk260daZ1nje9/2SH2TsXQ+o//vfAOLMjT6o3xVy2intEUEdWqN8ro8QIf3Oex9Gzuxp8hMUAEkQLTygB5vRY/15fEfmRCswKA4HBXq/fZtLm/1b5swO9OOLCPb2DqLcf/nNPHl++mvy40+0HCZXX8Q56NOjKwLgfSq9+w9Gn1skdQi5W2xRTa3Fe+66EyKDN9P87OmL/txT4CrwPhQC7334b1X6UAlBhcYFZ58m/+p4EmICbK/KAwLyqdNeQpR8shTWyraNG0mnk46DcmFXTRH24itvyO0TJskb7yAFF+YSA/Z1OvFoWLZrwgJ/OKzxDTNe//LMd+Vl+M9PefZl+QoKg2MO2x9R3ffRlG4NojzwnEtMPffY1Bdk5lsfymdfL5ZqterKRWe0h3X/vFzxEhhMj/Wd+/UCOePSgfL10nXIw15d+l98knQ4ri2o/qYFzjKGf/75l7wDRc3oCffJ40+/IBWrbCktkV7voJZ7yvFHHACWBYCfXVTQfAKr/rMvvIqMASvkVbgWzJm3GCOMdWQRhQ9ouZfsBcZFuwOby4H7NFULt18rYdV/ATT+d977QL5AjvtXEQ1/3Xo+SyCTUIwZKK5zxxOlGyL8UxGU3zUXfTju/qfkrsdekNVrzUfZQST3EvOt2x6B+Pr37ipngKHB8X8M439O16sS6r9nsOCLnBHEvYIa7kpYJxu4l+E79R0yBocG9aLGmBYGfKlUO/yEoDi0imMzrYt4C5tj7fwIOhQPdPq51YCyj+B7CQIKEkjru8x/noDZrczcihgYh2BWgT19xEkJRz1oPfC87k4jp+BJhQCFFQbM46FCwbRK/QSkroBVn+lC3O+a5dLKwO94aT5a/DhA9cBq/I6fs84OeD12gVqjqcl2Xyzcq9RD1JWHqOedd/p/oNOnRlV9Fals5L5BhS8OXY3imvKJjA8rPaSo6OB54wKBCx7x/kkFA7X9BO1sH+qqecDNWuZWlvRBqGCdFm6OO5kkOUyQUHs/NMP8NXCt1nq8S1kZBj6dpk/6fKCxRyZIpbkbhT8EZDR/Na2r32t9HM5NtM+D0XGvDf1mtXTLv44J3RVofaBLQSooXVGF13xXZvxlPsg3fIX1olRWzgF8SJ92uj2UVtTgQtc1eX3G5YIxfxdavsxDMM9VcFEqtpHv9ejwygjBvCvJ9Z8G1rm2ubaohK0PWaM23IZoYed60CsCVNzLNL0p9lEFMRh07hkEgnRJog/qahiGCF6LY6EtSb9ujGfTgM5dIjSVpCm+2XauR2UvRoo0Puu05+ICPmd2KLuNlHajwbP/YzZUxpZi4+WZOuivTgUDo9NrsFhjMGoGE2OI8SxysF6cvS6AdSoYLV6L9gvzZPP8ywus57cXRueUMq14BpvikiyAVJyfUFK8veS31YS+JbClMppjSuWuu30YqGXBxekTXTpeARu/wCjjOWtRzT3oD2WljPXmLSrExpoG6sFQTPfJyKIelGnaqJKvGFf2KdsQ/UegviVk4vpIwVubxij052oYUBhI7ifIeSvw29kW2v+pg6NYVUrhQZ1rxMoE7Wg/DTOVa0eAPUMDZloNRmfWoHIUstzfx30WrZ+yToLI4hqo4hSqqNGjhRtlcvLinVtuUUlOOOog6XB8OwC85sEfOK9RIO2Y1rO5oGYvWLhI/Y+X/LBMXp/1Nnz+I/BOocl9HbDoy5cvJ9tBKbDrjttI3Vo18P/6svMO28rOiHSdH0j3eixZ+oNMf3WWjL97EiJoIyBXPIkLPWnSg2ITTvuQA+SaTCoZaE32QUsOlcYNt5JTjj1UDj+opey8/TaBDk3Q+Tmspy/MeF1B4tFgLbTZv4XmMF/6w3KA4ZUAX8u1vz78+DNVOvhFyv85Z3TQvOM7ADzVB6hkQDVepP0vXPyd9veDjz4p08F00LRq7lbgrAAuoJBeLym5CsDxxch/fiaAGS9an8PSRXvJstgE1NC5X82TXgDlc78CsLF+bLF3c40k/glSr909CYoR0NyTq4w0atRII4IffThp0n/pT85Y2F0o39tw70NT5I6J98svVgY/bw9r7LFHHiq7N90ZVvS6yGdeXZUvv65bB/BZUVYCHBMovgUf6CkIKPjvTz4L72+8zdby+ANj4ee+qfwFMLR+fTTXMVwsn24fPa8fJc/B2nzH4F5yUKtmUBj8GcUa4DzYoHNyBbIjjEGQxYenTNO10aTJrnJ1t85yyH57qVLAx4FA/U24KTz70mtIRfeB/PIH5gQipG5Vu6Zc1LGtHADgvN02DTKUAqSFL1z0vbwNJdcDj78gryMy/QYcEI3hDtGNfXjYgUIwn0TTdwmsDMalnNbtt99+Q3yG8TL5yWnyB6OmGzulz2XnyElHHQLLfkX0wQac71TYkH5WVkcQoSrQB2XVVWPQLbfLjwwW6FYddaP5XSpW2EQ6nHC0+p0T/NerUzswFdhXS6As+PizuTIZDAgqGdb9xc41+lXM8jH6cFkAwG7nnCwjbrwG83wx3jtaJk56LOewCcALlXPfZD6rwoNRo5XubIpJBbVMs2F+0VSkMSKta9tdqMEmKlvBJYBB6VbMTfZL0u3r4DMykBa+DuGQLByUx4NONfZm0eWhyraQ2u5aeFryCYR5P4UP9Zmj4oDrDh8TsPMiBZ8KAlouq2+DQwb1+A11JT2LYIjPeyCTEAEeH3u6FbU0GaVMAwChcCoEKKjwfgpGGsAHfaJa9ChugCo3KNQYdZ19xEvvRTkKsFNWY/3e4geoopeKEfaD32t1SFvm1RJByzzvi/3lKUjayRjOGB645tutEY0ZCZfWBTbPhK201YbjTUuEg3dnQNiKT36xHwi0zcodqPBmZQjR+Kl8sD5Tf/lEQaXKgHCIE3yTbo/vlV1k1nlXYqQte/G57BHyWSVXmsfo05UWGiAPBz37SxVPpKDnpVzPaGgx/sgLrEdSS3xWevpDttf9QYsdAKmI1S0IYxdK0CqVQopY8VK6XcFXpDQqSbHshujoK7QIVJJ35vUs9y/u3bSoN26bKDE1pWoeAIv3r8GevBY/aRDK9Ue21PdwCeN+/l8N2iN502VL9VE3WrGzzvSMi3ynfb/kb50zJrurTFqMy13L4gBzMQ0+fp+/U7dd7JGb4YyhUpsX9wu1dBs7TAOV0t0K97ENfg4VB5gGZa5T1dFPPHcJ1sOZUagNwjrI9gn9xfOFDCyef+h7no0E64VhceQL3P1LO3OcPq1BW8n8cqVHUeodjW8GJjSGmGddyTMVbFzhSAGtxeZTj/CuCKSGWEZUPhgz0atXnDFOT10H6u62VxXuibVhSa8Fgwsjv1OWWU4FHqzpVPD9iP8TqMcpjlVuy+nqgpqZa/XEfRzwnhnHNKiu7WO6DrkUSYnP0KCQNm5A3QVjz8XsQmO+E9hqHwtRHtBCgytROMY9Src0OiDomc322E3OAnA86IBWGhE9r4js2bYLAtOjTj1PPvkMoE83aadRUIvMd62XLatVQiCxTtL9orPU0lrYi2D3k8++kOdenCET7nvIorLHJ1UBNJOMAbFJq5ONE5NWdZugtGA6I8BYAMl6izRWWtbfsC7vIG1aNUc08W2lCiK+L122DFbN19ViWwMW4PZHH64glPWe+9U3AN3fw+pIgT/vBbN7011kXwQCZACvGtWrqTWX6eNo5Z755jtRkDlbdxtY7xyra0JTN+CGWzh+O0EZsh0s1sHH2rvNq4HfBJUffPwJADWtgP5FWaldq6ZGkSctXi/rR9LCd9l5JygWsLh4u1pEWXAkwPuWiWe+mf+tKgVoOc65/kb/1FAFUVNE4We6N3cLWAFf6g8/+Vwt0l98/S1kasxRD8aFAirDfSPkivfq+hA5JQb9/BEo9gu/+0Fa7dNMagNUJ9Vnn0XAAR9yXL6at1BjNpiZV+ptVR8KrCNkt522UfD7Hdgkr77xjkx/7U1Zjz7WspwqC0o3+3fvJg2lxR47yO67bCeV4YZAyzLBOnPHz4K//PIfsdEooConVSpuKrts31DfE9JEOY1XqT2Jsms9gMzX33wjX335FfqPhyRBeznZc/emUr9+fTxK4EHamFlbqekmXXvVAikLTf133y+B0uULWUclD69g6UYDbO3XqVld/dmbgPFQqya0iLioxJiDvn/qJbp6gObtQM011GrdpCKRFnZTBKFTzu9whIy/pa88i7gXF/W8VhZhX8jZ22ztqXYYB7z7LutBCqGA4Ny1+RpYjgpFU1L+xaAfODAUcKOttHC79Zb7WbWGiY/kGli32Y+8ryY2fv6QerkE7gF8htaLEA2dgIr0Q/QND3HS/QgwuUHTt53laq54WkkJVu3/bAYPfs1ZbmuDliT6aW6G5/iZWo+4nlB/z/OpNHGCaDbNqJDq106atR2G/JuAin1L4YgBh7gnuSLDY5Z4n7s/O/spgHaLYM53qRUkXneYP+q3h3s0OBynFD6L845Hq1T/S6HNI7TzHHI6nJYbCeRBTjDFjloxMJdZLz+3YmVA8vIcyzXXMsffc9hnHMqpezVribkKqOWbtHlavs2irWvTld38PItfuz5HVw26zuAeD4jl5cb7WS7BieuYVnyen5HPYGgTrThGdeWzqnhya3tkPUv3dZH+1k0IP2Hzi57Ocs6oJcIAoyqGeAbjPs5Ld/0oDSEsWxtiGdK/j6tYKHm2VAopUg+X+s3sf1XqGDW8uC/wrkif58UtryTPsU1cR3XgX7p9u2Qvpuzp52y2OcVnGPODQT6zgVB+/yvi/Sx6G4cRhPX/RtAeKyZ1zLEfxPu4s5ZyBYpOLQYDCupqUBxWhoMiGv8qQjnOPZYygrpT2buC4jXaS7g/kiFGmYKMCJ6fCp5t/3IfeI4fQbwCVDtPijqfYrBOaj3LDsHligl64z2b8gRlDM0yQiUAFdyRgrqg+qa3nhgXqPzCM9UUxHEK1eL2B5+L548qiqNzXQM2Rq6see7bjmTjBqQ3W54L1gEaT8GU2RrDhjF3qGwm68PHwc7igvosv+9DWXgHDSTV6J++O8A6gHoVUOBJcV82P0nJRheZ1ZCnCNTjMY3bHEG0rMdh1jMp7hPDUspotx+XVZTRTgySKPdz0rqRFhiivxvQ1SjR5i9QKC24Hcq6EClMmc84JxMnFi+lHpqlxEPe6xiWQeTozUChPlA6nXI8rG5NQU9uGIJIFTQ+LQ7rKO9qKjgDRTrpDECiwXVqVpPrkAf+gnPOKKgo/Z5AnZHYX3l9tjz65LPy2RxoW8OVBbDnAua2eTi4UkWCWc6VWuwA3QC/jp+BzwB+DYgGwdTBHu9zgOwT2SZ+qQk9vthMuZDRa77IeDDGoJ2fW70yfDJxnxeXkAVSV3pB5yFBxYolndim8Q0W/oI213hlZWtXtFEpOKULBSocImhnKT9UHf/JVm0F8fyx96lrhmnN+ID3XxB+y6CrNmB6JJvkBj4LsFgGh9UGgLYyqMuGcGiZH6yzMdjJHvE8BCzzecj68X0EEubDy3Io7Kg/Mv20YJnlZuyU6pBLGvcpLTrSwvtcVhoWnt8SVo3GbSAIwRfwm5ctuJSBhKDI4fx1ayWpwA58Uta/+AANUcDd9xr3uj+wBwBDmYz+f80lp8vFZ7aXIbffLdcPQW75tFUxo1wL5sHDgIBLQSdAKg9r9ofTBXUf4btpqSS4pm8Y/nbfcH5PsE1rs/tAaf1wiNZHbAVS+ejLTn8n9Y0kBZt9QAGK9G2OGfpWqfB4N+/hAVwJ7Ar2Md/L1DQamR738eBQxQLu8RQwHH/WgUCf5bJuFDjVNw7t0rrhPX6YO6NHLb0YfwV1HF+0TymGZB3glQT9nsLMLfOcYyHVGO7hGuH4O9Wf/eHnSCjXFAW6zbPtRl334GOqxEX70lRv3yVU4GGcE+4jtr8EYGs3pYU+HvzsI37uDIW0z3Q8H9xHjoI+Ld9xSpoMqz+VHQZ4tA7mj85+5xJXQZifoZ90bZAtgTb7mRdo7/he3c1YFm5RlwPbD1yZbewRbWFcB1fW8fmgPIgEKAX7nIP0f6OghfuU8mvWdj93vdz0dlzg377pFRH1xvu35lCmAI96UhAPOY1T41lgXfK4Ia5iurpFBuh8oJBnVHHr+088p+CW65VzslCdkLtWfo77N8UspsTNDWsXe19dUFd3OAZBRCFs+6XGj7wqh8/pbrR6QdIPeYF6gsRFb0J4R2Cp4MLyf9XgQvRYACImf3uGCrWok0lktH8N1sU9uRDKO3WjYB8VA7B7fdSyjnOQ+1YA67anebNigMi9nnsD90aeNQrWqVC3NZiRCq4EYD1jP6KSk4wxtFUDY0YK5UJ0fcYtGW0hoyFWHnu56U0p256aenEGYMS813OW5yIu3dvNp7/Y+zq3uagezujS89kU0tkyt+TbP7HMbf/PtZXyrCLz2vYlDxKsczQ1T4o6Frw/DbS5FsiMrA2ZtTaBemO8H/OT7oTLv4F/OlxiqMxbSxkqVq5oZVig/U6Pj30Vty88khpfXaIRQFd8jHs0phqV+DjPI0Nh8iYC9soNEMabi5GWJ5rgKRSZ9Tvkdy2ENig9mZQ+S+o7y6QljEDd/N/jXOpZNksC92NBlT2p/dGapmwrRCl361te49XiiDPk3Q9JXTYwS4uHWl+TE6YO/X0RffzCc07Pc8hJryaFfN6Cb+W1WW+pr/qcuaRqx1dqtqUHRwfIQZpZzwNAJ7i1DV+rZXXV32Zp8fQ/aeFSAb8DNAf5HGBrp/qRR/UsEXBPNyoPFkGsqdI2er2sPRkxBazddpbk1LSI0lQatPO9uijZDyk/21wjXUihK26XgmsURAt9yOfpq9AWqP+ZPsszlDi2yIMGjVOVgrWNqwd3CwoQmzsa+KQKmofNC0JtGRwmG9TXliDXyuRBpgcrFWTGYEkHswoyJ0GBgQ5XommkbVptseEzYq6CNGuMbto88B102EYS+pb1x3e0MDdgPkqUxYBrSlEj4GPQMGPS6EaEH5bt5bIctZqi3LTvnK8lVxw4hdo3cg+4he8ZqO+mq7ogiOF66T7wDpk1+60EgHu52s/c22wOKKAxmjP7nH3h/ulqBcdByCBZgSKP/vYIqHxWfZhMq8++07RrRl2nlZr7KfukLg4E1pf0SlItGUnUrQtsl9LKbSh5sLNMCgykvm8Oyzn7lpGMWTdVQGKcWZ4CPdRbKVr4m2XR90qFDpRHAORRVDlPWEe10kcp41wp5UHvApMB7d+MqbjwPs9jq8oeE/Zd+61R+lEfCg7KUrCARexiDWjkwNaUPWF8acmPLA6cuwxQyPqEGAOpPUiFEypZuLdYf+Wa47632rPqEsD3UOll9PC8lDjuB67Rs2lpp3BLS0IkNMT7gkerdas/665MACpZ0A+BQUDBys5Wtd4768DXbmTxpKKATVDhmvuZsXuCtT2avzp2tjZViRK7C0Qbn68RDyylLgimfCoyTT6bJFIMAKP9iOcctHPfIrtEaaK+h9t6zbWHF/BBVmEpeV3hMWq2QuL3FqPNRW3HxrhfAbsrkYr5Al970RFYzJJK9pjJdZrecteOYDPtnFNevmDdKk4/6NXfJoqyvNLbsa1MmTlvOlhjEOB1Dv0Hjn2G7I29zvcFVWhTMc6zi/sf/Y25//gZWIi2eKBCxQY05BXyipWhVCZzf6VBIJslPNyL8rlfa3517JuUIdR6ThaRrV/uz7SCs+quUNYhLURb4qrHfWAylu49PHuLCxTjcXBWA/ddld2YgcCUqlrX9B5TwJ4Tl61KNypi0Rcac8b9yKNFWcTuyAS16HsqefgOVsuD5RbKaJvX/LCNI5fSwXAi56kG/OXZGRuGitqQ1Pv5Pv5w/lVAm8hEpCW9DuSyejvgXXjvz1jjy2FQoW/6ygWJgkjnnMvnXmZB54INq+nBkqdSmCMYurieYoOgGbIjlrI+rs13uWY9pnn1HQHYCaxpSaQwROuCa+Cil+W3IOLJbwHlVGBVoE6NAYE66Q2RVq8Qi0ypvs320MBitLzXqF5dttyyutKX0+ngWhx+GnKhIzAYA0ipZsIGSTWoZaVO3VoA7JfKhYgUHl/r1v2G4GKrZDmo0F/Pm68WdQYhS6K/Z7vYR/Hpz/J5X2QxV/BF7QmBOwElJw1/cSRdg2LWfx0gt6Rn7CjJQOm4xOPAMq1sbRvLZflucY9mS1E3sfD61CTLS9LJAKSsK9ttSomghIjapqAp3af+riJIVNlAOx93eqkvkoz2F7JNYW3a/d4mtV4TJJs1WMFf1JaCqp+us64NjpvTfUxA9fcpcE80cBtcsKXg70FQPCe3jr2tMQXDKNf9jFRBFgEErbMPAO8zC6sCG4JM/F4HrSJ/YsoT6xK09AZcY+UI60CQyui8bBPBGgEv+0sBAi2RBtqDGwzqrIHNjN4bopcbxT09TVzbyzZoZF9qqjm3ykr9rRvKtVdeIud2Ok7uf2K6XNRvtPwG4J5EjMWBr3nNOW7edutrpf7bwURBgXX1CMFUXPKw9WjrSr93rSeK0nuZ/5UWf5TDwHMcS272vNgfpP1WbQifym0Tizd9JimAqJWB9Wc9aC1ncDWjSDP2Bu9ln1EJwO84hvyMaeXcr4l97hYIDbSDvmCfV4RlnuBW6fSMXor7uMdwvikwigQS72P11hEerAAAIABJREFUa+U4YNycgqW5Z+nP7uW4NcYYEki7F/Z19oHn76WQRVCq64H3Jm4YCQDmIejrB5+R7sh6UZjRMnhmoC5KkU/T6bnFcqxQXlBW2ZjEEdFzWdo5F/Ge2MUgxNuweeDCP8fY1wQtSmpVyOLfqf2GZzPcKzie6GuNs4C2+bx3JUVIKWfCcwxM1e/dlNuedYVrn5eenTFDgWs42ng8MI/7rKejw2tVbU9QVgcVIxhLWqzUL5DnJdei9UV63enfaUHF2u/9kPWZAj6MQTvnAceHdVIlG+qkAnp+dUqVn62KRa5mNoFMK2I/xWnof9Az/0uAXf3WMZd3PBZU+CNNzrI5U2B+eYwn93kF7Fhfed7PvRM/S+HSNP/VklldN8Y0SMuFrohXMBcBdU9VGhSm8cIozDrl3lsEwB4DcAXfpgzPZrUO9+I8IRCnZZ2fZfircw1yD6OlPgpaqcDOxrwo/asyE4vk2UvXISrKcd4oA60kZRJzYG6pIt6YTZTTNL2qn59pAdj3HN9nsuxBDjrVtdjK5n6ve7id8b4XZ9vCCuqbUD5lBCr0eIaRYk8AHSsDitHX8btjnOjxxTSGDMGqGXby7KeCGpE+D9gRNm9ofGBcIaZlqwOwXgOWdcqmKxeCPQNDygoYZbkXqGzkyoL02ROPU/yuXIDGsJ7dr8NqONDXkCu+MtzCvb5WdlbWDy3stfbYkKSfMuG+KOlgYhCiwrdrSzgI7C+jvKpFya3dRRj0qPzKVatKsz13lwP2a4nfu8HvuD7SwW2uEar50/a4M+TDDwHY+R63pDmoQofVrl1bel1+ISKEnyDr1v2uAcYYeZup4t5FtHJa1JPgYtGMjzst1MUmgVqTDaQGcEWQ5YDVgJRbxVSJYKDa+yK2+OU1H/0wydicOUk4CbjAIsu2a2eCQJvP4Oc7/+NVX5CwYpufbxiB9m8TOQ2iCYTCVZT3ZFuQultHigIOf16Wdk7ICKwWuP7ZLhtrp9+78inMESuvoC7Sd1k/+UHBA5XgOaRFjMbKNXsG6DSlnfuAMQ0Z540CAgNArrDRtct5xulhVmOnnavQn9rN3bqvwBTWXAYu4/20KhC0B3BldYut4mpZ5PuocEK5PJgJ8GgN5ncUwulbzQNANybuARwfY+8odZ/P41kCfPXnpeIhP2u7WytzyqxTowqUcKfJFcigsOrnNXLDbffK2IeeywHArAtBsgMB1iGsGa4hP2AZaZY0cwvy5iwgz8PqtLZAV6JCgP63VAag3gxIRwCn6WYsurDmVocAUm0bgG/07TrQMJXWjnewf51e5kBR871jLPg5U7RxvPg8P2M/a65gvFMPbrPaqpWdFD7S4dAWCjxu0dD0WawLNbn42tOqhai38SJwAEpAh/eynZ7Kk/dr+rJo/rivmVvFeb8HO0tr/J0irxH9bXxZlkf4ZRka1R1j5QHZ9F4qjiPWjINkCqTq14V72BfOOkgzbGJh0BUv6ltPVw3OvUiIioUJZaoQ3JJyTtCO+1WBYGeLdxu7Q10FnNZOpRTqq3mu0edKrScbxuju4V6uX94bWbtYpvep7mG0tnMNU/A20J4Xpd8BuQZP5Jnr70xtch74qIIpUVg/CmRxULqsSt70Pm37boF7aAE3eJ+z/zSlIRVN5gLi+0WB4Cv3tpahFM4iT2XWKi3hZmtbgYWUtCf+medLCthTMmXhGQul3DxXUldvLLLneVCKNkj2YD0vKQ9QNsvvwj3cfymkuzIz6+0GoqiY/eLp5H6+u8DyS7m92YoL+5UpYjX6uAEtfqd7lssIJTDixOA7uPLl0774fq5p7oNqWTcquC4v9H+MHXz9q2sez2vLr+6yBe/nnk+wzs/4fUnAutaB1nwGKCXzjHuOKb29fkUdwqCAxDho3naeaRb7JqsBKf2CeB+K/u//VcW+xSFQ9z1j88Vl51GEvimvLSzMI2N68QzivTwTSoNiz3fHY60yJM9H/NbI7wTq9FMvwRyNu1LfZXI75c/q9QHUkZatDkB6jV0hK4FBuuSbxM2FaRx//j6Rn1Q+tw7M19CZ3gRTnZvGxMF4SwU89yXKNX6eu7EuakC+hnEC9i2bbkgi2fLHtEtxB2RF+tHMcKHCaX+sFCeUCyQuRBXW2hsDU7OOh7RsGvmTQGeD1Kqxhey4bX38bI2I6Y3l9nF3aZA0pfTnGkDs6bDKt21zgDTZZUcN8MWo218vWCg/Q8hPLg4YAQMnDkGITXIHT/p3DJJp/TRQFCyXVEqwDKO3B4BuoMbrpVXMYwWlrR15CVDxQo794R28aT1ozcKNQYGR38r1yoWC7YMiCCthwrNfTHmhjAJjE2hfxsV6JxcK8WaOa6iutc/9Qbz9GUExbHx1wdhizl5aau5wPLnOonGmQO5WcbcAFbqLCIQ49ASJBFEoV/uGdHD7PMvc9donFmlqWCncErSyfhGF1Oexfo5yPaAhy1arpR3iuYA7tdc4DJgerFK9BCitmpcINc4oCHOX1lhaA/l+aka5b+C3+pxBYGAwH/f342blgNNjAYT1hEoRMOjzAC9aV6MIOTNA9470xb6rIJtVqqKpCy/pfJL869TjlHXzErIY9Lh2iHz6NRQOCvzs8NS0XXiPAncPXGODFtYGreT0AUcb9KCNDkQPcKOBYzhmBIuoP+tOSw0PNh5AGjiOoNoClKjwiDaxD7ZomNzj4JJChwavI2izEVamA2nVBC5kB9CnHu9TH3laljGuTPdGpYJbxdnn/Fyp9qiXWvthZec7OQc4hrRsqwWfCtVIM89x8zkcBC2j22lcBFRMD1b8JjXeQZQPidP+OHYKoAnyUR+WqVbzaPw8lZDf68oeZ3eoEEILB54J9/5/3L0LsLXnddf3footy7L06WpJlu+25Et8iTFpMJAEDCmES8oQSkOmQKCkEDLDBEOTcA3lPqEUmjBDCi3DQIFQLoVAaQwdggkJSRNSkpDEsR3L8kXyTZJ1t2RZVtfv//7/z7fe5+x9zt5HspN0z5zvnG/vdz+X9axnrfVfaz3rqXbi2EkqPAIEWmBYBPwPvmEM7KWm/DNWFchzJoOcWGQOYCg44i/RaJ4Qj9qAgYdYn08DbB1Fz7M60mL5QLod3xHv1g90ZoxybPlIQBxkeTZZJf04UwwaxgCNlBnhaL9o1mg6G76jqGPNP312mStaYPyyN1xDgbdyVCJOvSHH/fxQhgcLukOk6/pM+lKqK1c3wfscCyEVFrngpjbO89Y8nx+lsvxwN243oz3HHA+1bQ6nymfnSYHNHGs5cp6xU7vK/uyM8uxWc/zr5b+i0uG/auXpoYv992mtMAecpwDwfPfU52s/UYDuznes8ulnC7DPtnHkpIA6QTLrJIGgns105FrPtJAMsfPwtLlvwDq3nZDRZafxLF/1fzKLAOL1rBzVHMnjeZzg2ONmNuQ9skFHtKznentnc8wlOcOzskvI6iFjsXSOdBXO37McPVNHfT2ij1VrhXE+Q6n1dKljLETscQKTXWg9eRoNsl8z5C4nN0HJmrP0BjxUa6z2ax3Om2mQ/ja8Cs0dlEG+K+BExjWOZQeSTrDogTw798M6kOl5XdlbLyqg/oIC6VzdC998pCLpH66gLkc2H66AyLlvFYjygEe7LjKOCV5IDSzMEdkcyZZLoEALeAj3rvxbPHrhwrW3V4Q9kTIiCOyVHdpss+DuSMWVbAgm9TvpjDKcMIYOEKA0t4vwWuRi1hhkivwAEpqHIpHLKM29e64TN2MyABdYaMaa0rmhgQFbItnylpAalKi2hQrzDJBLivuc5n6oUu+A/azvbLw5jrbnHndt2AaUD/ZgdevnQGYaLNdoLOdGUvcZi8HlZhz05UyFw9j25FOdBqmXwFNZjy6wtt6CA3qE31BWAK81PX1NMcYhg+KGvQ8V8t1QhP+IkjrtVWM1cNix5us3Q1srMQFSwFGnn8eq9+BRj0+F5gwedLaciKwjhpI4tI0hX+2Rwk2lTCqjU22c4jwnHHn1bAdVDC+FzXTdWM0lR2ySyqZq5aafsiIAhI6O9qrbOUai8+p7zuXWN7/kF3/R8se/6fctb6077rmRgPoTf/1v/e/L7/umP1FTgbZ4cms+pENTCZR7LOmXyDU/8h7Le+Kf+hsaUYwkjogoFaVNouTLw49xgbMkBTUfrbZ093nNWfeYlyzl/zqeUG3HSMbgYAzQgfd1dVopEZwII9Jqw2hE2g0qBdoxgADn1S7nLzEyaEep6NWmUs5J367+x3l26hJUG6yhzr3DBxRHq/Z4tnvQ+x4OEIeG8BK/ocWJK00Yb9MByiKCjpytIzJNKmAHxDiG+rlKR4Jzlp/vJi1RBhAp8s6m0LGKOJThVad366hV/WisdoAl02Te4SmQNxwnNhr6mTmpNq+bHGveZzoHP0cD2Mfe11oLsh4clRfYhg+Tgs5cW7rliKbXnOdMAkX4cQBUm0mHT70JObha1kF3MjD2UZ+ixqtsAgyitgZDHtohkVsEUjRQY2mO+yGPjtUFB4jXPLIB7a3YlDJHyMxpNJ5Nkz6seYi77Jidw8oX83uH/XPEdPSomvos0uzY8UiF1Lxks/m44qFtNPv0GH/3oc0f/Rw2EjLyzRVdv+VNq8My59bPsplCh9OqxM8Dgm7UH/lPf2+VmYf0cfSkTvnCCaBu+ZCIOouiM+qc/418sBx7JsYhwG7H4d7z/mYS+Atdh9xDTykzq41lOAMd4VYWHk5kzqtPkXi+h74gGIDMeybOlyOfVT+lfucquAQRjlnXviaMH37UETXWIceozrkGg0boSx/ZgxbJhlIQ7gD50vftwG9NtkkWYD/Y6d+d0oe0v4+3ZkfGuEq29GECR+OYV3ToDif7afJz9GF7GL1Hod4bX1nFfiv1/db6YZ0frbW4u0D63ZU9zY09yoBMHZ8DsemueW76Z52xk4JXwYn1f9mRySQla842vJyLR25MB+EuXLj4ijrD7knLuAKQANxp3D9z2zJWa3ApvMPnAdHHpNSr3QARM2AEQyaviD1jwgEAUDdY2ro2LBQg3FmE6P21PkVEA3GBzabEAzx17pghA4QNQDOeXefQjxEAIkXbTPEYnzWdzfcMhOJgyGeK9Dvq2ts7Mb5uqATItC8cbADlO4zHoD1GcCJgZrkDFuwQCnj9WUNHaXlnOI3chOZ7JoNs+xvCk7m4baVuE/2xIjtohI22qYEwPHCsTzPmO8l3td0F+jj73FLP5S22gyEpObkDm+cRzEo7Iw3Zzrqk7Qrs1XmfayrNkPk9VFkrgPBxr2ejn1JxiYyVQuU7KFSuwEiEfcNrBggq4uZ10H6z5z6OENWgQP44wqsz747it4t/v+H3fM3yh+qIyy03V6G1er33zg8tf+ovfsfyt7/zH10CiawX5+IA2RgRpP3ryrKaO/NSkblkN3gtMSBEI640w8EA8MQQAvjUS/UEiAiUI4ACJtD63p9elTSAHZo8+KH1fFlnNRke1bYq4FI0pxkpGDYpckIfGrdThHO1iSL1vnItlXOjeFQ0h0rtBsnMCSVMpJ3vYZjIiUDklwwNnAaAdmdcRO7LuZq9goFGxJ/0aRv4cjKQoTADQMAq0XsDfAGD+pt1y60DapY9YAcAYJznEiVXpJ1CdzXGUTHcBoui3BilgEl75BUpxtggSmLgnWNZfNZT72c+1PlCgHQ9NyrSxoHF2/X+xiBL1gERdBQwZ79xyNCwaTZAJ9EQty2wbNrwO9WZk1ovHeqMhNR4ibN4HHtw1J61VYYZTomzUuSdiTOqyCdFfgjdthbMrfiBdUYuZc2IBuzKPjhI1p3joU4/8Tk1MHx8ZCN7zKAxQLtIP0g/5ftNv59juOtXLNMP6Te8cu6+noEvCpjAGziWkK8Hvrrhb5Y/8JufncfQDxT0/OJvXmWqxsQ+9M9ZverYV8l/nK2H2mhccQlgRxceaUKcNZzdn5vBh9lgW0oAjvVDxtRL9VzI/kF+Tdk35+v45LfE35ZjuwIUwx4pnkK34RRW7Rhnr87yNFlV0oPVLtFoZYjFUWg9wTzlBEcn1OfKGPVaHzO3Pn5q9ahuCse8cNr7dSgf8LjaazTBFlCNFM6rO1p/nnGOtusPZL2cqRwVrPmPY2bs4Qi/MfjTqTF4KIDRUXXdbAKIRk8/A1H1Pv7guHGVYK2dMjwnB+wYeWiqRtp8dmy24NLYnwD157+6IurlvLu1fp5dtHuw+OVDP1JR9Z8q++zdKz9unATn3MSz80zRdONhBXLRoWTV2WbtOhT9esbU9i7kAOxXv7QAewOo2lxCpQal7XcijSoU5XORSfHcd83Oaaw0Jo+gtYdCUVIbfnIelBAahaomQ1Fjndb20HWYCZ/04RR1kkJL9BQamKGIHAVADEO3j+HQAUyEOS9YTzP7GKkblPN58giV2Vt1kEaa5rkxSCzMJHetaATOLOw0DmdzHNRXp1Vf8DH5S3yQdVQKNsDa0WsN6Yy12WdUZe2Tdk873RlwVrsa5gzYGc/ZUfZds12ba5/kLDCRdJxaEu4IRugPcGdPOSUJBajCLkTgnHbN7xT5klFXnwFKLxYgxUAgfSigfZNuzL4oWnC/6nW3rUCG6zB0PVeLAo75R1FUmwJLjnCz17Tn+Y3Aw4GBQ4QFwUkGSDJYc//Uovgjb/u9y22veGmJr8uWt3/P9y9/+M//1eXHfqKudtT+xGkB7zHvkle6qq0Uq854V6QbmfJIGV9ETmRYWLYwXz5PtFpKDVoZFLLnBaiLPlfV8YEbXlXGXwH0j5cHlzS7K8uB8ED9n8qj3YBiHgL6yE4i5qVklAZYNHukwDRR8J5yrboC9TwvFeyrflXMz2n5PEvxupyXB+zqyjmnezM/xkOf0BHPsirNQ5ekhxfNU9F8PkIS9lLE1sCY9dFVcpNR0g22FJnTjRbVr6LSVFtnv7f9F+++bh9IGrmBMf9XpL3mzHdGNgfGBbzgKBLrEvAdx4YMSxwM9ubvLMJG9N7GUOqJJFIfmZ6xjn3W+mJdU7AtIqgbpSM7oGggLztHBUgFZK4YRz21PpkEpLTWvHthvhjJGG3K4qrPYwjp/zi3zkiRl2PE2SrKpNshUZSaChCAJn4+1wTJiPY+PUjOTXrtmP9mbDlGoswRjp30yBu2QpP7e9vnucZvWp/+3vT5eca5kenIzSaXReZuhE4d7NM1x4zj2GcTiR7HFw9o4OcaWI/uu/YVy/JLv3HVGzuj63s155p1gp6Cr+YjlPtIwnd++ruW5b4y/j8XrzF820+6iSN1NepDFQQjA6tA0GcLqGeekt04T7H5J0dPl/3KDKsxJnKtSDD7LvvA+p9sMTmYaw5kmM1OYL6DzkF/Id84BpaMtWNkUMcXao+z5fVKVht/H9PeEDuWhzp7T5voxdR5Oaes3IwVWexjDieK1u2TfWfYtkO2OqoeJ7jOwk9Hvc7D3338yeJRgdN66faYdk59r+zrwmbevxMfQZ+ryml382sq7b1A+ovesOrYT5Tt9YEqEvnhH1srvg/eMiY5z3pH5oQuI+OaIEX2BJly2IjRyW38w5ZwA10tnLFsYymgb+2Xutbt1rr0GWCKAjNwnz2V2bDy+iMgiTwxQIf7BQ5MkEM2wQacYqRjVBuo9+rZMkhqU29ScidFG7ow8UMmv+mb+RJJ6tFIe0mSaZDCF1o0otSAFCLs7ffmTMghg9ixIw46u37GTppBfy9MF+A+CtPZKTOalLWx0iMRUH2W980fnWk7wcWUmXs2B7T1ewHsYf7upTxKQED3cLzHJh5wSs0A5uZl8SnRIubGd3tnbme8d4qST3QwBehS7T8A9lRB0Ns1nTQelHGi9o6y86j8RCvdThvR+oCfUFESp2UN0Nb3jhW/wA9R4opMoGwg25N4Pn3uLWnN8DhRUwAoyg7jhkgwkeMOxulf94bXc+oXcIZwaalAYybMyXtuVA935kecgboK0mBPvGo6yXHntL/6+zmXP3v5hq/7muUPfP3vWq695uLyF779ry9/8i/+teXJOPuUksT8DWgEoohElxGAl53oM/MiK+CREvKqzF6Ki3GogFzNnQJ6rG9AYa7HkaeW56qd59cZqYt1hOCjpSQA3lffusqHe99z6Ux21om5EcGPI4ln8Q4THSFFEwcCkZwYOoxTBdZQdpDO0TEVwKs3AM45B8/8cEbAT+N4To2dCqmq2F90IMquM/z1XUU5KArkqDHAqFdm7wB0RLPtkcdTDh/0Yxwbg4NjUkSB4O2ik2oCtGhGlzmKFpEdgnPNRw9YF2is6rrmAfSCvPU8a6dpIjK6ltDpiCpgU/PLUa0UupsdSOKHogu8ll0mRyLecdbX8iR0iFxRDQmi0fUIfe0rXhfHAc9rP1TbOKZ0zn2itZ7luALPWvEnTV9zqTnnLL14D6cLDq76XkB7l0OzM284MOzs2LVu2pr0Q7S9RV5YZ9H0nNGto2R7k2cB7YwFemF4jUj7rkZtF0QPDXlseStxGgf8sYM69Pnol65X/LcK++Znau+8RuShw8pzsTEC2M/qdx7uOU2bY4d55vPw9w2vXZa3fIOd0bFbz/zmugSAhwfetwLeHCE866vIhPf8i3LM/sRZTz69z7vCV+QOoI7DNFk71oHKyCIYEf1/SLfnXMDwjWz/HYAdWQq4Rj53sM6QIj8FwpOdRqG3WgNsCmVgtUnznIrBBdATeffxsrP4tZNA9nn9sL4qHAv4Lxn2dNLqo8flvKDNmgd9IJt6fZdjxpk2RSs7b7t+75l3o93OJLOFOK3x4I8WLEG20u6w5Uy4Y8cdencbVLIFG87O9TiUxjOH8OAkKzVF7EBs3OINAiVUe3/hm+tITEXWl+rz/rK3Plh7U2fU2dvYJxNfHbJFTjwTme71kTPCGBh6SV87oNQLq4f35/YyJJsX4+OzyGL7qAD7C/qsGNW6yQLek1KLYaeKvPWZUqydlieDJU3wPVk2kyBp/88IBeA8+XH+EOPd0ZYNUGexAgjbzNzVqeeq5kXTdwzSU8ROZ4kN/lLIK9FopeF0mjhSLB7CyITyjNtgfnhTIkjPWgnasXARaDnQqOjz6kzRN12eSRV7DEalY9NfG/NQWln3gHbTajBf5sI4sx5jQU9uB3m+/fY83qznLG92baqNIDGtdm0srckOATZqErTvysCFBnzJv/tzolHbXZIhVgABIqnmHFA5j2ksPV/Ounb+pT3vAzmI2FdEFVd+L0/aLmrseM9CJeeqtZ88XoFo9ih83Papzl0ZvCoKBxlwkPEs9Mh55PoMINhTuBXtdpSTuSeSS8RXd4IT4SS6aAAkh4k9z2P0NcB+Dn5kf6DYAXwIRTszkkLMd1PlW2fjAHMTOWI8MDdFFreRefWJMUC0HdDOXefMlQg3aZIodOb6vIqyo9BIpRrgC8BY66UxkBZd/QPub/2i9f2PlcLQ2Ovn/judZgb9c66w5oaThLHpupSiC0cPUED0AWB/oCLzivjDG06N5zPeow8UIne000/OlQPaR7o78w4foaTdBnMC4CeSz55inKxdslFy/ECR3PBUk905a468TBXZfRHeFLdK6jnj7578vmw6/uSoOPMIH49Iuw02vpObChi/CpuaXwPa49RJJgH04kVbKXCzMTAA+45g632UsFPaNhkSlpv8UhEgUtkxSgy+N3Rg+bx3w+M62oXzCNmJw7vWSJkoSQOlXdNBkXjPLe1uMhLYp2R62NEcB8acwr6ZJ0ZUtZ89Mdel0PQs01WUrgwj0a5ookgejjjTOmt3XgPvNKmm/Wzeg890PSIOqpovkbFRdyE62WPeAHV/pn5iJPD3ofL0tAEe+ZnWwLokf0vW+/0MK7wXgfZZoa3HMeTrGbZGjMqQ8HNCvl0GwY6Ob6jI2lt+/+pkwhY58UizVfqH0P3xkpdUiI5j9BC+YD++5+0l4wsQzK9DbLFTeX6a8wDqPrqjrDMi6i58qb272gjb1y7a9Scsw3bO9xS6xz4NYO/OXAFsjp2VXgO46orRqa0EE+RQJqurdEEvRtflCXudPY8TW2nwlpnH7IexHmRFGayzfuj24cA/gpk3TpEeGKHNmu952pRoanRKIEX1X1hrn4M/c95po9l2kZ+hq2rSWM+BV3IUTp+j3/1g2OMQUdkBOHojTmXZfeg238Syk0/PkKGb/YQdZD1AfaGbX78sL35jnVWvjE5o8/H3VkSd1PcfX7MapR+6/D9SXs/rIvViPavjp2Ao5HfP/DYBtVZNroe+u4Yge3v6ICy5y9GgPUjRuasrwq6XleRow8ZeIiWKfANQc4a8Ab6NQkqkc5/wwGAhyoegtcdOgzcBVK2+gYuxr6yY+xyDAXZ8dAK4jVRpsgSI5hPFMzCVgUv/AAvmBxDYoa2GIwOQZa+uGN60CHjfgL1shj0CYl6cXRt0n0I4wQjQNtkS2XUxbGA6xsy8p43KV2Ks5YzScDykkyYYAlCHAdKET94Trdp3h+HCBnCUVYI/350cHn1uu85NZTOkH6U7TpJGc8Aj3Gi/2RTh+WyBbLZ1cwwnTDxnOSqi1O3shzkDZF6U0K0ZR7NTJ2l9AuwoqM+sYP1MYd360ppkfd1XqlVKwNjBNp8/llcXYU50nrRd+N5RTY2h2lIafSlR+BtQrmvBSlkpnbrGq8h1KdoRpUZ2EK1zmrsAEHRiX09SSkdhiC7Ws4xTwAow4jYkf7JX7WhTSrLPi/UIp8iBR90RXoEqpxqP88/0b+CrgnScvy/gzvhR6A9/eD0CkBREzanmKj5DWWNEMdZqRmey6jOuw7u50rI+yTnxkl84BPDyAo75jsaLXKMdR8JpgwgDc+UsPFF6xv1I9Zd0TfhNqfE1RhwERJxZU6Xj13egG4r9kepHoL3aylU1OBugtWoMlFOBH8AlYyQTIHyg2gZECuyYhIQ6/x05PPGzivZwDtBe+jnKPO9bRYiI2Bb9GBPnkk9Eg+FdnLd21EDbHJHK/bgbMOr1UyE205b+SEMZAAAgAElEQVTPU4RpHF+o+Ye/BFYdmd+Aa/iFVHAi987E0U0AdvboBgfGF9kS5cy+CS84RX4u1jaMGngZEAwvwn/VRgow6uolouaWPTom46wDzS3HS0IT0vCSZQA/WU8zvOEY6gZE5GtNYDgP6m+tcQPgkbFjzDbyRJuk69f66azjlIY/i7zz/n8Yjsgr5tuMNeQPYwO0J4tCe9LKf2MniIHaKPbo3vOO87zfG3qc+c26punXzR56hseutHjWtnhs2DB7JtRNoAPjCMeRZp+NOLcy0YCvEWH/xW+zY3emUdY/hqE/lx4sGfBwOWYlm4+gLXubq6DueZeddM6uGVmg3tfdJtpHjNFv7A8/qPoCSX33+uiMuotd9uKYO8d+CD3nvZFBnvFd+DXpv+mb37q6FIBdYwRgz7aqbucA0Lfz6p/iPHFzVEq0ui32OXKMNPg4OI9Zpy5zE/WXY7t0+9NpjzHK2Y8jE72LPuZoGAGWc2yOQaeat7K2ymagnRxFij4+eO6RJ9jUzebErkJPodMUVSfQgFO82ZftqycDIDuYeONoQB85O0zOXXi16P10aY38VrChghMXKxMRoH7LK2vfV0T9stJB91ZW5Pt+oIrJVZAEmy3ZkdEHxwmi9ekN71b/sZ9znE3yw470nYVZ+16a99MOWdNUgAcwjTpjcMbpBrB3BhpGtFMbFFV3qqC8e17sjVebCfNjsD0AjyixfkcRAQz5tGsBKjCRKNRkbLRCU5eilOnLennsl0kABnAEoCeNUEAR5wPABCPOEYsTYKbRLxETvWUg04FnvI6iYwfw08LNG7Azya471zdL2BZ9AHPei/MAQNPAMO+rWjfjTUP84fXIn8NZA/3804sOZk6Dqf39ANgAeFVBxEhu7Y/xmzv1EYDXP4o82RE00398d5diTR/OeBg6uilpCSWYnWfSRuev+dn8f97tzAv+NW029LIDK/wuGtn5MOhjnjkhDS0kEinjMaWkP1lPVl/HKIKhqHBGGXAAvFNkSMAxvL72celFXzbiBJrIOMHR4fmyf4hGc+6avcq5b9377f2LEmMPEaFmHw+nD+DD+13bwmnt3SGXQeTcU4/MK9vA4ExCM55O5lh8A9DJXejjzD5RSmfMxBnBGfYok6QQa9uQZUAROBwSBWhVsbbafagi3QBbFBFKmatmhqPBAClXvAX4cB0ewB0AfXX9zfc+UueoUCTQT/N3SjL/B4QzP86Vszm5Uu7iC1fjhja4ckgp+fWMinCRvu+0YOjLVW/XvmwFqYAYvMu6hq/aEqAuuun8VvEi0Y9r6lmMAgyXh+pZjjfEyaNz8UULFO1w8jjKPFdQZ710dg8DDG+608F0RUscMpY34kkUr40GnCek92+uU8vG9R4ZEXTkA+tdv8c5vs6zNnQUHa/val3rJ1XScx48Zx/zPg/LKZSsD4ZIW5wPrXnlGIVS5ZFNPpe2Szbpe07HZ546VpJsFjO2ZCwDNN/QR/RPjgnJwYCRY6M/z+LAUSG4ZBLYqTIi8dWsvlftx5iWQTHt7+gmkdgOOubHc8O4ynjRjdFZrJ2NVBxVjEuZFWSHtHkebFQ2kTP/OdQksmjdrvpN26wdexNHFR/oasN2A4FEe//S+PIpHf4sf9T1fnTucJQyzdmxuUsHnmMO2ZOR8/t0jNX16OFpdz8W+IxB9466bGhf421qpvySb7LjYRczNd2ej5k7ckrp8BQFPQJo8d3cq6094KJlqhcDEOLYD843Z58FyI/jky0AsKElshIdB/Ah9b1+Rjox7eHkdERdbP50FuKsNZjp3Z7HtoudErC3AeulgzZBrqItc2LPpiCqzqsDnGfbA6dpyRd0CnPF+fx0AJ+y7JxWr0Kp6RNaH0k/zclzic5H/sUhfmxghTUctloCBzjM631smfm++mO2+AZL0DbO+OIndGC/pnYXH2WpZxbZbMf2oRzLOJcIilhHyXnfHDGH0jrj5neO/ekq3JcWUK8jhzeVc+66Au0Xaj/cW3bR+753BerYR7I3s65Hrm2XC/k7gRnskGR+wwPs8RO6/bT+ZgEaHTUtqB6rfwZpmYsDUwoq2w4S/n7MEfbulUp1dgpYSdHX5hp3qvfFQNgZKErw0UmbgAaBkIrirc5zPlVM62iHotqOYnSi6e9MmvZt9OSZTXR9nrCF4ADqpNYyF5oxwEqmwC7wMBhtRwh/9iBmgfNb64Khx5gcqdfvzMcT6EbUiXl7cYchkkXsNDcIjdMg9J/7EagyHQfwZmzmEI3D6xbgHJoMA3JWoqdIkS7zN/y844Mct4BvBPaTvXGMlDrtWW9kpVYbgAoQV18aW/iX/8Tpkc0ffm7OkM+zERBeyvrwWyTOenvtE02LQdaVd8CwhJT51amyT2FIAxCPNSi0RbLBWdeAkvq7R9eSym/nwKCgpmeDflQQhV54ZOt9oroU+iBaDjhk3LljHOFJSvi4Bm5s/EvOgEQ5c074BAhinAb40Hik8zsqlGuzkqEDWOKFUUOlWZ1x9f5b/1j/r/Rsn1eWPEuaPKnWKGNSw0m9rZ/nFRAmXV5KGSOs2sQRobYbQ+e8GWPI+gIqoC2AHUPlnp9egTTCPjdriPY+NoCyyz2wjAOnATUDAO8oIqrNQ2eBbleg1/3U9ZlAfo31htvX8WIMPXDn+nyyIpir7pit34zn+jr3RdSBZ/RsAR/4UI4LF+TBwEkEjiU8cd7a3JLK9FonZDl7N0ptAhtaiuKf1FgYtQjgT4PQ7Kk8q2sLncbNZztBO+3a0RRHD4ZynDwC7f38tY0MHDojo6tFi3NVnKLrdl4oKt50VS/AlmMeOSqgFHnSxxMVZw9b72STdcAs56YdrDtT6zu4tlNb5zmzTwH/9Imzot5XKi1zq4UbBemQdRZQMQrkkPdZQxkjfN/AX/SPPoiOwKAGTKRqMXuI9NwYaE2XDGFy4B/DUEkb2rCeY5O9zE1XIxJpr0dUU8OG+NCTvc+N8jlwMD9Ljw2dbb0s3Rz7gTENIh0POOYpRe+PLEdsiolW7n589VykbGPeS9bZrtjX0fQ++xNd9Eu+uX6XE/nEyyBr3SiXPuV76KeHSyZn7x2y5NAMO5VroYYcwz7Gpqj25VRkL9QeSpHNZAap3ocLe0XvjMwWbAz0NfoJWWcnmtqYgHrfl4eM+ehnTlsvbEi2JePFlqrfOPAoiopelB5BlsGqyJsA8NJZyFTmjd5CF81BC2SNbqko/QPO4LnYBYcCPm0Rjz9H/aAndFcU/BzyqX9HRVfRj9XO0wHVG0DNmttJrHotTyO1Xmtt2SGAR8Qex4+d8KKB9dxZNO1ssGEJCwW1z9hp31lpPf39KD5lzB679HjRQ4GLl6wp7zdX6vtVZa88Wbx1f9lSH6jjKFzRliOAmctZczptL3Tsm2tYEyhQzaLpSOWx88va7BKmGyyJrjNtA9LZUAoqY8esRyjXM+wCmwbUOVAfox7Bo0I304YeoAWi2+hQO1YAMUSSep4opwwEjDsiATES9m2oAGZR6ZLwjULRWd9QwoJT8yAy40ij+AEjmeieJz9AG8ZUNxRmBcJn6XdWatP39GgAIGA6ipAP6D8KuGlDCTe33yPmI3Ifus6/YwRmTYhQM9Ee2W0e3WEAMAZHcYaAo20L4ThocpZ6V0T4TEVgOm105ViwlZ6dlcKkubd7nGU+QMjOzpMTY7OhKo+VQbv4D8eTQcW82bMmfT1HpgbteS0UOURh23GiZ8yno03eM4/JaRJA77XxVQ2rY4v2Lit2RDkmfXya0GmCKV46nolnLnyfOekzpx0zVvUPEHBErrO4QEgJSxkR3qvQ8OoylAC3cUYgYK9/5Qq0iUzff8ea0g2Azz7TNJhffV+R8qJZ5Iscdt3j7n3U06OVgePnVKAyWTr1mwi5oqyWK7kKKoXhuqDUlTgtgqFz6HYWCkiR3udK8mQUaJz1OfMCPPfCMhHc7B2lRjM3agHUXABDRMtRlLrirZSxrnmrteWzCK1UUc15Pp1ZL9qqIGAZO/Aod8YDTnhh1ECHfhYPJ8F1r6jnC7x/uvrj7Dwp8kpFrLnoXliMgWqLqDxV7fkOGQT3lgFKWwLtPE+hn+KFpN4rbTbglgwo0ypGGUYbhkzqHcDiOf+ttOlJZ8QxAA30XGohTOufNYsHP9fF7QPt4q2k5bHNfIRBRdyq7R6NpW15z+uzHm2Xk7LaSUoqn8Ef7Bn1X7/juJ6jnzLaTT853ZzKLv3W5MyQV24T+o4ITb0nBxU0aRG1jIkxaEyA6+aI0z7BqWDgnfmN6vs97T1L4o2ubDen3ib7YzaWu+EqRw77DX6vvSFQYjByLiObwTYekeMyTumA9SYD5Yiq/UHdCegCUNiAdsuZ9pWfX3/GgPWoR9YW+r3ZDZE9552c1rToB/9JV0y2jU2EYVtNH+/udtrrJx7qjcSu2tXSAZ3B68iqN/2uqg79hVMjoVPsr9YejjQclchl2aoH9EXr9Ed9kXf/n2tfyniyLiEqjhxUbZHiSwWJmu2ZPa2jL9Y3OLzrkdV+qHE+UvKZY0qf4nqz+mFPjXoR0xhjY5x37Y/6XlvTLJmu+kRPkiFW8kp1a8iEc8NyaNTnylarSQI0VFyu5p+9HptoA9YB9Tjg9thlp407MkqFVIsv+K3id9V37/PQucdeRvcBfKnnIb3oa3DTzqH8k+ez76RjHEBQCjzjxBZjWx7Ik30uw5bHhoEXCSJUe2qbQENo2r90Rj9Zev32f5QFSR2f6EOc0xR3c/vHyKXuYJFML3uLLECA+rVlTz4Xmtc+ub+OoNxVR1HuKqDO/hg6FOy0ARKHru763AaoY1OyZx3RTjb5wKfh7XOszdBv015Sk9gNDrAleJmMY2yAZAKyfq4DVfewv/ipUexGaYAABjwLGGjtHOMJRuoD6BMxYJAxwMJCBJoNgHQ0Zhh5AZHr+FcPXf0xNk3aRgD78wgPPhK4tWdC104A1us9RYsN1GXwA0qiic7aGBH66sA/Z/BDB4/D6GBcTTEIIGW+2QSASTOKAJVBYIq6JVofD5p+h5Zpz1HjDsznioWnDV/OFP+EdooGQ7+2GU/bkGGHIbjT4Sm0HJvGTCu6wX84dDCgG48dJMh2DcJG0ADt1UfA4mnCfJczYLB5DF47hkZEqmgVp5UcMPCm+TF8NKLmWUfTp+j8VI4hjHoKXt+s5cbmmQwk7R3vmwgBlkCgeVrD3IWtNNrsFUfpVP3e80gaccCCIqQ+j0x/8rT6DDSRYVLCmT8gk7N+RJd1PRcOiObhVfEOZANrgSMtfUOTNi9FDA1IeF/HZmirxodTTueC/SMjoYQ+/+fcOYBUwHbiI2ijs86AJYMcpXNDp3pL0fYCuigRnf2uKAKyDCfEA/VDRHzsxfB4zZl+YywgXKmaz55SxoGBGMBckVA7HZJ2lQiE0rdrXvTND7SlL11rBeCv9pKmn/teFZkv4+mqShljDUg5p6ASqfZybDiKz9k11gwaXf/ytX2APan3OZecO9qV2ulshUS65e3lPKXPp0ErZBROARXA87EiHUeo1wC3ExgfoM/ODeTyfJ66y6qcbVfqHRGDdnZwlmkxKMLTfJ5ouq5ha9F0ReF9zELyxqnk0EjODmhf/5GRXXwSXQbPCFS3tgYbAGiJxjC3ItBIj23Oi6HboB8GUANNjAm9mBT5zmd5Nk6kUR3ec1SBOK+ReKzW3hk7O1P5usESZ0ciCuJDWM+6eIhy/l/8xt5hv8XpEcMQe4FXB/nzGo3PLK/kLEJHNqf0cGKMjte5xVEE7+J84juAdkXlvH/5ykG6Yh7Yz9H/R6fPxW01XC3S+eZLu5LvRHZjW5kGUdl++xJlJp1zKVqyjmPz6soqY32GaJxz+C//Fcvy+t+y7tfxQtdJOfl35lTvU5vkkTrvmhopBw0HvVPf/dC/X5b3v8MypOn/4TyuMXD0SP8nHZtjQxR1LdmcuifIc3TkNSWrn188zDgfLhD44ZLBH3+3dRbg1kALuYjclkzwkSMVzpxeu2yVZ3ofaO9Vo2ShoRexDVWDBeei+RCZE92Zu855Rs5zHvMezt9ykNePCswZrB+zd/u8kUU4uxlLv5VESzXz4ikL38Gv7J2S5+iAZKodMz662eACbA8cPa4uPwqxmjYH8WP4ebKNFVXnrLoDLHL6sDZpO893G3m2l9sAunM5TmNogczFvhkZIAeOfUMH5D3BCdstHO275sUVeHhp8QP2So39ntoPHy2g/rH6zfG9EQzOGCOkzpI7M70iMx3EG0dA6zkcabExT9Nhx6zThge8h5QNDS7ID3of3AM2DlAHf2VrYZOvwZILF254Td3DDmDEcM8XYpCYGMeCdRnZVgQaCEZ2ogKebdqU59hAeniUJ0afNxxf0d3NGO32aAq00xRGvyedyOHRHqCusc6x2bOgwwjB0MaQRWDBrBEi9Yeu+nE0YQA/5hBQzt87IrNaTT7LWPdw0V4B47XVLwZko2lkRHgNDgXPfe9vSJbxuY8Taxkea46LOI16lO4gQblnEN2bl/uhU2BwCLQd9JvlWeYlpwubr97IplOEF3CCt7kZDHIUBLzDo80wnYzUtYC/29Zvg+2A7o2jxht6m65wyajtezqp+J2/NN0aC04u9qqUKTyHceConISk9xkGOqneGMv13OfVVXCXV1GsC+VkeKpo+kSFDJ4sQ+Wp55ZB8jzS5jlv9J4CrGUkKXLA+Sza9ZwEPnNOqPoZwN1R3LEc7BGPUbdU4Ex0lFFTMOhBmWAMXVl9Kw2vjB5dlVbAXVfHGDhmDZPWpQJydlDqDuyigUB9ou0F2DlLBXD/xB0rwBWABpx0JQgvYADbA02EHQHMVWrMWWmTTg1MSnsqmzO/kb4H/wS0l8GXYmhSkAZizEFjcJo+64RhSBVVADQGEk4TnAu9SjvKCHrhTOAHkJeCdTIIi/Y6dlA/9KeoCLIWxwzAkkguOsJR4KSVYqTJkYCRUGMcQNgKcD4Hr8gFxm21J54rOiaLo4PqmQeUyYBzAM+++4pWy97Rfkvk2Aaixl1jGd8ZAtq8hfOIrct4nU2mbACcU0SSneovvgAYVx+jQn0cQmYs+lf0zY4t5gMdN9H2sA4yBABMdgBjwIFGOzgFahxxJHV9EgdWou0aLw42HBAG/ynymBRWxjvr4G48a43Zi0Tb2Yumw8bB4fl1WYrzTkZio+8mQwD50ZTBCaPNOmej/3bp22aUyYipucqpVXsS/Ymxj4OqO1EO0hd7dObPxbdFO/YKvBN7gIE22hwzZ7VXtNZ+d5R9NiU2EaxdRNm1Vm1vfbboGB15bcnlN//uisi9xD11u615G3gbefbABxzNZOqnjT3NsT/rb5xCP/1PVoetzJi+F7odZZuAfaz02jhmib4jnys7jSNMN9S4byz+fbzW8YFyNj3Kca7ac9oHLDMORActSP9VsTCeAcCXTE+0Pk7R1JOILTjsXa9xXwcN/YC59+9k3yJ7yKhDnqiCuwFhAgBE3dEFAvP9vLrpmBuK6B97QmnwgGHXWjl0TcbYmB/y1kfa+P7maJzl/2b+p8x9zNNZBMjEFLfN8adDxpj+urxTBhbZSehW1vFppsCP8TgAISdAyYcUKJRu3rXW3R7vBm7jlQ7WkznI2tOmajbsOD61b69vnEnIm2oHZys1f657edlWtXcJIsi2K164r2ysj1btn/vuXFPfZYNOemTTl7Hj5r1pjWeniXAj+g59i2zYYaccs86Hzl02r0F68GD2uqLpzbGvZYqcsTwQYL/5jU+NO3BjNJ3pXYiQCmEgqMFzjLVEStNmlM1I/Q6I4btN3qbwyjj/25WSFbwEoYmuqATgxtH0UVBoiuwcvABNAQbInqZ4NgzZNkgH6z3tQcCYxbDgz9+iD3OwMs7v7sTQOPr42sAOnt+QJm5qYm6NG6bCkeDBJUW+py5vDLE+jlkfHEDPzm9Rdpoq0bcpOrV3LU7ppwugAbDreTmRAuR2CPIuz+aPN0LNKULJ6BCYn4VlayDeQoHhOGyeVSdL4I38fwpvRBmPPjqf8Dd7oFlcyZgIHedUMz2/6ru1yIWNi1S/D+0ZK+CVc9I1vgvlEb/y2ucv11y8uDzv8gsF3B8rMj62fPKxTy4PPfzo8tDjnyngXoY00V6lYzvCjuJDmZKePSKUgFNHjRUl8ZqkuMds4I+IUH1HkVk7ApkjIA1FIKOBKADGfCkHjPlPViSZc9sqFAM/WZGrEj3paQZmKe6VM4apiP68MrRuqiql0ILoNY4AtddBY9a7nuF7GGZEIkhRx7iRAxPwZ2WtdD2cAxgbFH0zaMewVIQTUGIDiL9zPpJukLHMHSMuAJNnMn/6V3SGFL56jr7hdRlGAOoyGnBuYEAordHGVzKRpMxKBijduRV1YaycDRxedmcmyMHgOaQgWdYKWo9zYE0ms8/5TrIsVm+rgfuuNG6WDePEKX8CpT43ekIG8yzRbjsZGIP4uvrP+LocUbusD9EJ85TSPOt7Kcgn+uPAYD/QbtFImRNkffSoVzMikzrO+Ea0PUbuJMhGtB1j3049RdqZY5OBmgtOKtahxq01a5lwo8hj9ek0ujVFF1CN4m97RizrvaC/DfrlJEpUb4f8HXKG/WPjVtkgbC/ARYy6ObPHc56dlkNUnhCyO6S9xwvfIJcAEKwFe2yAduTvJD/36o2fTx9YZsdR32umZBqH2gEbx4v39CisG/0102YYLrvX5XNFyug65N3rvmpZXvLFq+wYthHj9PqzHeF5ZDbOY+nmHbr+xNhNa/Tm3T+8LHe+Y+XtU8EDQ4jRYDmgIlrlxEXWDYeaM3qUKWCZivMJWZMsLfY38iNyIWnNqq9RMkE1VnxGW3qWmhKlO/RZUu9xKhOdi32A/E0Gwmz37aHJ4BPkNdey4XhGR7XoLfND37IfodG4Xx0Zyjo0vmVdcPLpuBZgPXUo/NxmHdqYdtnZtA29cIYwR2SAnOF5YU9EBk12805HYvXXK7anhk2vW3Ioj3cZqUrtOKhLbm+OdWHvHcKLfUptHv3ImOwB21qSp6e123l0mtCwedGfBF59ZCp8NepxzfwzEyb7p34rq67WnP3KNbakvpMROK4NLd59sJxp1EB6qDJgxBPep2fSZ55Lo88GErQAkTLP2Bc4xaM7/fCZ/R3AABu7FdsaOx/7GgcBgdvYOe57V0A5pjxttWD3hQs3vvYpDbpXfT1zwQGXFoqKEJB+52iZNidRGFIMW6rriXnCrBgm/p0Ib/gggCLCWd0BJIliOSKiyQBy3c+uisZHL0AEGgPeo/T3CQ8BnwAufhuQqR0zhOZDH+5HOlBaZTXMNpkIk5AJDY+e07wpe7tCbBPAxChk7AbuojNrbi/QzGBdB5yQE0MCrP3sem3oSd/2UPN4PM1nnm06dRBNkQKo2Dg4eqC5Mz+01F1BtIHy9q6hD0dDHByMF94HcDVhvAtQnJCT3gcja6TGl061T+xAGYYohqudPInuDwPOClrP8twlD90qyNtk5nNAo+gkYKDaRykQuVWF6IeXq5/3nOXWm29crr/+xvrISqjm+5mSIQ8/9MDy4Y9+bLnn3vtLPFg46ZozAL/TuwNYSTEbkVoDuUTc2StJlU52QOd9GT6ORore7H/GGvDgIjEYGDmL/nilVXEOEWMC4C4PtOmQ9OhET2lPghyjpJ5B2d746vIIv3KNmCe6TarWY3ZADGcWY6/vcU3b8z+/FNHdpYQ+tO4nOQaqyZxDl4KttWHcSr1HoVNwCCAMCKyHVQyPu9IxlDDGOH9JVIHqr01J03+cFiogV+NIZVids8chQDo5oL2ehTZcZ0dbzIF25eU2DyfNNCB/0J95QH973FnfXHunyvH1eQrzDBBKFkPAbTKtvA9xBIl/a76KCBcNBBaTRTHLQNYDg694SkAYI5W1AlhOL9Z3ZHtZaYpmAEpH0se86o9xth0aoL9slOoIBU4PAD/Gav3mWaW+8yzOA6IOk5M4RxKUBcZ+Mg2iG08OeDUYE0XXTQgAciL8tN8BcM1NFeqdpRB+laFjZ4UcPQboyTyAp6Qvsw6wGTJiMgTH/fXW4/vOtktsGpQo9Rc6kVVAhoadT93gFVi3jtR3dwrWeSG3wniMtb4LHwi0Fx1IjR8puE3+nuSMn+fv2BiWrYXhiR6YIk1n2Qib9Y7t1uwULUvWBt7YtU579Plni7p93YnK3fyGZXnpl65ROjmyMh7rPcbBd3DkUDg0jrWzaKPxQ9v6ebAAxB1vX49EyU46Zc7DHrAc03Ei9mjtCfYA8ncAH+/lYSfY1pTMIEPHOky3mJRcRbYrI8vFH+OM1PeRmXZgymGGbq19m9TwAM9cwSl9iY2QABFyq9tp0wLq3DoO2epL+qA+zz7W+HCO15h1Xr1orXPTDQANuiC7yVyrtpJtNj4zzWfe2YAuOzITYFC9GepZFC05BqcaM219tDcc2IiN3Y/I8ajaR2Zap0qv1FuAxl6z5iCe8eA7H7BeyEXe6ynwe2XfKZtntGvHao4nqgAoNk2j+UF7MMSNPPGel25DluPARpZHX6ZR03izNq3DOCuSKYgNRjYMNhFZmqJFtUmdI4IpFHMEqKtArO2yjfw5ZDJ9LvxtmaWAEJgRh7yDQnJw0VcPIHjuh3S175kun8SjyQB3drXsWtuW6rsRcBd/aRoNoxRvX7hwzUue2nkn4qmDgsExgBD0JoRS6u210JlEjJ0dA5rBi4wF9pmBREB8znILdBjYK83Xu0wRQBtVPZVg8NR5lElbaLXTAPsMKoezIcCcsTXALjlAe9CEDWEBGSGp9q0AJPw8/wiUCJoh+J4BhhqezvQd2nqe8yYJ0wUsxqmQdPIYkFk/T+ES68w7+gBlF7rMoP3USHtftxODiBRtwtm8C83jJFEBQ9Ph4GFH0GEsNOdG5/19gn7aB6veYAxpCy+g+SYRwqSnh89GlfuA+3peHuUoYtNF6eYY7hESEewrC66gvr4FtZYAACAASURBVE+63hLIqP1NJPb627SXL3/qkeWVNz5nuf7q5y4qmJ9oo8+kP1X88HCdyXvv+z6wPHg/Z9ccBQZ8oVwpRAP4Fd0tNBUZIIpop1tAlsCjHRICb3Okr9pIYTqBEAv68KQMG4Bd9Uc1dbzwStUrg4N7O0m3Agj110ivB4xCRoMleIR2bioDEfBMuvn6wHq2jR+UZsaJYcTzt7x5BVqfeM/aN9/NNSjDcUFqXPWD8s1dtUrNp29AVfWj9EHAME4Tqg6XMQEIxxCQYwND0KBVKWcFYHRFWX2m1MXqW5HxWk8ZjFSNreFDFyI70Iwz/7St4xE4Q+oBFHfSMPeB0UTIU+SPscIbognR+fp7nIOv8Y+odI2NflWAh8J19fco8oaBi+hEuUGDGYxj+NXcMf7CS0nFnscpNrWTIbpqRNoNgrtYivNGDj07gxib0taTdugIk6Jn6D9HpHfqvdrHKiRYdFZxxKIrTgauChz3+E77L7UjUpMltJkdE5EVWjPTNsY4hM/+YG+oHo3nIedBc3SLRtMYNin2GA1E7Sw/ukybgZ/S5CmoBK+6FoIMX+QSctc6b5/z9kQGWeS5DbDs1xm0Y7gzX5xF48iK57Xd5f//+p90BD+R+9GFZ809uovna63GUYumE05Q6jw21TNA7syRpgCGnHW99RctywvetOpdsp7QU9xgogxO9CEsVzQhowswkAJkOa9/yLBI6yayzv3rp10z1nlR0UQDawJL2u84NX3EaJd8Omss2ueOxEevCQgStQdc2SGe6z+Tji+9aBmmNHofzQF0s0/kAHZUPrZ0snXi0AN0oTuRLzjE5Fglw8f9y9HMZyXvleHSso0iJ2LXbMD6XGCu2x/e66Ir8sJOPh3dcCBJ1zzWj6rUF/Dr5+Q7Pfv+GE4KdI+BvGRftR8ncBwdcdYeA9RpK7ygI1Wu84HOS7ZbxnbeduMEVkHV7nx2w8e2O4956Or6QLzhY4K7xp0li2gecy/7AZ65svbkDWU7XlUgHdCOPscRwrXAFPLFDqPGz2l9nLU35s+HswAsFqAOYK5B9htvut46D81mHtP/bbuP28kih3qwQgT3t7H3B2F3z5Rjtj6/jpxeq8Srr0PAlJ+R58CRABnWECOpeRhY9lwcSogTxGuGkDYozgBPUm0bkCi9j//3yEPbNGfN6wSJaAfDxcSPETOcCvbwyXFgwSFhYuCrccTjHc8e0c14wPltBTs8qyyyvz/OOhuAKE3eoEVgG/oHbB2hPIfnja83ATicJDva2qyJvVQZX1Irh3HYGG+seZgybR863hgS0KVH2lE8u5xAXdDHuDtll4ue9Vyi7DyqDQEomMZ6QHPqSQrJAiKG867znzuG1Ud/KYJmekPL8HiUXqLmMUySbrPJ7kiEwbwGz4xzcYm2A3D5HD6FJ6Z9Q3/0QWo7gL0U8003XFxedePlywVf33VhKHWDg8uuWD5TCuXD9zy43PH+uwpzkgZfSp7oBns2nvqkz+kMs6OWuRZnnNtl/b3HGItSf53hMcbKGJPKD6AC6NWHKRyCIQpQRRmjQACygGYUB95dgHfO4p0AHgAxgBAGl88TY3AQZYeeGIA618XY+BwgnTRFKq/X67pKi7/+FXUm68fXlEwVxikDp0fTdd0NhlDNDacGYxVgL7po/QNsAfREzus9aIUBEOUd52UH7QKIZdzilMg1KPKa856dJfAM0UmAP32iPPmdtGplTtUaqD9Afpez8Dx6gIhQ/YjuiUg78oxjgIJCvGTIOpU8ylOfASKdMkj7qTqrFHVHjzsQHrKMPYzRCDgkEoDz1tF+ZUZsdtY6PnnaHfEKcMbg28zLmzR1E+LUU/0AG+M8ojvXGX/1IzBv0LzJLGPe1edzay1yXCF1GJg7GR9EhuYsEg3Be0qFFYkMsIVqjrlKre9X1nFkB9QHOYLA2AL+NQ87uGXQZ82maLu6RgfaCttkHbAHMcitx/Isv8f+Yc/ZWaYbGer/4bfxXfdhUl9aq6bfZlk8np3+yDjhrSvg5epT4KH2d0+PPdQW2dfPz/X3Y6gGlERf6Lf5aRNFbfuDbS1ZSwAGXrM++Nmc87D3Yu8UH5Vz8dkveP1y42u/ZHn+C1++3PjsR5brn7hrufLxjyzPvuYFyxPX3r48uFxc7ilRfM9Dn14+et/DywP33FW+KhcK1XzM12fau0WD+9+3LO/6Zy56laCKidL1hWSLbWLJF9KI6zn2eKKTPYX8WLqOvmIDex6yjwDP2OKOzKf/nBFH36UwaHRlMl563RiBdyLkpJUTpS8iyhmAE6z+BmCliCv9YRegj5CdfKffXHJifkUMVZZPZP2UAnNdvgcAxQ5UYIvUfCLrJVMZJxlvyUY7a48P8A5+cBCD7yA7cDSq+OvTrFQvuZ2MBDLmbBf0jL5j1j/7WDyGLRNnqNdLeIj9Gtv1wMY39r0dduNoIM6dGvdwWkR+7JK9eY/x1bzJfKGGEXYPQB0nEjTA1tKxlFovFQVGPtvO6XrkwOFfUh1NjokGtsMVoAAwY78RQE7G5Kx7ju2w6zrTfDjOHeSS/gQHWl/uDTZm7JZJc5aLbEvsdTvK6za2CxeuvnW2bLYz2CwsUUQERDsbmEiQUvZaJOQgBgo4c5dJIY+REU+pUrFbastlfK+BDIEwg2VtygnAH8IQUXjDUAgQN3AIQBdYt/AW5QyoxxVdJnBS1DaCvZFWgN36Q2970yVdcKQ+80zmnnlO7ZzGc/PGHOmIB27yLkCVhuyMggtEXSz0nooRl3XsA2KSRwqTkQkA7QPaMTgN2DZOi7Dvof2wCbxp07YiafBu+MZrc+iwtdYZqyPjc8rpnjXabj5415t3nLVPtHzmaZ4zMA+v6DiGI/3626mnylYxs2V/qPibnSDZOznrJvpj7GMkFdAtT/aF516zvOZVty233HBNBT1XYHYh11/IqUB7CO1nL/eXKPipD9y3fPrTCMsSyve80wLTUXJV/i4ZQtuAGf4/gK+BUIqgqSOEcJ5hf6U/KyvtnZojEQcUhMCjAVwcMarOynk3V7lVkZZqi6JrKBGlwNV3NgqSVHIX1UraNgoT8M/4VInbx3NSQV33qvssXaLsgGtAOzISg5jINsXxMK4EqEkNI6WvxkPbjJ/v8AoYJksnFWYF2onYlIE1Crx57HGm0bau1gFwk35W7bO+ivITfXfUVGn0XgMcBxTpgy5KJXMa5kjVJ8o6R7sZrsF4rheD1VKkRsUGibR7f2LYqtps/Y5Cg3bsRWg7QDsAmfdqrPC59j5rmv69TxKhDxBmjrvOzGf/jeMPBpMyTgHtyeBom140wBjGcYDcgMbVkK67q89U/I4sDZxfNUYV8CKqBm051lC/VSmaTACc0DhdqAVhBy1GEUcmUm15l64QDew8GscFyEjBALFjPPpDehPaVvs52y5HQxzg9bkM1ThR7JBJJsEmXRSjI2CJ71vni78wgEIvy1I92mQxNNNeK35WzQWiK0T1SK+0AaK93ZVgF7iHCl+6db+MkUiObkaovqjNwBqNtT+izT3y+uf827KF4NUYeU1vjOlPdBjLZn6XraPF+dxPd94DtYduvOn5yxvf/Jbll37pW5df+IZXLa+85arlpqsuWy5ecVndhHqhthOpohfWadeYP1V65xOPPrl8+L5HpYd+8F0fX37gPfct77r7oeUxsS0TtvzYZIuwlUvOIAfRFTgp7/w3VQDr3av8iQzrfB57WMdm0AVFMxy8yhwDkHR5uYOeT4fEHchn/8mutKM7R0h16wXR3tofZGrhoMWB2IG+xo69AA2KZ5DFN7+8aFBz+eB/WK8nRf7pNhaOdtV8Hy7dSSE/HL05Wjjsb9vhil4D1jmz3gDxLnww5oMtZf3TAyvMh6g6elX7uyL60UcbOp5C1BnPQAtlopX+T8bTsQB4yEnrANkM9bfkXdMPx+ymPs7haEZv177Wka6nIdfiuJCj1/oY3kjwRDLTcmMXXTM22Yh2GHG87uoXrcEd3ZBT/JRoOryTDD7ZA+hGO/eHDjiGOH52s48d5Br6usa/AerRZU9Drm1kU9tnONSFjapt9OK4erXp51PxcARwRwPVmDLjjCfJTKuP9wP2E0DPCyMjFYMgHoQp/f0goN6UrOhnAdMrvvO+0vYYsCMDsvkCpA2aA1ak9y0kBoD3/2de6FHgLWJqIAdgbgfFSAkPoxhA51y30twBLHw+NxijZJpzT82alVRSgCJ8Y9Mk2n7iXO8eJuwCMHTT7zx/oLbo45PDArqY/uIDojRJWzaNRh8HbpB9jo0BhAGd8IQjxJujAueZD9wP37HR2Bxew+4MOJA8q4OIhxGAdmok5fQUgbSDUy4Zn2oLWmfjWsB1A3cUCeoM7kF3xZ1IqbyPFjSZmwaRvWwQH1rAK47UXlbXbXzB579queGaq5bHH3+8CuRdXqRzlE4GPz8rDzz48CPLT95x9/LEZwBypby4mz0p77q5gR/TTEVeuEaNiLDb0373zwBfgCLWq34Yc0B7ItBRHkqV9pnjZCgk8sycBZoo7kOKfhktGCDyABu498ItkpDQzFH6FMbTvay1HrSLYaeICoZa/f9TZeypGrkNZirMU2BFUfZKAYsjhO9xpouoP20B2vBAM2/dh47h6OIrAoh2XKUoEe3oTFyBt6S/qygS47VnmWeVNl7PkumAgcP3AFJS0FYG/F9FgOr7uvedDAFzZ6LKOZvc12MjV2v+MSwkG5ARNWYBtWpvo6Dt0U9GhJwd9aNoR60drxQ2iuNABmWNCcNwTpNnbMyVuUs2mj/Ec2TPTM6ueMTH2XRHrkfqWZ+YnUUCrHEcVHs5MgJ47Ya5zpo62q6aCmR0MCZnTCjLwmdSZSjWmjxMlMj8FOeZvPSRpRiwdp4oMl4fxFkwjopk35u2eS5RddrtGQJ5P44GiQFHBEKvEWm3fE20nfezP0+k+MIHdkikv2SO0AzGZo7BjH5Cbyn4DVcd/J8O2tlTrC1Rw0RyVmvn4OZ+fj5ohhEejS0E7+mNlbaDBBMtunMm+mIA1M8BNTb25oXlWaWn3vCa25b/4tf8yuXXftmXLq95xQuXi1c60+TI4XymnJ0fuf+x5Yfec+/yXT/8oeXt//HDy0ceIMgQwwp+Lt6HXx4uB9on3ruei7/h1as8vPMda/FQssT0HfajnVi56QPy6nwqkU8cmw2QnJenT5vnPlbe2FHwAI1Yj8kmsE2hLFmi8j4TfwWOXPQiOqN0JPVXXlTg62NFD3QjcuK6F9ZRhNfUM9XOvSW37v7JtXI+Dg50n4rNuXaFMpdwEONArH7QVcn0Gny4axLWIzq+5LEyBXQJtggOeRWSdWbSxuE3E2wHj0OfpMDTHvqFTCel1bfMrENlRd832BLwQwrA7ToecAjvjjahhaP140rTkp/HZjD3Pgd/4EghswDHNU59nM+97XxpslLDT3IkF59Q34i9wlWxHEvhRQDk/uKbBwDqPq6gIxk4ms9B4xM0C1+zFdHPOKqdZcL8UiB2OMtY8z6PY/VA6y97XzLSNpkyBtGdPpY4ybJDlnzdqBOtFVTBfrmku/YA9gzQgimKWmffaBcvAoObI6sHEGIzGRvgffJJH0+xnBgk1jfD86v/2zDQolmQZqOpH0e/+TtV509QDyFmJ8AAo45SygCEFlF+BovjHLq92RvDxh2c6kFEAMmFPb06I4aW0MjjG3MDYNkIzAaipbnPsfFbVsAQcEcaRzMTAiB0JR3gwJ6gkc4cAHsAP2wosOt5mNV8or7ormVcjDkf25c3R9LKxC4Gk/QxCtgcst28brQRr3bGeYpwnbanO5ragsYam4HHZprTGu5zeiRarzPv5pOkm+fISbzK2ivNKeKCMhfKCH/t7S9bXnzzDcvjjzxUmOnx2jbPKv1POrABpSLzTy6fqKtqfurd7yv55XRj0lNz3l6pQnFw0Y8EyrrG3Mmqq5pQ1gadiayOc+4AD+8H3TtPxDARd4OSOP6kkJIm74g7DgNoCnCX578MACLRyCCi40rZqvEKdKNcIlfsPc/d7zyfCrc6Q1g/vABggJKkwJE6eO0rKqXwrorUvGdVWnnRBtebXLxlBdBE1R8u44H5KKpd7SidE2cFzg+nGqsQHSl8NScUIuME0OmOcqLuzmCgfSIS0CEp7wB30RrQCACtNlDaV5cxBt04h4iipe/+kjFCVkK9mbOQcZb05wQAq1/mg6ODeSiK7bP6eVb71kYv44yDC7oxHl5Ky3NUe6TUE5nHOWTlKMdItZU0RIFJwLF3l7KA4kyEz9pgA1ZTPG4o+gng6yv0wXwMmJm7jF5HrXOGPsCIZ0kN5FwtKaWq/h+nm+nPPOEXztiyJpqXMwl2ZolBL6f0qyCQQca4Mq5NLudMe7E7+lekn7WBjo62s+dzrVwc5D3avllfj6F/PzpajhDL6k5o8ZudZDl7qUKHRIqegUgL4+uyjz6uwBlXfbIuGPcphHWoIb7l/p/j/9uhScaVQLEVLGfFyjt05WyXpVBi5PZnkwKtb9Tum1//quW/+erfsPyGL//ly6031To+g68nPv2Z5T994IHlO7/3juXvveO9y933OuKH3Kc4KGCdbCSihC/5kgIit6+p8R/8dxVlLhneM49yM4KOqgB40HcxsC0zzhr7biPgrG8d9vlY5g44pq92XmAsyAHSmgFh7CN0oa6kKzn2wi8oehQoQ+887AwiBTxsy6IPU5sFOXgRWVly5q6iKZF4fQ5wsyM12WDRI4r4+ngR8iUv6TEyAtCRgPVyDOyMAOcLu/ZDPiuiIBfQ+chY9Gdsi7kGyVmyInyrTDTsCfRs8UDubN+3105bve4ASC0Eno+Tc5NdehgbrE81TCfHOsfjyBxLxN5ZVyfGbFrG6cf64IBFt3Gd4vUvW8+qJ+09RXYfKbrKlnTGWy9EeB66jKX1eLQP0b8+Osfn4yaXOCnrvY1Dh++GNw7BCx2P2XGvYyUOWiqTjmN4Ptp3LqDe17CNL5i1Z/aUbt0C9sEsNOKod4wU5icFHwOoR/zOYJwZSASAxYsmo8LgOsb3iBxAY0A1xPeP+K9vyoBu/1YkMYA4ACiLaJAtgOJoVIB60r1XhNSARZReIoOer9b8kIX3891zdpYw6HPUsx5rnAtyInhOSZnf6TgwqD4EqJ82pnh5NAcvBMBHkS/TWuCJjAuM7NAFOh9AoxwzOMFK6Y9uAXH01dZjwxQRTO07ai+8kvehnTeHjExHxZXB0IHxNG41c4qGVfP2+CVFN6li8m5fau9MPa0iaigwK0QBGnsnQ++zeC/OpmSwiD/gGdL0wvve50mh129o7PGSYoqyrO+86Jbrlje/+mUlnx5eHnv4wQLtKN4niyJ1tsbV5T9TtLz73keWO+4qA0jR0FJguhsVwOIUocGnABQ7B8aRhOoX5YeBn3u3IbuifzgKiV7Qr51Ccqp5T8epIbBvNs3xmkQcI2QBdTwnEGzgTuQTWgEuMVRSDb6nHielmtRC5FcqYWcf5KhBItE4IK592Ur3+37GhXmalxk6k5JOOpkKwNUccy0O9ANgQzvWUlXUSW+svi9W1J6ICIpcXmyi64ydc+P1PDTGwAGwU5lVYLzawujEcGK8KN6cY1StgnIsQE9qDhBRkpKF5atv2su6wLxzkaJ5X6gyPSni/NTfKV63uQLNiyQDwmnmivpXB4mo62o5ou/Ts7wRx3HS5FOAiTnkvLQiSozXHnBdGzoJGfqHlh3c6vuRE+15HedA5pnH+AgFDo2ivMMv1Ae4rtZeRemqPc2FNFnzLoYjfAG9RWPvu+EQ937ZDLgmo/FicBX/8T2dp2df5PmMFx5w5AEi9Cj+iJa3tYzBDGqKnu8R9LFvGQNOGTIJ2JvOzBlR7EnmR++xxrq6iqwPHDkYt0mRRCbRmHltWqKD/zsMS4z8on9ScWWY1744t8F78Ag+yw/uMjh3vdd0V44Tzk6Y04D70GN29mv7HaDHD539bBPW/1/0gucvX/fbvnL5HV/1FcsLbym9c8rrMyX/n3ji03Wd6OPL45W2TRT92c/6vOWKK65YnvOcy/X3aa8nn/zM8kM/9cHl27/zXy3/9O3fWyK3nGY4dmR8YxPUz8UCJC/7ZQVeKxPqsfrsg99X8rMi7tr/yJji2VG0Lbr5SBrFRj/ya6eZIWPe3k4nzITJdL5UV6nmpLvCqWmCk7HklSp9l57ADtBxs3pxhAj66D0i89afuoaUjLPSqS+oSPzN9f59tb8/UHpPUXjAOmnxLlCnq+nsuIM30W0JFsSORM7QD3qEPUw7uya/4c0GfBjv2B44Dsnm4xq4Wi+cNJLzJlTkY47G7StQKFmtDbGOS/KsaJer9aIvD90LGmNblDgAcHhLbxS9Dkkh3wUYZ0w3aizU2Med7c0uy5g3bdWbzBO6XSzH/nW1L7A/+D8y/MEKMuDUUp0DAgIQp+iRauzJPnZat7o4ht87vXNGXfqHjBv0n4MxZ9aJCF80HDAPZp63+nM2So5D5whZrh9+pmTjWCvbHbL5sYXsICi8tQL2GfxqgFb0MiJsjCRSsSHgaVxJx+3zkfpOOgGDcBRNRiMGFUCvGR0yELzhzAMne5v6CNAQAKR9hG8MocYoAedKEcbodzsjNZoxOYrdJ5GNesxmzIaMwXNMpdLhGWPsJsI4n2zajFR5gEuLDmWOQ5iFUb2mmznYyOpgcI5e6/+h17onLxVv8/c3ERrvzBiip9FMgPaUB4bQ9UNarx2R/KSU9sYGTTz/1BdQd7TTeEQFDTEeoeWQXpf4Yy5wOIacwSPMydBwOld4O7T0774tds56bF6cIhZMSSc/JuqR6umKsme/EcWL0mlrlD2DgIhw4mzSxZfq/1fVlW5v+YJXL7dcf1Xp84eWTxZof+LxR+vnsQLv9fPpTy8PP/qp5Y4P37c8+MlqX2dXcYAkcsgeN3DqayIQ3RyBkgEIKjzXBu4piCJZhCMAxxBefkfph8MnQB7Z4ZRvppizVqOitr2j7PcRccdRUEaJrrSq76MoARQ6k05fHhft0Q4gV5FtAzHGNY711DNJxcfgAGST8h5Puc5DN0+w7pSu9nQGF0890XVX81X1XRuSYspaR6IeREEA5Cgqzp4L2NffOo8H2DYNSVW77uVru0pXq2gHTgEBqOo314ZdLKcBABP+feD963N8Nhw/GHQuXBcwm7WdZXccaYqM13cUWS2ak8WgZ3sUG160808ZEXYA8l3WkAh1ALTY1c/KCVOvwVNE1us7oxCdo/DhZ0WwcfbQf9+B9A8IdgYDcyNipmsHkQXzbsVQw9Me4F6fZ793IwWHBdGHcY4dI8ZZEHHkpXhdIuziVe9TzYv9wximlxwHHNUg5bSe79H2E84T1iBRdeQbUQGi7TUeOeRtKCtSb55RhKv+3nu9nuWc6ir43PxIk+86yPJlOEjND+yz1FJQscbi9ZkvzgsQB2ivuenYS8kQ2iYlV2mfHt95298psD/bb+7gwZNMsXsQ4XUFRQ4JOtgWkk4m7dOgfXI6n3vGE1jHBPvyX/6W5Vve9rXLF/2Cz9d59F2ve+67f/mpd92x/Pg737P8ZP2+84N3VWb2A8vjjz1WovmJurny85bnFlC89XVfvNx2/WXLG256annT59+2vOzFL1yuvNJZO1PDDz/y6PJ3/uE/X771r/wv1V6B9v5i3jdUhP11X7ksr65o+73vXJYf+af1+93Fr0nxtWNPbH4MCjk39dYvnmlAuP2YfL27jU3e7GdVSudolGUUcjNn3pEXHPdiryJH5RBG/nBeu+SgqosD6mqvXVWg7kVU8KdYXbV1wc+N6LmdKcmUYjLISM4CcwRBNz2Q5VB9XVbr9kCN4xOli9Cf3TG5sePOoCdric5kfjgjlJlmsJ51ix0SZ/sufg/vYsPnOAHfyzW1x/LBBiDSpuWpAC/HC5ylmOnFqZo6KuIFbCJk+mSjDJKwVgDcRNWxEVhH5j/x7Qz6maPOpwPUX1m/KxuQvsmaJJp+3x1es9LrCcRik6Gz+3Gt8OGG985Ys3ksysSGz8gMQDdNxeQOoj0DyCDaYE6IVwfLUoiTra0rVp0d8kzqkBP42zhPfeAwAJ8yuSdTJd7UFMEd7UihqlEYCOMnszoDXIWJOpMJMJDu4oihmAzlYaOkR9RHxHZaUNtxe5d59tqOVHeUjvsV2G2CNcBvnMm3MakK2q2npyuMBwAzsD1WXp9YVEdCR8TdYF2RR35shIaWEj4QEEdGxhAA3oB42hPzJ1KZ70YJeP31tR1KKlFMjdnPjg3bN8yxRPBeU5+047n0ZmY66TMvpIYKkMsY3I7GFp5m3eP44G8/G9AylITb1LMZgL+rORsg8z0BhEtG7Cwb9O2M7cRcAAd2boVHx746wEDofDfO68dog0dCj96x1xtewBgHyFF4rhT0rS+6dXljnS286fqLdbXbZUqN/+TD9y8PP3j/8tGPfmT54IfuXu655+OFRZk3gptq5oAhp1QnMhoa54yOlsl0F1DCa2qwL2BR49BZd4p2GajJI47hZMGtNHTYwlFQ0T6gx5FV5ivDwWe3Rip2PZs0Ys7dKWWMCGL1jZGC51j327ZzSsyJ87IAdhky1T/gP2eqEtVMRBHgHXkToyDHOwSuiYhTUbx+cFQIhOE0oJI8RfF6ZL7mSf+szfNKiSLUVa23flCWKXyXfUxKI2AcGhJpJ9pPu0mxzr2kPHd1ec+Rk6TG69oVp5SLvvAEtCFqzHhM72SABIgOdoLHqi0ZIpwzrw8EhlP7pAN39oGflePDQIG2c8VMKhyn35HeDRA1z9BJnATiI5wXBqf8pkimwHAH4xknqY0YoTUOee7NXyfOajNWlDqObeuWHC+hOrSOPtTcMHgzFlVsLt7SviDKVGuVYoC5dUXR0Po8DjbR1UXehoOy7dWcQ+W3jBjOCZpHJZgsI+B7pfMB3Ovv7iDv/Jp9x/dU0LDoMM62TxF/BBLAywAAIABJREFURWEB4Dg6AO3198gysNMzDvThePZ4lOGBM65ognxLKq32EfLJsum8ejdyj7V5DldAuZYAhvq4Tu8sg6LLxJ+Nv3dqiktrOoZ0gB6QfLV+SsRdNsJQPicnOPQ368x+7NlX56SHxnDpu1c+9/Ll67/mNy3f+Ht/23LTjbVO0+vxT316+dGffNfyXd/9Pcv3fN9/WH76vXcuDzzEMSFetb/GOc/iTSJ+t//na/r2+/7d8uz73rk8/4Zrl1/4Ba9bvuJX/4rlV731i5eXFnifX0/VmH7wR35s+aY/+ReX7/vB/9e2gB3lOHte9xXL8ou/usZd7/3wP1mW//T31wysYVccSP9zkuzcX9vHPmlQn1umRz4rvb/oq9RnsshwSNd7iZAP+Wt5mWJb2q/FJ3wHJzLyEoczL2REIvHQUzquHGmqIVLyCBB4422lx+q9C5YxF6u919bfH6/fP1568573rrKSsX0Sh3TpOGWilbxTlhuymu/CE8hQbAkTQEdk0Kkl13WWnnRtZ/Rslg57Af404JxB2QDrZLkxds6rU7eGCLidqsfKq8h0nQnH7kA/4ByxYzv7Ng4HUtFxwOemGX1e80VukiHClWnKFHFROuR3zqqz2aNHGW93SGzAMY6aGofuT39ZZd4VUCdbjDHA9xzvu+en177glxQ1lUMe5zr6B77CjjSBOy/m75jxJ7ZPkxHSWwkg25mvujFklNn+kAg7dg8aI4l+2RC2e+UYoE8CZfWSTrQOfsb2/FYOrrRyoCwZewpGJciw2uzrtW5DmTNQlDRGvCNQ8Sho5G0B9kmR2WOkM214d1o0ImdXRkqBKTaUh4nvYFm6Pj0C2zhCi0e/+fEChPlz/VpAWKJFY6Mb9J5wAJgGx0rQ2VN0LHPN4xgMynp4jj2KzfPKHMCQzJpNz+X5ZB/Mc4qyVl+mrZwBeRkchaYyaKG7mV7RGoMkRa1tHMRoOJaGeV42KJsYsO4o9gDYbD4beoNXm1QQ3buUaMZs6DTWZpe2y3fpx7TgMdHKCqIrimSQtGrsa6v60hbon0aPntIuJ5cjs2dlaowpuL9RFd+RFtZENmsTdrt4TcB0jVRduOKq5cbn37K89CUvXK695rrlOZWC+KlPP7k88OCjy/s/+KHlYwXan0KZonAQ6Ch6aKK96DRpirbl6pthwIV/cBIxPnimA3LAO+1Y+WMUYFRoAvVswNWTjsYqAtpBeRyDtGNeVGQAxUskF2VtoMD/k3KslG6iw/VZrm4bSqn6BYRBPhXBqTYSsRyF7zBiAGplqEAPjA7GlmhiClZKzhrwY3jqjl0i/QZMMk4SnW6RecbGeUvS3nUmuowZRdiJUhTtU0gN+qN08ZQTaeAzCgYxJx1NKloQfWQuGASKStacqe6aKOs4C14PwRNKdScCUPNOHZJk2JwA7tVunC4CaDXfnIVX1K/vNyvpVF2Hb1h7GTHub+yXenak1BettU5EDup5ZRDUD2OBJ2lDABdFXN8LaJ1TyWW8Atrdr5R1QHNAa/YxY8W4BwjDc3Yy5DgI+zy8lCwPFRWsdlTgr9Y1jhil+QF80b02AMeRGOaFIUT/k2yS44BsFIPm7JtEzLtsiZMhd0QPgM76JApffYU/NSecARjCRUfxU41hHKFh/1nmyzGBI6fGNxwdlpNDrmJbRN/DR47qKYOmmiJSpWMdvVLxscaYJzz6qTXBCYaRC/3Yq/2awmP18Xl118Hf26V7Jjl9qjF0SkexeSR3bOeo6R00PmG32KBU5h5rPo9pT7+ZzqRbrr/2quWP//7ftXzdb//K5YpKY++vJ0qn/OB/fOfy1/7W31/+1b/9geXjFDnLazgerAuZB7rwptctSmHn2M/7/s2aUeHMKyrJv/b2Vy7/9X/5FctXf+WvW172knJ0Tq/33vmB5Zv/1F9e/o9/+e8KmzvSGTDyyoqwX1+F2MhQ+sC/r3PZP7LKzkNs4oPX/XP0YLcL+Btwhh4T+Cz5ig5TjZNaZ13N6htUusyVDe0oZDLzdNyFY1oG0ym0GZtNPIbzx46fHMsig+/aWg8KmF1RegWH8W0FTG+pL95V8uch9CCkxubDMe0CaY9iX/g2CCLGj6IjAa7OpEFXVNZF3flXc6u+kbd8hr0wbEFPSrwcm6x+p6jnsCfN64xZFfdrXOgUdHKXZ4cuYf/OuK4NJzH1XsgCsp6RTVHrc03R56bXr1FuggQ59jf2BPqxxvPgB9YMEFLUoY3soFpPdEdqwuQ7c7CGZ+EDnAKkvatgbv2Nfnq4aEeNh3vL0a/iuLX3pHexweqlTLFE+EPTXTLFn03qfrO318Vebb0c6WKsOoISoN50yKE03zzX1pq+KJQq+9j6Ltkfsnmazj1U5u0dU7f7rTdHRmuCfKwlWZtgqNhGKxi+cOHiS54aiwqBkhIer0LAxQYA7RnNEMjelDJAAMsYnTbCdUbdaX7jeQzogKm2yGcC9h2TTzEC3RFs40l4xZ63GBwj5dkGV08FFxgzyOzR1j7tY5R89zad9b1dgCkM3IVMUoAjLJOSGeNpVNm0oBN/h7bQbWhR/+33EkEekWPeDzg1KI1wi+G4AeFeewk/ezqTtjwKhZzTAJNMtaLQOjuyleie6Mw0MQr9uwN00WqVy1uBDQ+YTv24QRwUGm4MUzaZG0nGwsZ4siEz01eb/jNF9tDTv/P/DvTjQBqGuYVX35+KdmYsO/bjxubTBqjnoVntCcYb7x3OmMH7UztjDjGsDSLLuL6sUqOfd+WVyxWVavjpp561PPz4U8sTwtwGTShHimkphQ2hY29hon4Sxg0Yad1qfHI2WXiGrvCRFE4i785YQJEBblXwBcUBTRHqRLwB7lYqSp32muUsvMCHQVHGkudkaNgY0TVZyDHTLenXUugG0KOQlu9wFSgkDdAZARgxN75qBdF3VwRH88GBwFlAjBfmDUjzmFjXGD8yHGt+jFXncIlAJjXLioS+UOKKItTzilZCA4OfUbDQoB3wInBP9L6MHB0LsMHMdwB+OEQYB8YaBphqMhR9R7S1SEp6PGPv5/iVlWD+GkeomnOLtjEK1B5zdqR9XFM2aXLR0k4T+odmyQbYyGODVmghdjctc22NovREn4t3kjmilHvaND17gchUwe1ZKUn5TpGkWR+M7DRHI2lbtRuIZlgZSz5HnljmCmDD035OVebRxcwBcIwuM2jumSdz/8lOgF6aV9Ikzed5PlGLOIR0Zt5ZFKKXaZjsFJ4fhSDRi3YYBbRlyeL4T/aKbo5gfXekDXeDVQUVywgmCk4/rAdOp1GULvbBDjl31lszaEdewHcY7uzHEWl7GjrprDEc9PlGYLdvzON6BsYZmkhvrnpJr322iUALe8oGZg8SxCbp3901lQ34f2q5rm4b+dY/9g3L7/zNv7ZqZOKkvfR6/4fvXb79f/27lar+z5aP3UMk26/YYrElO6jBCXn7r16PFQGoP/Jjqz7YzAmDd1l+wRs+f3nb1/2O5Tf9+l+1PPe5BoPu4sMfvWd525/9juUfvP37S0yzL5Dz1AepL77oi6rw2i9c6XXn99XNHz+xfn6WTXfQ+n+OH8p6yKlZ+w5aIscln0tfQTtAsIqFRn6Y97S+tikEcAD4PstOG3HSd56a7doAYaXS4xw1b7E/ieheVQ4DOVlL7l1JlhLygTPyRPCJ0FNM1ZFXXQtrPYS81RWppceurr+vLL3w0VqvD9xRQPPuS84HZeXZaRz7pC9BsrqQRbGzkgLPc7mhpcvUQ5dwyCScCTg54cGiZzL48rnAen128xtWvrvuFateSE2vub/RLs7gcsa//4cLYL93laO96Fvs1+xTbIy6tlf3pnN0TkftODpQ+pIiuByN+8SdK1CP01sO6hq/aIitBZ3QZ5Ej+mM3RdLvCRvVjwc0BztqH6JHHWw5D837SLpdG92qAtpk32GTMCcHHLtT4+ns8438A4cQwDJGZb68om9H9qVtfO2jlVgXLtzw2qoZhcAE5Hiwm5Q6071fIbURzqb6AElOJRBYh7kYCMY6aQXNW6G1DHrK4rYUtWEEmNJ63gwxFow/7HVTCiEAvRlGSZnShsQow9DoEQo6MfG0KU2HADsREWVGv4BV/0QRbBYh85l4VIDMikNnESZttouWAd35bHi0PdfxOf8X0ll/R5Aqhbg2VL4v2YrDwk6TcXbW72nIHqfG558OOv3I2IMn9mLWMOMx86vQBG1jHEyRtKM3QMblPhIxZg0HANtlLUxrsuu/2hDmgTgCNGYbp7mFIAQIv2gOXoddRw7yOVQdPM86mKA6ZmJHyOCv8Frju9QjCGjq4EJNTfOO4Bzr5M+1RwyWAjxOA/6j7WooBdpyp2scJUPAOo0ZgQPQE/BleqEjciCRbhuK2msGJCk8JhDLOCEtcqSlHMPDSoMvAZ7zvzyvKtT1w285Deq5XDEzosy0ad4RHZ0aLToEGAEOcTJ6XWOQjOssWRMUCMDRZ9cVYa3v6Mw56ZrmJXmsy8AgtewlX7xGDjAmP1EecHiGFHlAf85k5whK1oXIh44SlPLESKFtneMj+sj44U2ioUVTaCcjxiC6Ozl6VXfmQ6RdFd+rjZwdlpOETAKcCdU+dOQHIMe1PtAwqWL0LYBZNE7atMBwKbmknscBoPFBZ2hsBSTDByPNDmLxPTyCorQzt+/RRJDlPMH568yLYSSYtyXO63PdXNDS2UJfxp2z6Ty7KXbHvNFPpNlB2xpT0r2VySFGto6Eh5N2PgmTOBJ1m4CdIDL6cxbRe1o6xBEK9OQ4kuVMEkUWAM71nAAv43WWWmialMDN3q9xJtou+kKrBppnw0FZJnZoxRnD2JIVp+wgg3loqoyU+q1U5EQAZhqgfxi/o+bjrGFzHJzQe8gXH5vIFX0qSgdw9/GCDvIPEOmbR6SDix66G772Ei+yG/iJQ5r3jtZJxw4kz0deR0DPesty6rzNH/I9yUDLkA1f7DG0hy7gDzvmpZei/3aNOTaevqxtdFU5eb/1j/+B5Xd/9a9bnqUrANcXheP+9Q/86PLH/txfXn7oPxYYTn9aH+892TB2MOSLrBmg5uW/bL0b/Gf+5ZrJlFoQMy1qGFdeecXyNV/1G5c/8ravW150a6Vkt9fdH713+fo/+j8s3/V//d8r76c/QOmL31LA/QtXWQ9o/9hPXgK0nzPeOWRxT3lmA9YpfIlOrb0ssF57Fjs5DrPM/YRDBjlWP8gCZd/5bDiZW5HzVoMj7jDWS4u9rg/HpOIMZ9+jm5J9NG5UqfVFnuTKuRyNQz/ifEbHUtn+ytJ/V7po3s31/9sB8cVf76k1/DiZYgBXov/1Q6YEY+V36sVQRFfPoMtKZusedbLOGKd1FnpsvqZUcmP8s5/wHSj2wqHKbLAjfkAiaFty+eY3Fl+/db1JRoBy3QqXYm9NbiDHr651uL6AN1laP/6vluVHv7P2RAVOZvDMeqKjoDfXywLUydKDxtgZ999Zdsr71oKo0ChOfeiQmiexv2LvyIbeteh75MlwTJhksgOtY3R1uHWXCkGusuPEPA7ZCrNtrIi6I+k5Ki09R5YAOs3y5WntZ/bHNLgB0m0n0770frOLhdNsKzHuXjy9Grxw4aY3VtE5HjKYjfGaSOtIZZb03E8eAWYGQnolQhygZmNSQs+DGJH6NBXum4R91j1rdALo4qGwl0JE5+8wtA3wnIHtXmS1N3aFUVQYqn4HYI2z7h6X7DXvlgDe0GimygDKjV77Fj9pPtlQUjIow4Bz/y16eHwdSAsMm8EG4HN0UM9DE5SinxtnZg1ExwY7hfPjDMianNDL2aj0w7pbmDMezQN+gH4B7U3hHrUpGj2FfusnfCcjO1FTD/S0tjsrq6m2weL8oc2koG/o1AgRACjyhVfCR4wPvnx2gfXmjAoPxtDpe2IIsaxp1td9DiOLufJMo3Xfn32t+tLm3CnvJfNBw94jVLXtG7Ew5FHqut/b4CnR+oBIeeQtFHMWN06nHDuJkErEewh9wK+99iPt1vsbhSTgbOecwCXKFUGLB7b+L5BcY0Opj3QtFLEjswE/m0wKhHWirJZHSffS9YU4DQAg9TekUOSSPunbnuWcq0fxqhhecwwCcm4qg/KVFQECIHy4PN9J73qwPOGAZoEkAzgUV6JeAp9Fb0AGP0TZuSIH+smRUXROZB7DhwiFHB8oPBQBsp25kZ0AzxQtkNGAe9oGwOI4UHv05egsMk5X+lWbGCgC7aZvQHqcgKFzqqDHmaXouMFgIsPijZqrQCWRdsYPILWs0ngddZ8ruieCPO5qh87tbFnn+cFDjqIrMmB6jXRHHErsT2dESIGis9I/DRYdc9dy9pr2BIDVDp84z/o+01rCN04zT4q8QO4EODJWrbsdBzyflEDGmMw00QDgHoPGYHrWzXlOV+RB46T145CYXnoWvY2TA5lHm2QiEG1PX7YP4gwezgRnvYw5NTmi8RvgBxTM8591ZYxjgLXOc2IgY0SXERnDLfLz5ExOf0egveimqxy5LqzGSvGkOBfP2+5R4zhhxfnbs8FzVKPWA3u+c5qhG/thzhrZpQ/G0Ge7xjbKCJ40/denVbz1rHLKfNM3/J7lW77+q5bnkK7sFynwf/sff/fyLX/+25a7P1LZWUOvxeYCqO+wp3gP0Hbbr1lTqu/6oXKK/uD6/XkOs2OmZPuXvfWXLX/pT/6BuvP9lRvivetn3rf89q//5uWHfrQAuewf2zjwzUvL+XpLyXPO897xjqoHUlFMZOxZju9jl/Sz8XxoiMwjYs2LPZnjLDqvHieZ6X2Cjnm/1l1XpBX98z3R2DIga7+L5QX20QGlq5ET6Ou0I4BoJ+WgPQONjWabR45ydBY/JSvktK52AKAvua0AaI3lkZJpnybTjUi2QfeznEGArE22FjLmkyVjHiVtnjoXHC0rvYi+xu6v4rrSgXKyF70EIWx/iYgbRr+0cifkG7Y5WQ3YT9WIdKaPa43Am3mNKwVf/RVrnZpcM+ztsPZvevAZRwmuLfB9jY/93FsOq3vLTnjvvy7H0vdeygSJfKUYKmn2ymaotHf4gXljj8DPDwPUa+7QiM904wsOZPQeDmhHoE/IzCz2PjkXcdf3cmw+7Bb0NQ4kBwCeLnieZcYmOGTbSUfNEihAbmhS+9f01H0ZHs1DxgCqyWOgrj2XLElj1Twu+jYdvdl7APYbXv3UQPT6EsK2EbUDiAit/A6D9RQG8W6MREcs9npvzZhJN+6EGDi+LzxjayBdRECY8oNAx0B1RCDp2L3NafJtV+3wRUBoQJZ/EnEbG4WFYZD0G2UyM2nbxAFsOTMeoD481AboO9OT3ZfoCG0D1Ay60788m8zKNJICSdaBveDa5AHOAe2mxFEAd3BYo7CQ3/r/eI6Uco3nzI6IRGXPtRFD36YQBAxtVG5Au5/ZN6e+VMHS3QOqzYWzox6MEyv7OPtkXu59GxnAjlJirIngzUca4lwZhfTCf6GpjaC+HwN+kwmwK1I/xmQlRz8aC+vhfZpn9q6/Jyre8R5MutJwahiIdRqqPYSxI9CbDBh3Gn6IU08OEgvNRFYD0rX3WRf/lqIm9ZzIcH0v15Qk/Supekq5A+AAhko4K0UMYG1QNGcd9LPaolcioY5wZu/m2BBee9YgacOJaAowWyYBfG6uM2hXv2Q1iGRQVrsYCHizk0YYh0o8wAFIGFTPrXRPjCyUKmfUFPW2IwFy6ggAoN3FgsY+DGD3GjEmQCjgnvnpHCBVcw3ac34bxwxRJebJGTYV67ETbmQeAIIRk0RdiwaJ2IenctxgZA9EUcW5QkZENSDDyUbccDY4G2MAYstTHaXwOcKkNQ4gOOmL4XgxOIgDibOa6tNR3wBcpZ6zNdo45WCAz4jwQ2eAvhWxriWcxzk2lEE3oBXeqe+MaLvXIvJS7dEH6ZH1d45exJETYynZFVp3Z7AlVX+v4wBjtvpP9oSuRcShNL1kmJGOb0ecHCmsN046O+jizBBfEm1pz56oqA8hMVBp19kR2TO9gGKXOzH4db6VrBlqRBRv4ZRTxMtHDM6UWXuEsXRkjVmgnSJnRWsVa6w9mdTfo5zI+4T+/P4uZRFDq/HLoc3x3InI0YFfVret712gXUDplPZiB22mYF2VYIMcYMg5dEa1VXLlN/9Xv2X5a9/ytct1V5G1sr4+9cQTy1/9m/9g+e//wl9ZC8ol8KD5qaP1wRkQp+1bf0GB6C9ZI6bv+hfrWeVe36XX3on+037GmXb58oVvuH35jj/9tuULv+C1mwm/4/t/aPmtX/+HlrvkQGj0psbHy790WZ7/6opAVsbTe//NKo/FW9bTBy7F5/SxAdZxauPQrj3GnlU2TO0JFStt59V3Om2yFjgycYyXjkg9kjhJ9vHNMIexI+AHR8PRaexFQBqgGBkxMhpPodAGj9RzyHqczLoeFccD6fzYhzjpnKXGUS9Sv5/L/scpWDzA83LKAuqLDtJx9T0ScZ6oNu4q8PuhctwQcVbKPzda1FjRdTqqB+CzTB28a0zQ90dq5tAXOkPOfaLHfnVwzzOA9RfWMYxOC0OAsSdYu4tFP8A6dSAeqjbvA2yTlVQyHp39E/9gdfIjw5k71xQC1HE+MV4cT3x+33vWFPjcpBEHeTIfGWuXv7McGRPpDDAxw0Y92457tgMxjAW93J2655XFG8yJQ5HAi0Gz5BK2IA5/Z7SNNdBG9//ye5bTe3jyRJ8JYjvrO2B82JeNGJK32ONgM+vmHXOva91etEbY9SHCxsBuRP38ntpmowWcWvGJCAFM9g4k/X14xCxsT8xzoPK177zoaxjtfOQobYiuYmoRoAB0jHxH8zderzS7i+BDemz77mMei+jIcU9N5zMRWYNdAar6BgT3DWjvcwptnADoaSPzCY0NypMdEKU60tmbIht0i3LMsQANcqVfQEmi3QKiDbh37bxTUGdOnVyb3TetYX2WDIeAntBg0+8+3piZZUdf2SCan4GcNkVLYzsGsIvF0w+GpkG7nEBs7PpsBMq9X/bs3XWveM/Ul57K+ASyiXS6LT3jtRxOnOa8kQMHweb3kn3R90vfODn2ID6EJ+PUYa3NU2mTbiOwtN/2GRvZp9DH/BrgI953JDe03sGammOA9sjGmfhUGRKAH4OgcXbOMiBFQRIdz/oIEBD1t5c9IC7AmfkCRATciSLWWPBqc4ZbwB1vMfPHsYQzw/s5Uc3hZLHjYVOtvp5NhWt+S7nxXhS4ATtzIWp4OVGNoidjUWp6KVHO3KEw5c1vCiQRzjgeuFcabzhzwQt+/x0r6Mw5LMnhmhtj0J3yOCnsNCCSrmI2GCPwU/3IuKnnmD9RDRS3jgYUjXJfLf0p3b/GluvgulzMlT4aA8Cq+stZvEuCcAVJMpDJUrCjSOfJeZ91qd8q5oex5qyGjD/p53Hy0b+K/xSgU2YDvO2ouNYMhdd4lvVOijn7KCnu0CTn7wYoqHnkCjTJyAbclcLpsaaonrK7bADsGqdo5f5V1A0axYGSaHv0E/uPaDfRDOhE/2SHhE6AeabrfcLfaVOZAXGQM/f+Mk+MzAtSDTFW0JvTs+IfDHhnRuSZHA/gd0C30lprnLOToe/bDEPRMI4JJM0/GR92mIhMTRfm/+wTeJT0V2Sl6jJgKDuz4FiA1HVGonrsMxVrTAFAj2Wi4vn+2/XW2DitqQONwXzjBEiP3dZlN7oCMea1HQGWrpPcYAcJ2pedJ6ax7RvqfKNO1k66iL1a9L3y+uX2N/2S5R/+j29bvuDlla7s15Pl/Pobf/cfLd/4J751eXBUf/eeGeTqc/MgtDeqfSqL317RdUDI+/993ZX+/Zbl7TkBSduQkQPsL94X2Pzk8ove+Orlb3zbn1le95qKarax/aX/+W8tf/TPfdtCBoBeoT/9vawi7RQB42qrO//tmj4sG2EYCedjmc/GtwbfcyyELCyc3Ogh9nmNWfVMUtNhD/+PNiwH2ZPSKxzrQq46KDGP/8QW4I1aHwAjABrH8bhqLdFF1vwAQsgurueYT/GYZDt7mRoVcmC6kSEnsBVx3tb7OgJQ+lf3ydcY0McC8jWm6yr6fHu9h354J5Fn7n9H3tUcR8o8Re4oPMdZf9eMyd/KwCMDy4A8OInx6ro2O/k1xcnu4hlS1N/0250FYXrxKFtatmPN4cqa63WVKn819Kt+6nae5aEaq6rlw/PeI3f9h+LRd69n0+FX1p/xUWNIEfX3rUA9DlqtpYMh6FcFQ6ybu/PszOXJwvt3/ht7PXpGNjvOgOKlHFlOBu0kCs7usjFb+unBD+/31Tnbn+3Mlve7btzHjJGpHmiyvpXNR7AU26D6kr5quKTLtvwtnNHGtROwUyVefVlZxrO6AfBm8B4VHAa4UxhGKiODOiRyS7dhRCudLhDVvjeXztM5UqxnUAQYKA2oS0HtW4Bdyzy459KmPiFo/EynjZ6ZAJUAEAOIM8MNKSLoHwkMC/LhGTTIV6p9AJXbiKcuXsuMbZ9XXfP3OoZRh4fa70swAJLMSDw3vDowSlu3zixd4LalOmEUz177gAXxuhVmCgFKmce4zvj2bce9A/CaI5zizQKkQMsOfHZstr3L3zbgSI1nac1vmv+GCPsGvb5fa6BlCFjVBjYozbn53sKgewAH+9K8E0AvYeA9yXfDW+FDOUisBBR9l5Rff4/ME+/3Da1OaFbPdQI/64Qu8VEcMLuM5117UnyKAW+QJ9DD+rE/+EHRJDptR5xAmPkzWTacqc15d61VfVdpbwbuqu5ucKjsm/pbkcGSJ4CXJ1EURFrtNZfHG3AE/TDoRFzTjL7j/bSyp9AbUUAqe8tj6+gfe4poD+3KiPGccqUNn5FWhpHAuTHS0zAyAOG6cx0vcwxn01rn9SrCzjn4qwtEMy6qwX6ijEX6Ee0b2MPoSNqvjgMYsBPJV2TeUZaLpcSJkpAC+MBdq/OAuejMYEUl8MhfrD5hec6FYpwy1o0xhIIClQ6/AAAgAElEQVRHRhvoxSgZnuTG4Hku50sDfJMFMa5vqw4HcMz+M0iL0ziOGqVt+5k41+S0s5Edgz3n65X+bSezIh0YIxgLTSj0YxndM05bOsdHJB5F7FTYkfqPTMNQ22UQ4DhyaqGi6D5aEUfaMC5ZXrI6nE4/jo/UfBIlGJlk1U8yQPj+AO67+sfQZo0A/jWPOLY2jrGVteQkTEEk9lXO94cuPKI0fwzStlYxvuKs7bJNzWZezshIxP60mhzMrx9z4TupJh/Da59jdu6f//d1pl32cZxSGPrPSKR9hyzdIJAdOmnXWMd7k2EYAJogwnDo8oUZsMcusQ4YQYBukLqj2FaSldAKubJjYHuH73GGxsjjknGX3/q65X/6pt+6fN2Xv36Tqf7P3/49y9f+/j9axeVKtoyXG9cc82brUDrUOukFb6qjRr9ylbfv/K5L0fX0zzIkyybyCd4H4HCjSG4jqLd+za/80uVv/pU/v9x80yWHwn11z/tvrdT47/6e77s0vLQNqHrFW1cn6j3vKodBPcMZ+mEjnLqgn7sPO9BG5+SKQ2XHlJzQrSINQO4NcmBnIcNK5yEDVWMCkA+QRZ+jxw9wVrB2fB8Ayflz2uBoysj62cFcu/gt9i1yKtecpZjkDCz32s1uOFBE/Fpg/ZrSe1fXnB6qsT1ItXVnWOm+ePpzdD5X7jJvnKDYtNgR0mPIxqLvs5H19flDxRsAZOl/ovKxbRwMGqxez7+s+OpVX77aWHkN50TpnqvLOXE9zo6S5feX4+Be0vWr3zFvvsS+r18KTNQP+py1Bqjj7H/g/atO7ynY0iV2rNJEsha7Y/cYWbsJgNa8UtQ0NW6U8TjVKNF8sbs88UNFZefzHJcI1hFo9vGtvvP2ziX4dMYeYzHa+BpODd7rzv4TmWdMb5oUzytQVT+nOKErwn7rSc0yPLKSPOvP8IqwKR15lGGNgLYhK0VnECrm8qQl+NnsLEK68/83C+NFkjFPlMUGOURXe450ygvM5OxJ0voeuqo83Kd8moDpStJ9DKYwAO1pvhmDgHA9v/G0dsBk419g2Upzzgzom/dQ0d4ZNh7kSyHhS7SXko8jgb9RgAZEScnImolc9Z+QaUPmDuQmOsZbryhMI/mmer/BVE/PPLGO2TiNF2d6iHbwaCKk0N/C8ITgbkLAWGgnedUmQMQODhmi8N3ktT1jbcRpWZcAU4Fn87DGbQGlttr+yFGRrmz4OxFqrZGNsQ7aA161Z+1MGmCeLcrcYlixdz0vRf8NirXf/FzWvBee1JDNR/3u00MiXjOIT6HIRNCHEsSgaLRKBDFHAXTcAj628yAOlmSxKOXOykcFy8ZEVgUcY445q/AMXnIbL7quDKOVObLX+fE+6WuH4SHgTtSi/uaF0EYxEjUn+sBeZCxcv0ZxHOahCtXVPiAewwUg/olSoPf81BrpAwgqzc5CXN79agcQztkznoduAPb0M0CPgTvOAH4YO4apUt9LQesqMc7h1XPPq/FQfRbQzvxR4uO8OmnJNS8AO9ELXqSAEknS9SrZD9lTBu5Kla6xpWiMnGfdiYvidhRdst08rGMWjNVOFNG/PhfAbt7qnB1nARX1xkHDena+Zr8CnInY0HcTXMlIUCQb4F3P6phEPPxD+F4CmJLpOGXsCKBfrXeNIdetjZQ7upxS6rucEIAI6KfNGBLRmb1/nEukqVf/AelxKPFeot16D6cJETP2ePpHJ0+vODp0XtCGzHBwWt5CL/GtHWBKk0emkhVQ7WmtnC2RlNBxTKKeFa2cKiqxNhk+2ZfJotCZxV1Ohny3xqP01TI6VVjRfAJP5877of8OtAVi8CvKVnuY8ePQkkHNcYDw9SHtzdbl/P9D2pjWaSMnJVgs7+J0R7Yj+6wb90V2B3i1TJf8jEPUMr8P70Skvbo51L4adl81yJnkGypiXTdkfNlbXr/8/f/uy5YbLlpGVpPv+pk7lq/62rctP1b3rF/Sex7I6G/+v/kB8gI8b/vV1cer1gj3B/8fG7ymYzJ1hnzwXlWEE950NNddXFb0+4O/93cuf+aPvG25/PI4bJflu//19y5f/Xu+0fe/+2H0EvuD+ZEej3z8yI+vUX7kK69DaXZyhz5z72zAuqPH0mPsexxfPmYyB4b6CLrNy15h/yGjczVibPuhf3fw+miDhks+UG8AZ3DuD48Nt+m3/Ue2DjTtsqT+ozP0HG2plwrI1doeQ/uxx6ot3Y5SPIscRX/LeV40UiFZ9AyyuJ7BdoAOuqbUN+fA66lkH6cm+v75LyzeqO9+vPTuPXeukX9VsueWivqNHZC6N59yTRbW5rVfWUfoXrfKuU5/zqpfV7x2dc2Za3nuLV38YI4xdAcXxLJdzH5Hp9/3M5cKyXFda6e5nP125qLblJ3oGj3H0DNLNjtIhiPA+2rUdMke3MUzfc3d8Oaxhs+017A/ul1Rn0cP7juCdeZOC/6YsaD5OJmFyfqUvUbWjm2etH+aLIjMHFl7Mya91PduwE4nnZHZJb3wUqJOo4DZGJVBuT07I+JsEK92DVA30XVxhIGII6Xy1tV7AepJl53T+I4WipPhsMt9PDPbKgEMfmK8GyQEtHQwIDA0pMvKdZs0cEBSGKFxzNFzmbitb2xFkDzu/tjGCGAuTflLGDZgGgAgYFsfzptltGuDYdMP7TjKHUNiAFf3uUpfP5doGKTeWA/etQaeOzdYGNo8lKjDADtec/HTtPH32lFuU+lB9hyrMrKdUoO0+w2xzmmrwwp629mVqNmJDX0GfyZKnDP2I0JO+zHc/FtGvEF1gO0An+bjrIHWpht0BspxiiXjQ8NrROxAimcPAez7+FHOCwA4IA1AAA8zfvgFIyNR7gnMRqb0ucV4yG+l4/onFV9pHwAgGtWgMOIwRDDYHysFO5+ZlQOknk0Ea/BXfTln4TAeiLrTNopeae52zihSyLncK4sVADtkXxSdUfS31DlMPOAf+P5S7mX4pRiO5F+OCRjQAK4xdq6/bTUyAND3v/9SX1kz+gCwA7jpAxDyCKnvVMhFyQPaazpyArx4NXwweJT6zpleosc1X4xRnAr8DbBF+essWxxuyZTJPsO44YhC/Uie4HjAAJicrNIrUbDQlf/7bKvuvG9Rn4DsDkhzdhye0733pO+ha4g6O7NhE/GN7jEDjtoEdgjkjF5X7trncUQ4Ks88UihP1wkCnB1tZixxNvNdRbGRgx04s1dxSnMWH0eSv6+7ywGKTQbEQZcCfjqSEk88beAYgcamryJgzGflr1FAbz7frkwT0h6J4gPGGScRf/q3o2RkYmHM4QzguEecBGSiuA3mkvlD70TR9SzjAhwlO6aLD76Ps8VpuUpXxCHQaBVd0IEH/E9kjmwF2lWRrES0mqzfqSt26cyiqSLtpNQW3QQicGpxG8Osj+ZGN1J+5eHNa79+OHV4s1NzHAeyLuo6MnbSLsA+D0+d2j4RMI8snaJ8sQNS/PJMOtCsO2OsV1Wq7k2vEaC98tmXLX/nG754+Y1fWjU8/PrkJx9bft8f/tNKhzeRL5EjeizvbOwB9AD8Wbxz02srClnp8MjYd/7zim6XMzEyWhFRZBC8Vd/JVZcpMLUJ2pgm9evaixeX/+07/sLy63/VWzdj/W//4Lcsf/cf1/n4lSFsl9Z82ZcvqEreFKKDHz9U6ccfqsJ3Anln8c6pHPD0PwwQYH/D2wBI1jW00Hl1osCnjHMXWFdk3bUGwntqI7bSZA92XkZeqap7AVwy3HRemqjiDFJWNt28uu2BzEF3c8SM7+OIVn2PI2je50bWAGCdobP3Obsu+tUYceKrbknG1GSM9iWBIjswddOFHYDPL/68sQA7svchUvSjRxwsYF2SiYT8/STBAmRZ0feF/9mlooB0/Kzqg6j6tbWGl9f3SNG/9/9j7U3grbuKMu8dSCAhCZnJRCAJERARBaUbUCHI0C2DbSMOiIjigAp+0H4t2jYOoLbaiC02iooiaIsKNnYr2iAiIKAgIqggYxKmTJCZkIQQkq/+z36e9dbe95x775uvz+/3vvfec/ZZQ61aVfVU1aqFHt/GZ4zRgJ32zn99Fbt95yzbFMU1vWUjsld8DCvFcMUXBylLs1gL2WVbbnENHI4A65kdAatNa954Yb0GWm/0IOuAPrPeW9xMcivnsZiP7WPhQGzUBJSxM4xhklE47FENbu99LDnsoHfn3x04lGspt0bY3Vm8lKoEjLfHQn6clwtQaEA2AldjtXDbURDLSiPXg4jxYXqIwXcCGFAoNnjXSmxvUmx4oiO2RswNxBmpxmOMAQ8NPHagE1Aj4EI/0AQQ4n7UNQZlADu/hxE81P8/oH0IaICFjcttNFrQ0iApUffhJHEETZGu9fi20JHHIuh6gbX1Zg4wk7EIHTalx3eJvVICO+YFP4Vn4xBgLIm05wueyF7NZR5dIMgAZe32F31Z6JuhHOIgYZO3CKXWfR/z7YZr0qV2RDrXxMmcPelxTMMZCSP6bn7tX6e/AZQxui1cklof50j263DEsfX3IazWfDGnpvi75ks5C60YxTdanFkuqFopgNbOoeEQzJwNavQ9t5GUeKW2lcInygwARmnjSSfKhuIUuHVl2BRTk+Jmf/lfZGIyL3SvbSnsw1GuZ5bCvleNsdq6/EPTbcoJcNjNN0y3O/SQwihHTDfXszfW/bE3wqJHVMThzg+ajakPlfFJurvOudk4lafd+4Qx0P/RZQyceI9Z2V79iTndTmfNTI84UADiR1baJnPlMwrRKA2ylH0MNtGhjAGMjZwnTOSYdaQvQDtODFWQrTaGvGBPZA343WPO9X8y6pzJkZTtHnGX0QAvOlU9zloMwxgYY/sCHnG8NE+9MhEAikRA6jNlYrFHq12BTIz80GSVFRBHcaok046ivbRpfg8fKwoRRxKi3HOKl13HInw2PGe2I99yheACODNvR7E1bgxYou0GrWud1I88aF86OiE5UG0lo0CgOfREvlpmZY+IltbbOZsuR0i9l7Phm/SG7kt3hCnOANU8sMHKezKUGFf9fjun/8ehIGeAHbPD+G40YAwpttePNCzsCA9MRemIttc/CmYlgyTHUqwK9jSYBo2rE0XYaq/AC3K2FY8rrXWTLFujiZV+2Y+htonGa3koWe3MCTkWG7AZuqDLdzewbXiDLunI8ly844ye8ZEdpMMA3SLPOw3Z8xS0Oqnk3lElV6u69sPO/Pz0Rz/31OnYY2qt/PqT17x+etL3PWu65loDjtCrg/U1UB/jqjHj3LxngfXjz67oejk5P/622e4QYIJHOfbhfa+MHTKCvJZjFCbSGP/897lf8a+mV/zmC6aTTnRWUb33F2986/QN3/nMGi9px82eU5/VH4Xv7vLAWSZydedF75rl6LD/dluQjZttN+7Y+7PYgsqi8tVdvAewhbdVkM37dBNYpocFoHWBOUXWnR22iRcT3Nj2mQqilswTrwU7bNpfqylGXvAT2Qa4BvhrnxIJtywcAHAPEg3nUrXFmFTLxbpRGTuMrfYaslN30TsY0ZvtfKPfrceUhYDTHpmME7Z0jhwV0NC2AT9THPb29Tv8Kv1FNlV9j7kl2HIHisoVvwPYP1vtcXzkWhwUAO+GLxZTZjwG7Kw1hec++c8NqGO/AKbRpcW/kt2cu29ZZgdjv6nv2OCQArvL+pi56y512o8jAPqu12ibfJmbnl/uQ6asgfq4wSf6p2XP8JWDnke6ans2jsBx9IPsNOwM7Ao7pLv9vt8+B1bCLvF+WOh9r6/meugKsK9BnAwo0iTsRYixtTgfuIHoI9IFVVeglce1UW2Yq4o0XuP6qfWAyRzBSCpl72K/hNi4X7vQxIjcNnYrxgFsVooyEfOeOiZj2gbeYBKI3R0ZDRDRd54P0F8suBrZOIvtb1ajEYK5N3rXNtoGU3cBcPVT+JHPbZSmGMSOYRkE9kEF5ClCt0GgLEAnIIq1qL52nHu0EFTbB0MLDHXzFF9LGmua603txk8aJzSgPQx19kG9wv9i4c3j2sFa3ahJ1DfOL4Ey2rGAHfPdJsD8nABoDHJHX7Uc7Xtro3/NPKpezXo3oy+G4QBk8K3XYPA5wgrjG743L4/04w3GyZ77tn1nnXofRajIZbzZjNmOM/EoEU6MAAxPxuWI3kJ2MA87AUYqU7WZVNtjzizFWMamitcAHoqmAFsAKneZct4LsKvodxxMKGm3m8iVFGEpwTuXAfdFjxeYuP2V75tOut1101E3XzYdWne9Hlp0u7n46IYbb5yuvv7m6YrP3Dx97sg7V6T9frNR9dG/nu9cJ3qku2DtnRf4hd7sreqHK2yOP2t2XhBlV6QBwOe9mzRjGSWcvwMYWjmr6Fq83dUmoJ0MADrAEGKeSclDF3DNDKnD0CNn2ZMNAV0DIlOjAdoDfgQGzSep1j/OZVtRhefVniO/itzWeqow4CqzZZwxB7hX2yrEhgFjQE97mlvxgaLDjIFHiU47Y2ENnjH2k86viHG/sqwrbwP3ZAPwrFRd9REgm0KGGqedBsPZjXMJHs0+rZ+pu5CidICLOEwWcoGvAZyJjDu6rggVOoo1gBY2WBjLMAJxNkIj/1sbF3qOaLej6OwjpQ1brnSZpKrxOfaAHIDfql8Zm4yJ9zD8+G71O45IoNfdZqe95DIyNhF/j3Vct4O8C7msK/R3/T7Ok2J01ntKMbUjai+gGdnQZSTzpwgVY+bcp1JYbWTucKqmgYVC6RLn1v0+jH9kk7MlNulROca6ft2gL6THG6ttGnLA3SiGaCDHszJKGw+s5Xi+C5/fgRTgu5cTsSKLyOlyIt728vdPL/rhJ0zf/a1fP2hBcbknfM8PTn/+lyXjdjh4mx4a31jrs/qb6OU9H10yudbnQ6+Zs4ZwNipjpT5HF8j5lbRe71/ZnX5Fv2ueef+W6bCKZr7oec+ZnvLEx1dTc9+M+Rsrff+1BdwbM3r45sMzqqL3nesfe+yCmtulBZDgHdmAG3TireOODd9arXvWBPlA6jk6gveiT1R81I6z7KN1q9vAOuBvU+S1P6/MHNu6eT+FU3NcTPKCtUJu7YMQo52SPTigybK5gSNe1JzIXFYNbWt3tFV7XWfRSfEv54quNw3wt3xB/iFPNgH2zkeSXzW2XFOXQrSy8bP/2Kt8yU631FZAN/M9FXola6DGwzWwZL0dXZ8dX9kqhxVNr6zbCigsB2gfqmPrJKufAPYa/wdfXUGADzR+xaHlF/sEWbceaz7f03Zr+ycgOnViogvkCLAcF8/1Nc/e2CasWvuipYMvi6tIa58leHMw497EemscPGxFbGXbVXJMMycJjwOt7IdWnW8Gxmr7UfSJrcpcrduLaAci7OsNF4+PIuSOWCSqPghiym8FBVEm/GwD0O9s6gBhiBBwiDHjaIj66cTYsdL72On9ETNwBwQy+h0tC0BZFMDi+3ihDciTchmQvU41ZB6blOuIYnrOEWgy8mm7/zNQHNPdj0TzOJUyyZSI5K4dDVvItVi/+v44i2S69OiYNp3nqF3XDKjOiIn67sXAPdI+sirCvN3SaDTYq03mIxAFoHVkUoZqN/zGYPfgIdbH/JuaCjhFBNoxmPz11Zg2quehSC1w5ME1gNBa9/m2SMp6hOIV1tjtaJskG8Jz3zarvtaiEzxiB82IKHrd5Uxr+zSRvBSHE3gELDMYgIIzYcaZePNKF9Sa5yZ+jrPCPKU5baAiDpKkI6kwlx0zzENgycAtEc1kB2yiR/a7DIzmbaaI0LEVuTn2rPl8uu4r59xZGYVc30PqZSIVcRII2ETeFf0AVKd9+TSdee502wIAdz/+2ulepx01HXbjVdM1n7x4uu6ay4tcM3i54frrposu/dR06RWfmW46vMDCnb5kNq6ImBe4lyFxbfVN9FCeXkAg88VIqLGh2I+9yxw1YXzjDDpeYNbIfKp0/PoXQzUALpFZ6JAKwomyowST7odhcadKa+Xvqz5SBsSHZ2OG9ewZUiyhnLt2aiSdW7zOWOArxs8aA4wNYDuf5AgWAAreEnhMBLAp/gB3OXzNhzl/zZrn2h1+1xk9AD40weNvXukyfES8OWvrfR7gqDVur5zLE/+IsWfZGccFRooqvLNOBl/KyCAS77n0vnO2XQCfacdpEOfQaj+ERnGqSH7Y8d3P7vF5Cvil3axP9GvAPcc5MBrlLKl+VRE5Y4W/TWb2YT/zmLN70D53t+voABkHROExZnEWQXtHJdZHDyLTcl0jzy4K46F3TOcuG6BDitLJ4VG8IodTKht7zfajN3hUkfZy2vFThjxOs0Tdsv5D8G+SLLf+vYD1RKdyLGFTi8lkSTRw/UwTpfsakPiWrKVkedghoLW1A1RqyXPPGiBTuCta11YWuOBqJq6I+tT7prOPP2x67StePJ1z9l3HEF79F2+Yvvm7/8P0GV095ba0Nv33NZ39N3Omvy987NzfJ94xR7Qlo4pn2dOK5PFvdbxkoXa8l3aA9vmhBz/wy6dXvfSF0wnHc7fX/Pq1l/7h9LQf+alSd11PN35k35AaTyE8UsYveEPR4P12JHrv7GsheGijBbHHt9lb2CvW63c8fa42zh66qnSJ+Jgz3m57r2AFciNXt6loaSLrjQf6iMIP4lnsChOc/Yzu4L3spexZHTHb4xV66571Wg9+AtQ5tqXjO0ypLe4m0uXjtNUL1XEEjoy6TQ4+ZFTO6m9yVokUNYfU+qB9VY63vNDnXhdNc4915Vnauvc3TdP96hz7ka4XcFnN95oC69qjbnPBz2saWhdCHPYBdgEZQ7djbUpG3lSfk5WHbcH8+20oOeqcQr1rjLNxudBxzhDgpxzHOM0IbuzhHJoNgVWrfT3Dr9gN2D7sdae+Sz+sIuqh+V58tYNkGQN7NX05K5NnRwadbf9bC9TTr7CkZW68Oj37dTizeGaO5h9yCFXiw1BJS0w0EUNchm9Lc9svMdbGtoABRksiejawEwlLJWsB2CywgXIiV7k+ZLEBPPuNwoe28jk8gcI3QF84EDq4tUUi8IiS4p8Nzb0i4UNY2rs4GKKNQ/TjczswBO4NzsS37Mb0jTDyd/uct801i64NjWHfPJ07mHc1pvXnGp+BQcBQr8wfsB4DbowJ4cT4E/FdSxXmu3pP0UMMaYPrkW4tYvlf1o+/dwGzmoc3ghi+gVFJuhh9bm8NJvV9K70FTbxOAa3j7HhzAliP7yqSExUZUXZv2HW0b1fjku8wjxqT9iwgwZkQKvK3T0ttKFhAbxwbPaJm+sfZlPPbAfFDuHhPiXR2PKWw3qjd0Hm6reWQE9mbK95Y7F9YoVE3gHukzCNbYiigMBxNDDjK2W7xbJRE+sue9L7Uvefc2XrafFacyrGAGeZFexR6U2q4C90oGmuABu+rWFt9p+7sPfouXzKd+5X3mM46vUDAjZ+frr3ikumqiz82XVOVXT973aeLw28zXf/Zz07nfeyS6YorSoGqiF0ZOETzb2NHBsYJIP56lKvTvXVFGUCoxkp2AOfVMaquLuOMjACMrDh1EqEneqjq+YBGV8UXsHIUEaOT86eQB+MqBebSDnQ4qYrhwGMUvLvyvDltfSgcHB/JRqlncs5f/O5USGiV69UkW/j6rJCW96JiBFDgx9fxSf6gi5yCNvYu+wAFi8GAsWBeHqnieN8xoKqPpOoFuG9KFxfApaAQxc3YW/QbwwB9kD1vx1YMlRExssIXcORsNcCRKHicLbTpvTKOlllmaR6cKSSCzVxMF83bKeVdwKTNpFJKLrAf4Wv2AJF6vodcYG0wQNgn9Xn0eiJUcfLGmFZRPQw+6OejFkO2Wjgmo0HZeNVvwH2iIIp2es34StK71X/SsBPVahNLZgJjUUp9sh0cseqgI05yHUchTb6iVbTPmpMh09M8JdJ2sXQjj3Q1IpE8aj/U+DkCMsDOBh220BW34o8hB+FlH5NYg/XFurOk2Aestde8T2uXKe46OhmQRWNVh04kr97TUTB42EpOdCxeRVadVGfVT7zbfJ4YJ+Mn3zcXtypZ9G3f+HXTb/7ST0+HESGs1+c+d9P0PT/47Omlf/C/DgxjK1hXJ/P8Mnd+Esm+7xNmGfmul1d/BYp5IGMe52OzF7bZOm50Adrp85bpDkccXmnxvzQ9+pHnjnG+9/0fnv7NN3133ctewEmvDUQmA4k74U+uCClXZV3wpvn2D2h3UNe97WpFrJYw8/Db8A1gnWJ8rCH9qxo4Mr7z/7oPbDe/twDrpMG3M+u7MZBkI4EE29TJXmN9VCCSqGT9jpxT2vfaVm6N9z2h4nKcMa/nAeu6qYR2NtiCnVdGc5kX/RLJrr4ZK4CVDK4FXfwl2o8MH0Eq2GMlp5A30qklx8ZRg07nTrD14BrNNYYaHzS7+yOn6aFPLR4quXt56XIK0ond0KmbWW+xLMERPI9NgDw9pnji2KJjZfXp/Dt2wjhGVfubs/tkdqHP5Wy200vPGANG9w4nHjLBulcZZzW/cXVaMnV2EUZDFkshHphCftXnxgexK6C/+sCRbN0hfLQPuqx5d4FTmx2R49kjKw4atMwjTWk15pmJdtsd83cGCzR8G/sqNgsPxXZSAGy2OWbArocx/FG6CNYi0Kb097081JrDSggEOOYsvAjLPxsiKTCjSuRNEaavgOB+Bn4Aqg1CzfJ9B9Wk2GCsgPOA2bbhx1ldRysTcVx7fzbRoc9bIHzLwq2fS+VXPQ/Y8Jpr3gY/SUffQdveR2d2vz8yGfZiolCrPadxhC/sMc36ioE8zijbOB3CaCP63ASyvmPajPUNj2fi642wfr//vW1vZCOtn0WB9+9sUYqD9jzvNoZS93z0TIx3fve/MmjmZXLbHZCGb+M4ypVfKt6VaMB+18pdCPiwPvU9jKrsp/3s1axn9ih/94h0hOCazH3Nk8mQ7INxBCYRT9NF7QJ82t5K5srCq+bO1n2HLPm5FrRx+sT7Oo7ZIPigL5EXp8zLuYFTMOM9dRIAACAASURBVJpvE839ns7KUiSnDDHALufSiSIhr1gznaErEK3U2fqdCA/gAmMEI6P6Pv3OJ0/3/tJ7Tyfd5azpqGOOnW53+9uXLrx+uuqSj01XXXheZXVeWeL289NFV35muuCiK2oZve8BzCqgZs81c8DwwigYxzLM64dydrTGhpOAuZEFANgG9CdVHD6RI6EUN8/rSjvG70I3ABJ0AZ8DzNksGJ04J1QcqPpCP3CXK+nx6IsrK5IGcF+AaPZNwCGOOEA54KLaYwwYA/K8AyKj7ElZZ61YG2gYJeU+cZYo2l6vATSdiZWsH2VKWY/lLGVuesgekzHP+OIwdYQnqeK9roSAc9FJTmZ0lmkdRSr5HJkCyHdaufQoshM9Wp/r7vAAXsvOODBkgNkYyNiYo6L3pKj7TKOyepxlMM6iN/k1+J/n7QyXrIXNO++zHEm19twXZ9uz/2w4wsMdNOcIhWje9UU9n2rcMtqcNZG6EcoqsNNBYyXbwWseR9dwWkZ+Q1MfKaCdRDg03pbt0NcGJzOOFvYs/CIjGvqTJt8irvsB7YyPYl3sZYH22nsx7iHTfmXsNjWV97ssUyaCjxt0HblDBsPG1k9aBq/1Xn3t53PID92IlOfct4A8vAvdqy+chNT9OKWygbi1AvqQdXNJpYFzbZQyvm6Zfu0XnjM99ckVLfTrw+d/dHrkNzxluuBjF4bRDjgBFvQ0by1UdPEDsumrvq/S4QsUn1cF3t78K3am+HysZAp7282HRuusgDGirqetq/zZ93/HN0+//LPPrmSgeZ9cVxkBj/uOZ1RafEX0x2ulO+jvjkWXs756vn0DGXzeX87gqIO+/azDvp9h3Dxc/8GzXNV5QjmZkbFVO0VO5dgXw07z872P0PrWgnU1abmQAqtkbLGvd9y8UM8exnl22y7ruUbWokdSEBL+05E0V4IX2+9iLw3eMX2Qe8ogK8CO7kNn71Z0j7nECZS+uhMh9Wqgl6LqFGLFKWwbd9f1C99lHeo76IQcIePq1vvUcbpDy2nIXkwQRntz3oJbX4N2rEc9eFFloeCs5uhc1c+ZPlN2BaA9clj9lsxh7KkfE3stbQnE47jhJ4712u/Sd5Y7XH8nRwptk5VVn/ebmgaOyx6LjM8smNBis9sR4Ig642I9dLe9s7YGC3c9tM9NswOvOdCgrFzbK9FXm4qgqpvMYTXuTYuzxm6R18K92AqxQ7r9k8B11puU+Dve5Zb5jB/eEYwSjNvaGE7XHETcj3IaoIZFtPGUVMl4ghNxk4HUo3kMHML7u4kSpN8FgLehNAw1/l4LIG+aGGYiSiI/XtQBulp0UorGEZS+9nvNf6F0N3j9Ngqk9qbmi6Lp/zLOAPf8XDP7YqDLnpKeNBR6mDt05vGA6gga/8zdrlpLM1SuGlN7rS2R38BTNDzAZO0P/7pm8NVeXQgjeDJT2vC9fe3PZswMRb764loAaj1No8Wj/cEoygMP3DIcS+bH8NLgVdNJ4Ie2irZazqJZIsChZYTCYtrtj9A4EW+eV90H8+9ePKt+3F484rlGLQu4bmOH4PHayRHmSD3tjnRznFDwdvjFNMv+H04yOz+GDHG7g8XaGq7XfIfwNQgU0E1Kk/loRGkDClvEVOO24tjBavV+zuGh9EmZpUgbxW9QUCgzTdMpudpWgKfbTOeccdx02glHly4+errjCSdOx55y5+nI404s/XxIpcZfMV35sQumayri/qlLLp7ee96F0+eqEJ3WEdCNjFSUmUJKpLKVwlJVbIzp7lhE2dZ8cSgce9f5O6TwE+nCyEl6OuvKmDHqiFjAr6TQ02aADWtHmv1RZRzTJ0Yn/3JNF/0cU31QXIpJ1znV2ShEplvhJGoLPRVVtSLM8QPdDe+z6TJw7EVn3Py9cPBUu4xJxXxIq/Ye6h7oxb31rIMVcCI8OFzoQ3fk4liZjyPMNKwGJXchh507OfKimwR8lEDOIPiontd5X7z8Nh7ikMh8A7b5DmPnOUBjitINowq6WF8k4jwcgdVXigIpQ810ybUxm2q8JEIvMMzyQFv4CQc50XYMKQwB+BnnBkW6Zj6dCwMZaEe2KBIG3Z1tINvA0Zfm+Z8XxWuo8/XV5jj/XDTVeHBgQDeAuyOOulqPPYMzzxH3Dty1/w3wdb4eGtSzZI+sZV2XA9ozRNJq7UR/ou1E+LxvRJy1TFnJVh6hHWW8VDvsPQGGnAHuOnAtlA7i7yGDcZK45sMmZ6lFU086m6exVl4H0fe2R8PjAiHwhG0OfnLuF4cdBS+p9/GZT1aNjg9Op9z2iunsU4+bTj35pMrkPaIKW992euZTnzzd/W4lk/x6xf/68+lJ3/9D040VaT8w9jUd2WNNUSeCB23u8++nwx7yhOmsw2+azjr/1dNhl79vuviSS6YPnffRuSDcAOi70GWhw7zm4z300/zefb/4ntNr/vA3pzudVOtfr1vq/R/72V+efuaXfmOn7ZN1SAYdGU9nnTsfVdId7W+eHRn/t0H7mueR/0TWKZxaRxLEr9lPu7FJ7Geldxed2WvsU51Zt7N1wStbGpMcrP2qK858nICxpChct+NTM2MdJe/7gTbI+uJIFMfQ5HTbJ893cA0glRO9fuKgVhp4nH5tLn1ayEw5+tA/7QNlKlU7Ark1Xz1T8mibzbTbHtNccExSP8V1SaQXq8/TK5PknIfPjv/uvNsNsGfO2D1H1HyvqXPv//i7c/Fc6Q2nc/esMH7HplFtEuvYHDHRNXbR33b0ojOOquePK/sHxz/rctFHq4/qK7d1pMAc66YMs8h9/iZbCluBAAr6Fn1UDJj1kD2ADYdN6Wy0HU5d88A2KLSN1xe2IpgQHYgOth6WDsQ2sB7M2m2VsX0A0R+t84WsiZ3jAGg+C+ZWdpppMfoVgwwOOuSQE79wjrDrPvV44legdS+FsCDCCqgnyqBCcv7H7/07MQ5iLEdZdUM/v4/NHcOaBYeDI2gxvrzgASEjzUBS18ago2wxeiNIF3NZEmvbvtuRVXAwqU/pT3Nm7PQCOIaOnofowueeZyL/HQTOUuwAOMrfIwJqJlFbBugyUtvfSTUXQF8bMzQ4FspM1JQdY1Hkoyl3GVce88LDvcEh0p0kcbJoDqxX1nfD97YuSvsg85TTgfk2nllsyPUuN/17H/FQZ01W/df5kgPvxMDS0myQIGPOBrHiBTujRjG3OKP6+43XEy1cGPReg3WfG8fgtpJlk2ujEj3ci5cZcwBPUjglgPA029HT9+GIbDan1qgPYafFSLdC+a8k8m6yaMdeKpons2dxDYflwOIMt8FvvEO9n4XQZfs4koryH8CMqBjrbB5TBWtSc287fcHpx06nHn9kZWrfrnDkodMdjjlmOu7k06Y7nninCgTesXTDTdNVF104XfChD0x/9873FBYvIwmlLRBcNFAxNK6yAjRV+xhSpK8RgVdFW29NvOhKfSsjkUg74wb0808pjZZ5rA9ApNL1Z9BeL90L6yikqhuXvCCjQJ8XHTH8dGbQbWDUUcyIIwMYZETaAVF6sf4GwyNjo9roheLgCUV+8cbHyYT8Q1Hbq669FgBt524K0qkbR/v0e/q000BGZn2fSCvzoCAWY0bPcWWPjEhHfHG44ABJmj7fC2gObwu0c7YbedR4Mmf/RoE4y0QB90To6yfjlgGIw8BHEbpsi4NL+gnaYeDUP+1vR0BG1oDnKwVvJb8+UpO55Dy5anmwfElvNL8zVwxCFUuCt9DRdkbQZorDKpriq/r0XLWj8+2A9+54Z3947io2R2SENWEuBvSsVz9ikIi/Cta1VMfFnMwbMWwFKB1tWRRFy16gE+bGvmEv1k/4XtkOyVCxPtlo3KFvzc4xaHWFFNFCZ7kkmriXfeRmtv6QfKn+FF2z86Q/nPH1cS7GvHECe/W69+eMK1eAMW+MeaLqJ5Sj7ri7ildOPuSy6ZH3PHJ67FfeZ7rffe45nXTC8UonP7TkHAA3RdvmLXrz9MPPed70C7/6EvcdGyN2CHQwn/KE9IePB8BLVVvkPo97+vT0R3/h9Mi73mY64cjbFqsdorPw737P+6df/91XTn/6F2+q4CG8li426d0sbB5qdsywI0uMHn3k9H/+8MXTA+9fFeD9+v1X/dn0bU/7kekmsqDGum+if72nO9rP1binS98zFxIlS0Nz+7+wZmtAiszHiYLj9dJ/mmX2Jn02ZtPoIBa0LIDfxzlso8Ndi+axV5rc03V6xSvJiBkOgzZn3erB2lrudCDP+LLn0KPMhyMpB5M9qPFYdqoye+1deItz3LQXuuwocNt4QjU8uAbNUXP2KHKc+aG/AL/SqwH+B7Gu2fPhb/Y9dAr453P0872qWCOFHDurbgPs0lUlm49AN1dkHrn4j39cRRlfO8u8IU+9Dgse7HYrDgSyxFgfOxDl8Cg9gQPliNKnxxVPH1GfX1t94PyQrDW4H8cSjWMUEbdtx++pLZLjWso+I+JfEzsUp26NRVfsFu3Rl7FLxvFkbE4CLczXS9kdGpv2/g6gnsh9slOxReIEbvtiX/s0zze7oIuYYQe3oIUcAz7m1QPXfR8dWPUmzu507woKkq4W5W8jaM+BQrTWohYpka2WVpAzgom+SFiN/+Y2rK8WR5N3eCb4EgJ+BTIFdHm/MaGMJY8noCgMk58DGHkOe853A/XyVryqEcS3pq01KJiluufLnB1hieElQxbCBRDzTPunr7Nh2Et4kogOOQIa0LljSllTNkJjvigxrXekRdaBtzDycsbQ39NmYm0MNLtA3pTBMBiBPmy0a/zVTrIyFgbcLuvRP5INYDoGOGoaBhTdCbFDh/JGm2eMd9HWYNQ0vmVkFTQgOuicdWx8PwC/mT8ZFutpDVoZuIeeGjdr4fcHz9X7w1NHY80YkXDzuvR++rl6zafaVMSynt0LsKsL8032XABb7ytOtA7ic+RCvG3e1VojjC3gBRAx+MPn9BXe2kOwroV0gKCinvbeihcMjpJqvekISmRWN5JU1dr/tLdiuNS4iMqh5Op11hmnTKefXBH16vcW0+h2Rx5VBXxPno47o6LtxxxfzuRDpw+cd+n0hjf903TjZR+dwThRb9UkcIRUlZgrokXbABuA+DWfmMF7zqAnrY1r2DjTrrPvZSQCMgDHnXYo46QOwzP0ObKsiiZKCSYyDUCr715bHnSBOB8nwhAFsOtauRozqfMYOb12xoi4ez0lxtnfpES3aPo4y+2MhxFxjy6xkmbfyitOerx5XXwar3UcsTUfRVlJ6UY5Ex3AkKRSPuDZxhbefxwNKjyEIYdRxlloIij1PH9nbIryV3taD8sPrSdGBjo0KesGujIGbeTRph04oyjaqJiOjDPoHXuivqp76wGlNghH9Xx5hixb2f/eI4trIr3BlVrvzLJOo3H9mmUZ/aqIHIYawBmZbofGyNjBkHNkSbQx/ZUCifxnbQ6IHP0hZ1PS9Iny1zML50Si/hhr9G3AKuBuQ68745m3IlxEo2puyJpFQcK1AK2/dSbfDhcdyeCcJkXpHMnqX9nkiI0hzJl26lrggABA6LonZBE03KE8Ngxkw1uRJ0qFB7x4bfOoWaj7geePYjTx+63se68RSq5D31pfHB9c1XZKFXorOtzhMx+ZHvfFR01Pe9xXTPe7992n292Otdj9dcMNn52+/jueXtXh3zw/GFrLQWZZnsCM9qsdlU6H/epH/tvphc/+rukLq3jnpheV3H/+v79kev6vvWz67GcdiR39QLKm+3bYW9YroW19fpuyG36rzt9/+xOq+Jdfb/v7f5we9YSnTldeTeS5r3sHPNYD8CkA+sxzi28KMF70D1Ug729nZ+FY31u5dp1e8A1HBch6InsokfXF+LaszbodaI5MBEQtsgFiD2a8sSvcruyskiEqvkYbyFduN/F+XY8l9RcCCGXXuk1kjIrLlSxQNJyjYd1Bshuf2RbhEeiPfiMjBL2UG17WY2lmxGwumRcSLebvyBzJvXohO0Yhyn2u4QKMIUvJLiJrqH4PkI3tgRykYODZXz1nsulonAFwB+xdn7NHjyr9dlzR7rqi2XtfV9e5Va0I7APZXwc5zgNMOsvQZENJ7tYrOiv1RnKXu6Ly6Fx+2sHBZzhOoy97UWj0BOM+qmTrbUpHXEPx3LJtVB8IwE5mlAF8cEb0VzIHSdFX0BCdaed9MqiGc8Q2X7IHZEI7q2vH+fR90io0GmsbOQK9sXOcedrtBPTqqAnjBva5Nocccvzdb9lZVK6Bjk17YyHsDFxydlT5/17MGMLyQMVTt2o7zBfFtGd/9YAmR79egAEUEA5t4wvc8M/GYsCA+oiCiJF9cIRbDFNGtfvdD8BR911K9NaEqjIYb7QAdhjAjog1naLoRupxZzhJU4N+A//mSR4p1P2IgT5vIDHAMIZCj5SONGPSbSLYu0GxaVG3veexak2dpkKbC4AND/D9PTbV0DExquCZ7kxKNG49lox9U/tWCFFEKuAEqXpb6+9B+wzXvy+OIeBQseEvI79tilFAzm12g1JvBbA3fkrEOvw/1tLOk+GAMYGGQc44ak+pWYAT6Tmr1zbBEgUsUODv9/Nca35f7+FcKRilJH6WIDEgyR42ncfcNvDReowL4B65gQIyOJECYhEBFE7VUvQOp0Xzng+WazJDDginyKUSN8/dvpQPUdkCBiccc8R09p1Pmo6os+tzavfR0y2qxH3IdIej7zAde8YZFbi68/RPnzpq+of3XzN9/vKPzBEZAWAUdfUnD3zRA6VJ2iPX9RxWc+Bqmys+PBcWwsjKWWz6IdJOSiYOMIrQfbrA/afrTLquqcIAqvcBIUSgoRmKEQMpTiH2HGd4Sf2nb7VR/6ANcwa8HHfOfC4exXd5jYO0uLQfnRDHXRwxpF2nonmuUpPR4jT1kanjfRClp0JxDJ2x1/NJ+8656oB8OWPqWaIBAtNJNavvaq3KsMEgFDDFsGTeZegyPxXEI6JtgC1giE6r+SuDgDXwEbKkmUOvIVfqcxkNAFFHyDXooq8AtwEvf+ssv0GjQDffc3aMaGfvv9LQmYPBbgwj0SJ6jN/9fUWzYzi4b82bcadd9BWP1X8dGMcwXThTnMKevZBz1uPKPreR6uIj1dR7E/opEwVZyTqzr1hb1hDnB4YWkXoKK/EejgOn9PeCR0MvWj4rAoTBW3OjvZGtsUVuKUsF4F4AhxdG0yiExXjmZdqoV2QYVz+KMMHv9TzROvgmd8vv0+gyVazmabc6TeEqGdbjiV1UXNevB2lctua3/jrAE/LmrvM5dc5F19qcfssnph9/7JnTEx/zVUp93+/r0k9eNj3scU+e3vuB801r5CjkzvgBMfAoxj1RTLIzWNcbprvd9dTplS9+/nTfu5eDcJfXpyst/nt/6LnTy1/158unesCg/75cjAP2i+f/Y//v903P/ZH/Zzx1/kc+Pj34a590oPDcGPuWNYBnqBpP9Xj2y8feOk0X1pliZLVsgoNcu67LdFyl9AjO2TsWXQBmXN2Fo1dsvJd9FNlRdGdPIOuUbeQiort+39/VD/6rsXCfODJOx384ntDk94i69u/V1xLFTYagZHPpHOxonYnGMZJx7nM+DIlxoNuYE/MB9Cudnv21SzuZj6rDE13HkZhIM8cE7Ojtxc72swG6oz+1TpCjOt6DDkAnz8NT6v4J95yvCDyynOKks+Ns4Fw7urouhZ15xzJc99LX2I6r2jqHVXvYAu95fdVO+Jt53rsV9tsxdtu3GUyy4qAnLx2HsiNVMvHA8ox1Snp56peM7EbbXAL/dlAiT+HfU+sfKfzXVdt1TPDAHfMOICn7yg7xoStrrjpmZh3OmikVH33J0Sfr1NxIZlkyHw1jHui1pqM1lwEatq9q55+FXWvekg5rQF2ObRzgcQ6Ak9BRe/DihhHUtW53ripZGKUbAMH6C+vBCTD39MVqI2dTUxRpbLY01gB7aMNb2/bQDkMfAxnQk75hXoNleYQdoVkYLCyEOSugVEafjZqNEV/GtE9h2j1nG7/TN8EmPrCSTjqtogjMkfchDr973j3iq6aiuENXC7dE3zW2DtSYF+CwMeeIXrq9pD+l6fW6D6bOuEynkcpsg2mb8bNxK3jcGkJ4EQAZ0M40AFOORPHcnoLXHam5ppyUbYCxwEbCQO7jzeAkETdv2i58FTUFFNir1/fS9i2/ajueOAMDRevb5tfGXgH9ZA1k0wcAr4c8xhpe52ccWShUhJrfSz8il4Xdtr0xyOQOxx6w80Fp8Q3sjrVa74XQ2XNMUcgAoDgy0p/aJSIOOIFOdiwseLgRvvc72KDxV87x9qKYPKcIY6J85pEF8BcDWsDzq51BuU8bwE6RlxrvYVWM7owTDp9OPuZ202FsUxRWKd5b6LMU6iGVBva5I06a3n/dSdOVt/gO+Iv/sa4sevsMJtm/PSJ9WIEOKjMfV2AcOcgZsis/0s6R28vMWKhWfKeKjPG6qhwAl3/wwB3qMjpqDhgBR5fBh7GEkaTK8E5TgwZE6o8sYwCafPrCOaqfiD6p5ncsgx7D8foyLIj6KzKRAjx0YUfQANwBpwZuArKk+0NP8+RwnmSNTeNkSeSYUzIbFBUig4DodhEZow+HhdK3ne6WDApkAfTM+Uiepwrvpz8+03LhFANs+ghEgLsKOAEuiPLXmHUeH7BZv+eIRCLuI4puQCjgjrHiInoCzL4GKM4W3SfreQRkS4w7E4TPFDlP5Jq2MZ4sM3pKffYv/SCnlJ2QqAcR3fqbsQvs1s9hSADwiXD6qAf7LefG41CEj1WUDzAOuKo+kkqryAVy1UZd9JbOx9r4G6ns6PIau1Lxfb4xwF3tVjNKH8Rgc5vS7yyDHTfJDBhnJZtc73I4WRLKLKlxMEaudMJo7teAbXP6CbQTtctREUBFRUw3pf1uk/9N1Wlvs5Y49+Is3ZfZYYeH+tjXF7aNZvl+dDvzZA+dVkXlzn7YrN+u+OB09m0vnn75u79yetS591+ku6eRz33ucxOgmQj3bWpt7lCA/uijZgfJv3zgw9MjHv+U6aJeZT17Tfxc/CY64JhjX1Dk6vrpkOKJ5/z4j07/+Xu/UVHvvEh9p78jufqqvf727989fe2TfmC67Aoyhtprk73Q9SOPZv5+/7vq/vjf+MWfGnNlbr/98ldNH7+obvqoKPull10+ffTjFwnAX3n1NUWmbsdY5+J8OO1+BdofXO3XPhJor2i7HFTes/tZnQ4m5JAsPuRGD/4hty97/4Go9l62a9fXObOewmmLyPouA0sb8C2AH9lM1Jl2ut0wsoawYUyfQSbkIc7RotHhpUPYV/BaLy6311yybpJxRPlpizPZ6Nfam9qfccjtsVeEIepZ1W6otVKWFrqp5oiTpafI72dcg6fYpugSz1UOcvSkdZbGXn3gHD+59hzn15Gv1KDBDuCGGPQ9tSOSvYejHAdkZetNt6+2byrd9YnigQ+9sfZq6XqlmR8sf3m9oydUNwT7lqiwj6+FJbbNf8eeEhEOyOvhwDUtZHvZFr/ZuEfOYBx3nKkv/cJcb1tzSZA2WXPKHq7vy3ZodqycWawb+ofARtEC24UiuhTGS8p9bshhX6a+S+rXaNjBTg1D9S0BH4vGsXGSycxYCAAZpOcYcw+E7Zd/FiKMKvHaoFiS0oCbd2gHKeOcoQ0GTczRKU22g6p1c619O+AORB/bswvj2ATpht9IN67vjJRpDFWMQZRggIBBZcCw9msMQy9wQPxYnIVGnQe1J3Nm4VYAZjH9AAV+NkCeNLieGjwAmscbwKmhRejZUBOtQtf0H1BmmuTMxyJCHhq5j/FnF2prAUv3vAdQErcaVDtyr+iu+9yvZ1Q0CjPwux0wGhZglg0JmDUIHOmjoc0Glt3BWxYYo00cPYnuYIA3o1fNbdkH6WoovNtMtwiIeMzy4u6iHNYOKC0n/I3hacEzUsIR4v68TxFeTEHAAebdxuChrKF/jlRL/va66SPo4v0ggcdn2RcNtA9hmM8bH3aaxLvIuASoQ9fQs68z/W5YO/GhwUX2/MimoR0roWQSKGXZwE4gwby/oFn+yP5YfajIIhF3OyADCIfQdXpwBG/n7YWsMoAg9ZoqwVQMrtfht/38dMaxh03HHf756baAmXIa3VxXAN1U1eE/fdmF0yWf/OR0zY31Xc6tkWqOQiElTAXhnPKutbVDRGmDXDtXxpoi5PVdKhGj2BUB9zyIQHKW8qQvnAEX87msQDvR5BydYE54uY+92wwmUWykuEdBC7RXPxgKgBqucsPrr2vjql9AO8Y9a41CTKogSl4Ky04V+FYFXrz3xFPwGADUDljOsQn8WD7meEWulaIP8b+99HLssG/q+UQ/+KnztkVHGaNFq3E+2hGCFBLSveNEYuoZnCPQRfeE+18AYvqUIeHIH+NPlga0SLQ8GRe6brHGK4eBswc6sNPVcanCDiA2aB4AmkwE675kb9BnHJcy8gLced8OMmWp1CsZIj1VnvehFcWCVHnfPC/Hgc/y92JuKkTk1E2eScQ7e1tt9WwEIiE4u6AH0Y5EE+jYe18ZDID8+p7a9Lh1awbjIALCnq75C5CTWul2U6F4OAOxXfhaPadid47iqz5CIkFxlkRm0WbNG9CeIw7MPbclbDsr22T+fHNE8XzOxQIM9gLtO2SdZSk8xRGMbtNsEIvLtwLYu67e80u7PxD5z7pwTv2Mfz1NX/CQmmLR6oK3Tydf8trp1//j46Z/98iv2tHOxy+8eHrdG986veEtb58+VJXgr77mmunQWrNTTzlpuvc97z595QO+bLr2M9dN3/+s5/r+dfjQRq6yTuwcomVlnhjM1P475rjjp9e86n9MD/iiAix+Een+mV980XTJpy6fvq+quT/6EecOUM2Z9q990tOnv3rL3y3HGRuOefbfx1OxdaLjbpm+5esfPb30v/9sXUuHjt/5uv76GyqD91oB+He/5wPTG//mHdOb3/ZOgZxIpwAAIABJREFU/a16NnEkwy93edAM3JEHH/7LOXUdJ9R+sjI7WJdjw/zHNXJEGakGr8i4deNuK92BdjI7uOJzRxr8Lo2MNoouis7XviMaLtnvV0wN/ozMl273B9kPyFMiyei+3MYgOyrP7sHX3flA5loq01/HlW3r1P492krWFPqGYpwpLMe5d1U+z6Dbvtu2Bfuzcm46RVz6AAeho+o8p6tZi79P+/I6RlHOeD6jDsHF5djh+tjoSGS2asuUzkJn6/ei39Wlt3Dy81POY3h8Dxs2pFjYL9jbTn9XBpozAEbhyX2uyba2c0RLGVSW9cMRnDGHh2PTQmBkth0eyayKzECGRz9qbxS4P7L2xUllf/EdIu4lj0YdBNGl2mRNoycSncc2kx7OT2yY2DHYBNZL0r22x+IwBXMqcMdzzkpT9pWxh/BLnNgHKbe9Rr6Hve+wVUMLoI4RvcGgTWSgpxcsNltn8mYwGzcsAPu6vwCApMyOaHrAW4vWZOgSyNApgpkFwojB0OP3gOU2V/VrL8qI1mFoMpENqCICP+d/NwL6FeONvunfAHcALxHMC+EFVr/87nENQBUwbjAkO0iScN6k+ue/k3EQw7jPRV4p9xtPnIbQeYD++/zze8bo5wOosj4HEw3PPEe/DbCr+YB2v9/T43eM18u1ibeycWizj1dCOkAbGuqBbIrtP02XWzQ+DMX6YgqZjS21aWN2enoNeEteTYx8WNHZBJ2vFnPasE/VRhvLANl+f80bg08av4iHvKbZEx2k9uh83g9/xIstnm4OFgk38+PCMZP3TKxxHtR/x2sqGjAvQJ2NvKQ5JRMlwjC8kZ+DBk0GLWja1kLvG3AHCMnQMC+Mu0gttEe0z/tvGA6Mv8ZJJfnjS2lgVJUiObzOeR5/eEXcb7luOqSUxc1FoxsOO3769GeurYLuH7XBVF/FGMPTDqhAeQDcqfieq9BU9MagEeOEQlAYKtCAFLgUkIOHmBMGMWmtx541t8kzpNvjCJBjouaH0iMND0XHOgBciaQT+UZ2MCbmwjEVDIjLythkXDALCvLEcggwpuvKYUAUX/up2r0Z49tgdawJ0WPLKkXTeFlZE1FNRBx6Zs11tzry2AA4Z/1SDT73eyuyXX1iQMZwYy0wTGUwAexpA0eCFTHf1RrVTzk8iM66n3HlWlLnatyKUCdt238zjxQpyvk0FVXCYUDqo9uLx32Au4wtjoAaP+uM80A1DJwFoT0ZpxI8iYxA93mN4wiJ8zoyDjrnuaSiR54qS8DZA0oth6fo32BJ+nxeYgFh0Q9Dq16JZCf9noeUNWDwBV/FCAo94siXHDPddC6y2tRVhjhuIhPqIV3h47TFnGmWXHE0ZJHFF+EIPckKgK/QUXkWp0B3FjIGni26q0BkfYc1AvzoLmUcDRscr90+gb8E2mvMqjnRKk8PQGj27j8iuuN8IjslVwdueHzzW10Z7PtL2x/UvGpgHBU5pbJyznlE/Sx5cGPN6yPvnA4776+mn/m2+08/+D3fMq45ozEA6x/+8Z9PL/iNl03//L4PzVdS7rCXDtEZd9Lnr7yqeHpkIznCpnO81TdygloZAo4xdG+Zzv7iB0yv+73/Np19SskgWq+xPvd5L5x+8nm/or8f+OVfMr365b8+Hc/ZXb5ZYOu7f/Anpt/WXe9NT+4ZdLEuGOB4mr7+0Q+ffu/XfmG6/e3N93uQmnvmzytnwmvf8Nbp94su//DP75s+RxE82oS2Zz6kIqj3mY9TXPDG2XmqbJpNdkLrTLYsTimijTia6h+/IyuuKUdtrjrbq52ZgLPch+/Ze7l2cr8BluyBZNigk0exNI954RCRYWKbC7s3LMI4DPhV3LQ+Y+8ddHE5vhoHXMn5WwP6GXZkNLyXc9iASaX3mx8V7NvABOvlG7aAZTZrhbzR2Xc7EfIMWQU41E+7/+xkplbMxX9fVyQWAKfvRYfoczLS0D/1T2nersMSncLw9sMH4QU9j12FjMeBiw1ak5QeqPmvMcMee2B8PGhg3Jgz8DwgpywBBAItGsj+Wt1ku0k/WdeqwCDHESk2W/ro+tQpwa5D1+Dgxjlo+iUjbpytxx5ijYuuciQQfDRQl8MGHQUP1+c4knEG6FrfsoWis7tzfgSS0GXJEN5lfdbrtsLDM2DPKyCvL+RYTIxlh/u7J0HnAxNJ2zSQKBZv2qxN3pah1ja53sc4h4EcWVXEQBaKjQ+nw/Z+dzApDbmTRSVIGwQL8BIATyMBi3wXg8jtjCi8/w6YiFOgg+QYo9oEdhbwXncWHOBqA2KMC//TPA3KEy1Ut1aGAVIHCNeYHUOYfqFZA+8CWo5mjei4vzbWYtv6ibjzw/qxkk5hKoEbgypoPwz0FuHYKEhiSA1GODCfsekN1EZaqnlgKBmPa73vN+HuMV6ic2w+jPiebg8N91CgId1oi70BzZk3bTkDIY6Qvt7hy+6pGudyk02AEyFGZpubhFNb7v5rLx4noWunVtJch/ed+cEb5vfhPDLPxIkUT2QWXjQJjzJPA6iA4vBYjAt+pmDcbVYLs6M6qxXhxvnRZ2dxezYD3nP9h8bLP543ryvaZwDWHQ/Zv2l2YWCY3r1InRwy0KdeAj6Jmlr+8f7CseU2ALOklOvM+ZwGfdvb3FyA/dPTLSXoP5/CboBsotpEBVBiw4NewJ2x8TlgEpAMnVXx3OAUYwDggOJX0aBSNP3OaBnINXYi5Hjldba+FNk1FUnPtT88Q/VXQPntqx3A0lXnz2nmOs9dfVD85pj6nLaoCk8EAIOROZxc5zRPrNT7uspJ5+9Jz4yHXtXsrewgyzg2lagzhptlsBxp1UbOECoSzrLaUTwctnHUstfQIfVQjwwwR+ihs2p2sMjgRWkDou0okIe9PpcTpNqgmFicpNmTAu8o3JbJwaBSbCegU9FdgAfp+USbbOyo6BtGFkZ/fT488E2Bx/gdEd/q64Zac2inaLKdx1KjNgKVkQM9LQuTpSNHSRx+NpQF3K1XzJojmyZR8lEYr56V88HHIvp5TR3NsOHDmuVe3AHuiZ4TMcYBQQYeQ6ctUtodcc+Z7+xpFW8kOm4nVDKUZDjVQwLtToePwZU5ptBfp4/mxzg8TrUBjRL1WMmiUZSujDwVpaux6mw787fTQm02nZBikAAn1UMonk2BrNBrrSdD9zRDG9g5APYcF9ki2ne+HaW9Pz219ftdF1K07MyKqp/1FXPWzOW1/897Y6XZvmN6+BefMv3Bf/+x6YTjqLY9v0gP/+lf/PXpV37zdypqThr0ikaRibErZQPhlMbh5euj4D0VlII3WOMWWWXflWF91wc+fvrLF/7AdM6pRSeJ2VumX3jhb03P+sn/Kv562IMfOP3Pl75wOuaO8+c3lRH9lGc8e/rdP3q1R7qiUWT/WgfMrR+wx+qvb3jsI6f/8aLn7auo3prGl9SZ/f/9mr+aXvTSV0z/+N4PzPIa5+pdK0Ph5JKV1BQ5/03z/fW7OYdEP/gE5xJAHVlVdIRmqbuxH3ulg0jSz1kH5NR+I+tdv6XOADoRxyL7c5NtKJJie8Ib2PXNAc6+Yz6ai2/OEMZAv8cG68Zp+70DGXQTsp49xL5VHRZn7exFF4kC2/RywFe/yOkA1m2F5SJC8lOm0cJImfVRnOvIhGRQhVGgB5lrp9QtBKeUE4c98anSmxe/s1LaS7922cN3xt6p+TLOcb1mHKu2zzbJnc6cm8YZMC1ZiZPd2Xh8by8abmpbewu2RW/buc3w0Bepxn6wbc+bf7nNFKByHz1YmDvUB62RPeYtdHG37QLe5WD3rQW5XhObTToHHVV0P6rkomw57I96/zPFa9T10ZWDicTXHLGvVFwOuUb2VtkVOWYxQLyzQpMm3x0uY5bsA2Ofml8D7JsEfwQsE3WqWYDYOJsHk/u1JxhzH9ofGFn5HkxhozKeHhRZwPMwvm2EBLhu7Xe1qAPhrAz/AUIhio39BZBPBwAPb+qAgTDPGpwnJXmkuTPJTNTKoAPvHrEUwIqHeqk4llxKk7LcGgE1oAZsPKeRRsuzbKIG3AeDNHrtYAMbw3tFnDcBa4Y0jivsxicdsG/gw+6pE3CyU6VH2rP5uwDVezsoN7+hNuvDftdjzuAPJ9LuxtCg2miLfeKxJd14K2D3egwWc2vaB8wxtGsGowD3XnPKXsKYr4clDACsm+jQjT4rSLFVvOH2NuqryII4gAyuhgPA9FQf8Jc766BZBrUVdwD+piF1mbBp8TaBYgF3O/hG5oQdMZJX7As7L3Jkp6cn9XHE6OgGQdpO2hWRSOlG2gTw4YnFC2sBvJ4Xxg0AXNeLFWhOtVSlXVVEL8oNgHxNpZQragq4LMMMjzvX9WDYQE8AO4XjdPUawNbggjECtGXQlXJBYeH51Tm2JluJ3BNpJ7qC8kTZcO48RW8wCjHccTTwHp8DHKEHhgzn1UnDh66MN3fF8/ydqoI097fDc5/6l5kuirRWO8OocxYJSpyXio2h1OzNpt3ubEyKos4wt5Tv4UzKutpJBi1ZJwAHxflYqJypz/2v9KvaBY4GA5IB+JwXxNiTweaxCZitMl8S9Y2BN877Jbpc/IEs6ZXIRT8MC0eUdRzHqeMjK4exk9KHkYBRVt+B9rnWRs8RjbMMUL81VoE9ZLtBvYBRtS+HGY4G5mCDBaNDToNkiZim2ssYPzYyAbu8N4B7HC7uPMYNtKYfgS2iJsir+nu0Q1QeIE6fdnIJCDdHl4hdPCrgzvOM3c55ReYsx3KOXTzCvK0LhgPEUfGoajlxcG44VZ7v9at0BmBDx1U/9K39w5nreg8QIeDenE0ShdC6KRqiOuxrxkSUHedaB+0LmdaEA22whjoWgaw9mFeX3Qf7vXl648XePbkifHd7WBV/qj3M2D9W6eTnvVlp20fc9ubpd5//rOnrv+bB4yucUf8vL/jN6Wdf8OIKjO9l3MN78GqtQ67ChN7aI6QGt72/oG8NshyIR97rUdOrf/Kx07n3KTno1yWXfmr61Zf83nTxpZ+cnvLEb5ge8OVfOlLir64q01Ry/5u/L4eiXk2Pd8fsNsDOV7S+t0yPf8wjpxc97ycUtb+xzstT6R6HweGH3346vIqIHlXn5zmnv9uLiPsLf+vl02///h/XUYHiJ27WOOeRs6zESXvBG0ruXzQvyg7Hcb3N/kFnyJnnIAMgG12g+7/Nk7sNooN1yZdqR5k8+ykwF3qYlux5xgMoFjDZK33dOjhyadQrwMFSfCA56ajzyGyz/dJpsrBvmTNODByz6EZkZTk39zsfrXHm5YBSUpwl80iB70B4C3HHPsLG8J4cZ7Qtw3PUKE4ZOlbW25l17OSBdXSuHOHsgUsron5hRdY5VtazgeSILdmieiK1jwT+LUMzrMHifWOv7VfG2L6Q+j2S4fV+Cn/muNGtAerZb3JS28nOe3KaN4dp7Kxdd077cO1kSCapiqiiSwlw4QxAVkentX0xbNJOgzCBeSl0Fp+yz+IYx37DtuIYAmCd63rRZbZnpY94Hp3kYBL9KXOsnlPWlnVCCnTHcZExJ4qfoFKyOheBpxtLPNzxjCo654FbSM3GOQawlaJAiBVuGt5X+sXQnPPGVDcmWBZM4MAehCjgrJO84gHpGMONGXdlpqZMw0A7GGO9cI2RR0Q/AAVjZgM4DohZeASzSdy+Nqmj5Zp7i0qOxbHw2IyqDgjxxRz6HHfbmDAj88CzaRAjRdWir3EgyBZr4x/9xULcY3ctQA6blSgvc2P+iYi7jYPtZ+EQQJizHiiCFmlnmKNgHXPZZbyjPW/ORE9He/n+9kYOyGr/lgjXMMYdIR/CaS1MV21nTMksyfxG+mxfny1zG204UkmX8ejxFdF9NY7+pxxp5nfxTOMV8Tvt8rkdakl/V7t83h0R6cvKLFkHEULZG3KGBWz0wbQ5btrva/A+xsAYLXAVhWxe/eGwcuQ9tNG+XPW9NugEfO1tHYAB+pgPu4d1h1MRAA6gKyOFq9l07qoUgYzWMuKUBWBArgiBHVxKXSyDBNBOlVhAPN5vgHRScHNXKeRK8R4pi2qbc1oqAgQv1lihB/enc66de6Ux+kiPj6GjSHwppjveZe4Xo+6q83ynL+2XsgLQaxzVNufmde1Ofca8jjtzNixwKhDBhwUUZcC5AM0x7lBw9beuWTPgTCaGKsHivXYWgYoZ1TMxLlMRXuf/zHNy7lrOCDgWLVknDCKAuzJo8HZj5AAqnY5HP3yXs5MYfVfVXPgMZyjrqyiGz3ULhCYNnr6cARMDgfkLINb3NGZAIs4KUipJWWQNvKZK4we4016MDXvn4YeAR9qBjwTY0YM4hQy0B3/Rp6PaKgCXNEmes+7RdwCzrEWtzTD8WA/6tSNAD3gPCzyTicA8iILiWOFfA6+Sd0RL/ZxSSmnPzhWWpxemEyitN7UWtBXgDl2aDFV9Avo1cM+4BPIcoVGBOLevIna0i3OC9UcnOFoWg3/d5ph3M+5oT6mVpFUS+bPjRWdzvQbQPU5Y6XPLS/YzGSwYqip0larU5osmysavMuoAYwAx8/Cm5za+57XaVclpU+z8tnSy+1bEt0DDOQ+ZjVGuU/rwGysN/k1z/YyyXR5433tNf/obz63o+pySzuvPXvfX07c+7Uer8JplleSoaTGesv2kzI3wHXuxno2TLtlPa8c268d3zvpqpQv/0CPuNP3s937NIh2fbrjbneJ2/fX6v/7buj7uGdPVny4wOfRG07W76hLTy7bwqXc6cfqCs+9aqfxX6ax67ng/tDKJjjvmjtMZp5823fMLzp7+9Zd9yfTlX3rv6S53PnXHGBkb3/ufr35dpfG/cPrgeSVnkJNnPXSuvv/Jcm5+9C1zBtUB5oAZZ/5QcTFkAbzEpGu/kgkEDXntZgt3ndadQ+gFydD1mu1kl5GJw3h0Hzdp53ZI9uybDV89MB32ClOqNgSyS8dgF8ep3L8rx2Gisg4O5JrhsHOi87SlFPiiR5zO+wGa2bvs5+APxpCimdGX+21rXoh5/0u+1vjjkA/w1/6o+aBXuSKRKvDsP3Q5UXWlwPu6wDw7UrixFcioc8S2268LntlkP9lGyRgFdpHvZEDZoa7oLzZI7L/djOfOpq2/2EeJeLPgA5AiZyPj99k23awxX2rW6AhRnN7oc/Rb1yNejzVPSvZtejPveY2CmXTUzE6y6NNFRjm6N6n2PtamNHsc72Qj1Vx15VyNTe00vJuM3NgOKb4bxxF6n8i9bktgv9ZRykOOPWfeSTJkGSx9JFqF554JYkBhLFgZZm57MnOLnC6IZECghcXzSj84BXgIpY/wt0G9ThPYs08Gl36zaPtgkE3OAMBfUjSV7o1SZew2FOWJaW1HCISeAww4WrA24td8o+HuY6xDcksCbmrF67biTDEhoN1ALGBMYAWa29OoIUQ78PsufSx6t1DWe6GdwVKiketzv/0Ks7XxsQZQg+/s4BlRJDt2+pj3Q8aZuWchmnQZ+gx4WtBgSeZNYnEGIgaKAgk2sje2s9sAoZ2FhNJx8fRiKHqs21f8gICLl1DZCAYXzE1LmbXNGFY8POgc0B/njo3VRf+MNY6gOLjCZ6yTFa6+Y6M0QDhRNO1xZAw/7dxKpokNpx1TXu+TBa8wH+8NyRhAO0rKP7OPh8MnYMjOnx1g282NQZi3E3FP9hFjSkQ44D0ZNH0CQ2FasOecPIYQ9OIMm1KsiLR7beAHIvTctwvARG5i7ACWUbakwKfwlSLGPp9I/5/l3JydAuLRUnaAbirOolBJq5TBU8aAyAaIrSg6595piyraOvNONkCNj/6JDvEZKfWcWadv6HpsvU/xHMbOdXOfqbmkzzg9x/lgZCkGkz3xOnscGiKP6qu5kzdnjIfH2d50pSzCl9Yjw/FW/WPU5T56xoODIwVuRoQXmVcdQT/mp0iG+USyv37XNUU2cOGzUek3BsMKSLNkA6hyPncFeBXB8F4eldgN3BOF5hlFhzknh2Ft2RxdHFAa2UVWRYpR8R32T66N01lB791kgSRNX9EJ+B6w25yf0nMABqKiAPJqk/VIRoRkpJ1AeW4UkjNw79f/qMCeK0kn/VtRBp+TTMp7d/rGGZCoEntIwYPmLJGRjqFc85eTBVJhO+A0YIymmz6o77K2MqjjQLLDYmFnVHu6N7j4GwcbfeJ00TGH5niZ02yGqNHzHE1hLErN5SjILhFQgWY7eP6vA/bNGkpryD/kw4l3n6azH1KAvdLgmf9F7y6wXsCR+8I/T8Rzlj3P/v4nTM/9D08eEWxS4b/5qc+a/vz19axkKDTAhrBDamRr4MzBSVn8I9loB5EcZ82AH+vqMcuOqnU7/pyK+j9c63b6NW+bXv5fnzE9+EF1zneX12WXXzl9+w/8iBwKCzttbVt0/bHDzqD/0C+/t7Ht6P+QKkp36HTXM06bHv6QB03f9HWPmh5QAJ4o/Pr19nf+0/TMZ//c9LZ/+Oe5Zgj0x6lIdPUjRc9kM8mhidHPMQ3AmnUBNEbW7vfM+jgmB/AnMlg/da+1+ZIB7gfwdyeiMqZKHg4H5B7G1qBlzUn7inGwpyj6ZYfZ2jku53KyaBwkiMxUxhop8G2fjRR4TWg7h8SekH1RLx29JWqNniS1347AveiSHjI32khRObqXgxl9GvmDvC/ak059ahUeJA0eOcFVqBe+fdaVOg7isaPHpBusP6D5OEvvzjeuW+NbHutiIPVecqPGSNO3Ez1z2hcGoW03PoB6y/YSUHfm4cG2q3G3gecohewEnAyWJcmW6jJ+YJfR6U5eWJDI8luQDl7ATnTUHnotnA7OuNiB+LNmamTJf7K57XgT3dE/dkiTbRRHMhkrdygnFrYVfAQ/X1/8KJvOelZb9ZizqpglBjcKOoa3/040Kl79nq7dyaDxrjdJNEO9P86rxrtgoJ5oXQz3AKUYNJtA9Pat2D5hk4BMZH3usXnbxzIoGWOAB3RYgZHBTG0jjs1rRwHASucFA0Ai9O0U0fMrhbrfTaLvNkfInh72FfNrqQBOzBNByFx5BsCUyITXboxpv4DdhFhvtniWpIjdTxdkayZfrFj4ijHBo9kcBtkj0r5KFw2JN3nYF+2nXTYqGxSDkLWLsbdZ+O80hxq/K0Ju/lvQNPukzWmTsSDFZLAQ4URa+y4OhI1MLiCNw6Q+TZVtgf4+jg3zi+NpnJ0xiJJTh++vvrM2fsRPFlJqwzJADqOA+QB5FLN/H9Fv75O1w0tg3ry6nvAOA8zrqjoOfjj1FcT3FspxNjCvZFdIDpmf4lXdRGD1yTxtWEjQ24uaQl85S7XOcpCBUl8XKHG0FcOWlHXGR6o516sliqIlq++gwO9QYJpou+6rrfcERsv4Ia1S1d9LucvYo5hVCX++hwEx7pyujhkrUXvS8diTumO9+gSc8zfGxZHlIKB6rwAIqb4FzhWVru8Svea7vChOR6SdPaOz7mfP6fkYZBgitCk6Zp1j3HcdYYeN9F10URw8NoZYyBER8WcCTFm76oOxqnoshk59Dy/3SfeYjxYwvs8UME8dABXZwfFR87qm5q5IqqO+yZYZZ89rXCpAxJlP0ki9dlpzvP31t/gH8G4Ar2eI2JJJgJHKWhFdBKTa+S1aswccUdJRgZqPwLPTxuPRzzGxoC6lcJOayvydiSYZaXoRIVcUy7cMMFboJ550eqIcFPRd30FP9yh1d+zl/njWN+NTVIYxJnOAeUB7AD6GFfOoceV+dujBusgxZYekIhB2vvSjEd0YzBlD6a3wTJPT2WN8lHu8VQem+k79guGMFoM1MFBtyknrLIQBIBhs9cG6qZp+zYk2kiavK/C6UWkBIQdT7UvAkdKWi9+2RUJlzBFhx5GB7jmYV+Rbl8U7tZKV+zxnye7qh5oad/2KivBWZP3YkgFklpz/NwUY3zxnxowaAjWN2h+vfOGzp8c+rJ71661/967pMd/69Okq0rt5qVvvwURHA17iENKxFGe/9GlusnuQFazjmQ8tcFNne6l+ff7rp/vd6+zpl3/ux6YH/av7DedBb+qiiy+dfuLnf7lSz1+lUyBLwM6TG/RW9NlCD5uO3Vmc3zPXTUvluRx/7DHTYx750Onp3/VERd0PWc3xve//8PS0H/mp6U1vq3mdWLLpzAfPWU0Xl8Pk47UOyHL2NQ4gOftwSpnGqcQ+dNoG/Z2xRY8rhb2AP4/y/USiRZI9vq9tUHskt1n0NPq9vq8hm5bKXCEV3/MZV9pFxrdx7LAf0dc4L4sncGAQnecZHRdCFtsWH03IAFmud5xAyaRLBjGPyiHbHXF70KXPS44MZyPRZm446Bl7DEV6sRxkp33Z/JOxpwp8nNqiJ0DdztcEfVRs1hlS+6F5sEV4NUedkrWEjMvxoluDsdZAXe1uALfdCXMw+Ga0j01ukB6HZq5hS6ZeeH20H/2wEDI7d2v6UFA2ID0BHVgK5yJObDszdqPTDhse9jP+k343O461Mw5WsNpODt2EYp2oAB26wUGIOCrq+bqH/S63HKj8bnCaqNAwoG1UaGA2pvO7SBEA2TaJFCTGg41aRZEMQrRZUCABifbs74i+7qTz3u9EaQ2JNk++67IsrobbQITAK+PMe1bu2qCZt41Nza8B8A5uFXVvQGEwR6PdiOL5vW0e3x2M3ozcfUe+G9UGc7E2gA17GJVuyNxgNIAZRtguwnzHRtmwMuuNl+jXAO0YEKaVmHn8NzemdfAYpFgBwW1MA/zZGJEx3wW1f1cbm+bSecV9BUj1te3k28aAQ7lDVx7KWFlf/5sn1cYCX7b1H0aB904ir3IAGSx3Ru6exYVxIYadaZcMEaWrInyyV1e0Xs8rhsyiiCCgABrv5cBhvF4vzaGtj2RC9pfBO4XK+j4ccgP6WOaMAnfMw9kgUYqKHmYCfa/7za44sgbJmJGQtEEQ59yQewhtA6FcVSjh24WJ++1eZkUv7RCgLdoYoMLCeG2UKCJLFLIMNQxqgAKRWrQ4AAAgAElEQVTV2K8uMIzBr1Rp962ze2W4AO4Bohh7KkJXfVHA6PIPzNGCUUwLsIgxQWSE6Io9/8ybiP1x58z0v/rCArQF3FWdvPpDTmMgAb75HaM7Hl+K/Jz4RfX9Oo+JgUmRHCql8iKqfUIZosyHyPyV58/gqTvcEpHL3sw6Z/+NAoEzK8/HMACV7BfLKW0zy2vJeAgU482GVOoHHHfWfMUedFBGAWfKao5yltixFYeAjhgUDWTEWXEqbZk1rXbJWEg1cZ0htXMqvK4sC/jGCp8x6z5fUtZxoNTziUCk0JaAYo1/FOmx04/+b3Ll8mSJ6LmaNxkXqm0AjapPAV5HjLW9bfwxLvFQPZPjXnIqkErodD2lXuLxh8bQkjm08ceJMuZRdOOVKE2i+Ok3jgp4kPFmvqqpwPhtlCblnklw/l1j4hgCgLjJvBidcmwA1iNfkTV29uS4hPRaoj3V/VYjD8PJ0Q7WVTLSkfku/xMFV3G4el7RLvijxqn5rIQnPMdtC2Qm8EwH7aKPv6CicwHs9fOgXpHjKztntNHe196qv9mPAMS7FUA8oyLV8MKFBRLP/+sCi3XeG9mgdbacqTU55cRjp7942c9PX3yP2j9+veDFvzc988d+zjYVz/PPxnXOJ8ueABiEJ7dELtf2jYrt1niPu2ul6f/beYzv/5OSIR/R3r/LGadOT/vOJ9a/J4371zlT/ro3vGX66ef/yvSWt/9DjTpjMo+MPjbZANuIbhm/0KuxvfydoQaaHdG6uEulyz/ze79t+s4nPn6649ElP9oL0P6UZ/zn6e/+sbKTcEqc8aBZ9l/x/jlF/kZnxSiSbp2pDA8yipBJu+jgrlvEuxvA+l4AqgPtccc6WSbIRPStabyVfE1HjkwZdAjZXsjMbh80O6+31+cBiMX5iryDHnFCahzQotl9O9YMm5Z/yL96NHVEkHGqobDPowGMbU1bpT/bEZqq6gv7oMZH5JSbAYis36EiqFeWTqQKPNf6JQU+TsTccMHYVKQO+Wydtqb1pjVc2BWRg+g45Do6wkebFg7MfQieYcvzLHITfeGIMW/F0RuwyXt78Vi6XYPhyG8Vhyue0drZCb6v9sN7jQfHrxJu8xxUvwqdbhsCmzW1XfbVzwa6hfd21DOqfmNnxk7g6wkSxb7cRItkGNTPSok/uwA7hLeHRMrPXvMQfAAlNkeMaHGvlTsMlfct1GTwAwbtNaCPAZwC1DFqiGY1QbjfRd7KY014brCrtdlzRmAAPhYuQiMS14bAcF40MDu8/Dt2UBNkASURKG43ylBj478YoBEGzQmwofkDb9HQwSigVWNDIFvZBsDQpDZIj7ZvI3bm1jdnBLl/BvgN8GmPasBWeEtT4T/olv6yuUyqjbwRA8NjSDXyQV9/3qegNQ35Gh13vNeUtscU2+dATQM3vOC1pjyGwyFCd7VuY4N6b6k5PzMKF/a9xr5ir0GTJsjjAJKxzb8AF5pzZGqAz85jGzfJPCmtnYUz81hEiTPOLbwxBLwdQorKea93AyoG4tiLPG8gL8ceGtZ7cwB/75sY6olADq+m5dGm/bEG7+G/IUw7gK85h5aJnKYWQ3cuLkhgwZzIZT9qIUeVz9kqopdxugF5VDFMOLN+xhxlwfsOwAQkKpUcR5r5i2dJDSSNikg44Bujhjt5LylDXNeu1QvgkErUgKJEiQXKibgV6MaQBwRdW6CdyD6gnbnyua5JqXbplrO5/EO50e8pXzKPl6uFSI3H6AfcUtiOCrjMEycC7yejauz1vnfM18n+GYC98fPgx+gqO1MGHW24aU1XewajSpFuA+YUqRFwtPGhK75IQcUAq7ljNCcSnqJoZB2osnE9QyEZnS+r7AMMWTlVwrusZfEvoT7dccz61XhH9JsMgCJEB+7Do8+erXaU5k7EvV7UNRie92oXJw3F/8SP9bnqv8CvGTfpiPBLfahCc6xdtZFIFVfEsQ5yJtXYuVIrXn2l/Fe/8MO41g7DkTVibIAzHBCkjAPccQa5cKCcQd6f0v/Qnag786A9Iu42RGlMfWFQGtgzzjgTYgD3Wi8DjGNPOLMh44qjJKmYw/DD+dHa7cYY/XVngDJWsk+RV8keqLEna0UpvfW9kSbfiq6Z8/QsawSNmG8viKU+kae1Nole6gaBvV5dVkfHRFmubQHLLvVVYyftmnvVz67I+olnz9k0H6nCckTVryoAAU0ka61b7Pi62xmnTG98+fOnO59a3/frB/7Tf5le+JI/mP9K6rbqJ8AL8HvRQzUKnBI7dMFqjJvAOm3CW2d+1XwnNfdQn/9XTgGf53/3u911et2rfqfOi5fcosei49Of9RPTi37795msbbAO1ptNsheJx+dN9+u99d/tvV3avF3d3/7Exz92+qn/9Izp9FNLRrfX37zj3dO3ft+zpgsuqgwfIq/3/rppOv3MKkJXc373H8/Fx/p51uyt3cDyAlCyRynsVmMfV0RCojWvrCaQNuKcg39SHDB02K2NMQb2TI0BuarsFGcv9aDDwhZv4xqYwKAztUzEW3E+NhtbU4iRFrsougNnKLxqWYQMRNZKZuNI3gdNtNzmAUXVOeqBXEVeZEzuJ8/ijMN5fXrxMVclIvu5DvVjlQJPsUHVS8G+InsA4G9ZPzKNWubSMDw38N2wMTM+bJBkTiHHcUTaEZqs3/06sXY4ABLxjkx16ns/4rIXf4Xd1o6NRLqVtYauwGa0vXSrgrle/8HeyAHbo+rDOjC2QOzjPL/fefT5yF40vo2jbdiW2OHI5eArB6olay3Pe58L+sxre8ghJ9571sLyqDsqkJT0LvyIXkRQBHivGx8d0CTPO+QfAKKJBKQ7SnZribOSMfOfEapt83bwowgaCxYQEUHuxuTdDYDOz0TUt2wU0SBKbj2otfJowCPjkozx90cktv7OGZsRiW9tD8fHRiJsfnOx+L0tCysZmnauyPBjWHZSxCAKcIpgHN5NC0qNqzk+tgHsrFXmoWWLMWJaqMiIjY61h7E7ePpmHOn93jRj3J0kjbbzFvC//gwCz5s5G9D0GybTorjaiuSdXjsizK3P0Cd0CzjVIwGu8FDn54xgF6W7iOjHsPO8tQcTobTXOQZ2wL74sYH6OFv0+WrfbuK2vifEV/FgJnNjxX+LNtp8uzLf8XtAmVlnRMW9X7WXM1cxc+OxbfvG+1UpSAHuLXVXpLecTH2COAu6ERK+kpwBDBqQ6Eoby1rdObxWRl4r6E1BOM6DY/QDCq+tAlAUvhqVzuOQIdpOkSwD95PuOZ8hxwi/6B1z1ByZqzPErg7MmHX3rgtpMU5A+/EF2gEOFIvjyqGciWcOFNRKETTABwCS8+dH1xjvVJF2QNdVZYRwLQ0GB0YamQL0m+IpiqpEJloGD0ch74dXDRwiJ8bSNYNkDgMecHpkn/ZK8olCAcDCtwLVjgam8jLHH7qyTrRZad01d9qWAxOAVWMDsOMgwaHCOJivDFqfx8YpAvBTMTYX3FPBIAw7niNK5nVT5KPaT+SJn0kRz5gZrwzLyMb6lcwKojXQTJFpf65oD8YU0U2MNAMx9gKOGPrK2UgZdZ6fnnU0dAB3G5HpX/yK/rYhCS1kuBb/yRECLQzURuVvyy45sADndpjkKq9c45UxpZ5NHHwp+jfq54QGGLo4NIikA3abDlYkyftLThLITbQG2rCWidZgYDenZwfuyThT8CIBDJa71ot0d9WIqPnAFzijUsm/y4E41OAX6IYDbaTwNvmtzAs7cLaJph3yZZPuam1GR9IuZ8G5qu3Mr5zp9anKwPng6+cz6zoCUzRIlHLo4pmedzvj5Olv/uiXpzudSJGw+fWdz/zx6SV/8KczwMAZCJ9DW/gCWuDQS1HAobra2DYZpXFg8Dzy656PnffWB+pqtivO8zoxplume5xz5vTaP3ppnRkvMIRErv39Az/8k9OLXvLyeR7dLrGNceihh04nnnDcdPRRR07clX75lVfrWrrdX0PbHwBrfR022lTtO63xx/6bh06/9NM/Op19ZslLv8gMeFndFf8DP/qz07WHFI982bdO0wNq3peUM+VtL6v1edfMX6qf4ch6bPJNA+/j0dGTkve8p7PZ3gf7AtpFd61t8SX99TT6vUDMALUlsyT/qh1kMrpr23n1cXTPuqED48gW5purMhPhFw1iLzSCLJag/hhOJc4G13PSoy1yvd850Zd0A/OC35mXj3qs+YJ9QY2YO1cmywl3nx12FJW7qIrLUaNm1F2xMxO5gpyRE6Flo4xIME5qeLt+JDDRAyihhcB/HL31cAp8DkwHyTbx6AZ7sq9Dj6hLzqMvkgWFDPXa7bGj9PEaqCurDACN3mIcOP1oPwEKN7rXOvW+F44GxobON0hPcDqO4RHwSQOmxS4m9mKa6SsyN/yZ4tGRrUqzxwZumWOjy74m2zueAftI30PpNwW2g/jNmI73oIO0nqKsQQKQvUByCGD0wIwYUFo5/9uwygezOIMJmsHXU2xlOBusD0CJ4uZ5DHuDkJF2G0CzYVwCYzE6txB2GzgeDhC+RxsBt80bnCYDnjpoHuA9DLXLJtu4cfJ8xs8wstHM1EmhHun2s5JcngfL+LN8Ybau4DyA7nBYAO/Mv+Yej9MAieELMc9qg1tgrQ0Y5iFAVOusZYXXbMRGqA+ec7sa4qY1rPeSGSL5YU9Y0UFZt2pnt91sOow0aYzytBOvKfzY+Qhe8HuhdwBHV2hy5FQb2l8Grd2BM1Ll2hqNea7HzB6IUyZ7IE6rAPa29gFFvTaD2p6Nu+V+zl40XyXK3xUHNGy4e2Oqefh4ODW8l5EticAnKqspmy7ipQjI5nwb891F9oRe8X4PQQ94917V12kfY56fjsatHWzQLJFzFRsBOFj5BlgkjXlR+LEmg7FC4Tci3ABkFU0jGkrabi/oUs/KwKLoVT1L1JsIN6m4RKgA4Doz2IwoFoxUdhUgKuUILY8sgA3gB2h8pqI7RMYD2pNangrBnGfnu7RJpeMT63uMlyI6pOQzPsZN2jbrTLo8RosMFRbKkYUBjgOmzNvh6RjfiZovZCt8B3+F1ywrhqHBGpk3JWvpHj2EDqr3AexkKMiJQhTCaxjFqhTKlnEhB6KVLe0F8AdsodsU/Wn8puMLFAEsBwyVx5m3UqpdwE933FMBGpAJIHa0VsC32lL0voCFrgqrvuElvkMGBqmukXk5X68U2uqDCLnSwnE6OAJ+Za0Na85LPOnodoonynHgfpWKad5VZgKAkqiHHVY5G662zFe6f525IFfI5MAwNsjPGunMtgEe9EyRPRXBqu+l4nz0d1LzP0c77DU7IYbtYN5PISWJZtbJsm1xJr8+E3B3+nlqVehnB+41z1wxx3aXs8Xnr5NFof1W/KNCXkVLrVXtUa1/i7SpWCRn2gHtNX5AuwrXWUfEgZKCk5F3kauLv7v83va7eZ7vcWSGdGsKm51aVak/XU6/TxQI5O5v9mkHUOnPcvwOhx82nXOX06aHPehLp598xpMrpRvwNr+e+ePPn17wOwXYWUfmB+2Go8aZFjoSZf2WL65turVRnSMCVIYn4gzAOf8v7eSgEfbyzVWV/SwB9h5hB7D/al2dtrRnuLf4EF359u3f/O+nB93/S6fj6x55APuHLvjo9Mo/+YvplX/6F1UBvtZt68vrlM932Hbt87VsWrX5tf/2q+uKuJ+cTjulHG1+XX/9DdN/eM4Lpl9/ZTlQji1HxT3Orb19dtG1eO49r5mvfBtp0+btbWNNgblkgrAGuknEUeTsjU3fH2NnP+Hcdf0L5EUKse1lk6cNySjqMpT82a1YWqdXt3EYn47U2BGIDNFNKh3I7rJk/SNlCZhPFVV3plP4fWESbbDpxpwAfDgnySIpoaCsJLKJbM+NPqsN6eCKqJ/+r+brHtG/n6hslkvfMztmBfwd7Wd8cspsSH+XkxOnKQ7/gNnoKmxS9AhZC3bKqn6IM5WUaYUsig0c3lnx87CjY9hadmo+yEEHXZPBBQ0JNvR2d+Or9TItnABkNttpHKfwODrY5fFutvaqg4VMsWM+mEbYwPpfuoS16/RwP2sSbet+0VczZKO7JLJsV4yaWG28ajd018PrD3cweaXE320G7JvurlMbbqS325uRUIbwjkp10LGu9CwgYkNZ7TZQMLwTuxjSUcRhkLXw7OmIieqN8wJm9ICOkT7riNyWM8uaagRVQDR/73mO10TaIeAXxDsAhAVeMCo7eA8DzYpqpOcugO2ONZ032mAGK83hHOADjGX64/co1f7TY9i02Tat2zB2bDCHUQf/xDjpziD6tzGsSFlA8VoAbprflvc0J7cpNiKSgvG03oGrNdgxT695oqx2KNzSM0/2NSz43VFWnQ0lom1gPNK8s2lbgwzXSzMbzfYO5gwvglqvCAnWzm8F2HRHmrpgj+IQwEGSPZ1OtFBzAz2yvl6/OE/GM6v9G7Da21BfjM/Ou+EVtkG3WIquLPYiMG16v4x9D1+j2JirPxeNsn+cUZAxDM8qn+/Cd5JxjB/lZVmXNKcO9uQ9dQZRdwwMx4zHFw94ihMGBOn8LMAEnvVeQVmTVgfYA0wpnRi+5nenGOZ4Sc7BAw6OK6OPyBrPE6HCq09kgZeimUQIat69iBbrRJo1588BEFwzRNQccE4fKqhVBghGC4pVoL0MEBWhKwB57N1moHNFpcbzPb4DaBBYqXGQ3o+BsTb8ctYeegRQpzKqgCVr2h1c/n3Uicj+jm7xZuhyW7+zzhDAtFUElKtX7DSUaCTSAQBx1Dp6KZ8NIGle0jb0vhq8jUMG/q4fqbxOO6PyOMWkwr/1UwWmMJAxKBJVQJYxFoBv0RijL1XH4R/Wlii/HB6AcvZO0fv6MtBVoZzqsjVG1TcAbFX/n6qzsboNoBkrki0G7jo/icFX34NvehVeFY2y8agIRb1GFMSAV4Y6Rm3Nj/kwZ0XXnFUQh0iyblLZXlcLVRu65g3ZFsBcY4k+FAC3EzbgMFkFkTHZV+IVy0bpbDvuUi+AzwZwd7vrfcf8VKXfjg85FzD2XCMAWssZA7gp/lZl36KbahsAcloETxkqtQ7sYfrRtW+1RpGTqhVBNXocztvkXmT11gfmL0pfVDvsf0XVHzBn31x+wTR9qMDvhQXYuYEiz2Zf6O/Kmj/1hOlrHnz/6ese8aDpvl90znTS8ceWWXKIgG9ev/o//nR62k+/eB5/Ut/7TQZaJ+wqxoKMXo15h93mz3mfQphfWKnhrNGHCrBynjtft3655zkA9t9eAfbn6F72bs8cWunoT/mWr59+/D9+/450dOYCcP/fr/mr6Yee8/zpIx+v7JNdXysbIrbg4jub7IwD70HD737SN0zPf84PT0dVpD+v9334Y9O/e+pPTB/6cDlRkJX3+aaiQTktPvDWafrnSvO/otZuODq3DHLsASLr1bZAYAOn+wHb0Hxc0cj3V1Hx3eiT/iXLa+/TVmSIIo58eQvvdqCf9HAdO7GjsVdH38881FV9N7d5aLGJhAOwLfsH32+xDUdkpsac41TST8jjyCkTJLgEXifj7LSqAH9q/YMGl5Xz+sLKdLvi/FnGKSPIMgVyJLNJ+6UROE4XXYkasO79nf6UQWhAmEKCOfuu41Cx83ahfQ+ajv5rYHL2OiIdPZabbzLM3da088oaREun074dp3KQ2yG7COqxjnvIu8ix0R96Mza3sQBN9GKwreq6vrZDPrmxvh45hrrYA62v6F/JhdiZyUZrDXWabcKGG/s50Okhhxx1eqyYvYmzILwsGIMJGMrRJylWGMkALMhD+sZAcRhSovY8mgHYGzBdf7ZJYEQ5p2DcSEPAgKHPTkCD8x617rtkN+ZYz30/jLRpvNsYeeYcr0Ez5voZXtGJeSWCg/DRJNt3A2LSVhwAK3AnQNPpTuOhvT44sOGjdOlqfYZXyxeGPMBKS+mzceFmfsh1TOoeRt/FebRuJt1qE0Q4GRTJqPTG2XFmMQ3FCFo1PAQdbQHQDi32RDAakEXx7MkvjIk5ojwc6dL+WHs93X8j44GadSg7BIO9kRKeBoVb+avxxJgqRqoF8HAc1HM9y0NGLu/BY30wptMiem9+XezRrIP5IMJr8CjNIxsyf/iN9zofb1Ggfa4L8NU+6Fk1Oau0OCPnvdEBvDyuHlP21W6V4eVYQyFY6cjInnlk3jO0ZS+uAJyNVw2z8yjfd+paAGmykAKUtBeI8tZzitKVUR8FHT7ImT4pbK+7QFMZPNzxelyl5fE+6dAA5puJ4GKE2LHBGgGUABGJcnI2nXQ+ql0TEcTYIELOWHLfNLyEEYTxz/cA80R9KUIH8151wXwGE9ADaGeO9MHdztAnWy/LHUCYK4xk7JUSl5wKQK+mBbaiiOt9sWFz3KSo2mJvRJ7BZzEAqmNlDRRgh69jgIv3ER3myVyBGZ2hcUM7PwPdk4nRwSH9jxsDAK0AvZy9tEGh6648dgw5gXbaZX+z7+uzOFeI3ubaIfrhCAPZC7QBILtD/aOaOXOCj68lo6FofVP1DR2hIecnBayqXWUDUAAKB1A9w7wVTQGAAtwThSbd32nuECapkYoIw/P1vUSxlQZdfcvoBjgUvwLeaTvHAeJkCg/EQM91PTI4XTtAYyreT7G/7KFh4DltMqmTsTFiEIsXoveQu97nSdcXfZ2KKUCO4Uj0qDnMst+1V+1AUKV/nnOmBvwA7dkbPJPijgFMAq6AdrIsap1YH9U+cDo688o95XLkhHnzyxY9lceGvqrnaP/ke89R9dPqJ2v8sUrDveAtPq5StBW/LzbIdPwxR05PeMy503d949dM9777mRP3jG97veWd750e/R3/abrmKva+HRNxSoaOkn3WJQt9smq1O9XghbMfXuOu4lyX1dEaADs0Gt9HvlaEfS/AbjvqcY955PTi//ZTFVUvmuzy+oM//j/TU3/oOXXP+h4p8guduGpwYXybuAvAVM/X30ccfvj0/Of+8PS93/GE4QQhNf4Xfu33ph/5qV+cbobPTvnSabpLRWcPK/DOLRsXvHF22A39MRik6el6Txku9Q/7ILy1l506wDJZMhzNqP5ZU8D6AtxuIeCYNzol57pr/vD+fu9FH3Sq9Vc2EkXy3EaK7NH9nvaWxyjHNRF+A+zUf9nYRt8ItlvUjPW89mXRhBdjUTFMO/cHXzL3kncnls48vVLgjy/HNfTjesSLy0GGs5xnF+fenVLesxekP6ofxo++l37AiTs2un/x2KAV/1gvasiQUdcdhXutPa2t7bwB1AOmcVzbSbmJ/7btqzUYHccDsYNrnWODjrotsY0ab++2aXeAXWiC8xoZjT2GjLPNnjosY/ybbMwN/co23fBsbMvYbYxzFN2zzbd2POwqgfKh7ZTw6YjUY/PMDqgC7KdVUc19EGkBWA1kZDhhvNjgCUgXQDL4g/GZs3Ajxgl9+WcX8hKyHngYN5GQHrk7EEqcDedEMPlqwO3wckA8g/RexKgTbz9z74w9xryvFdj7oU0MoQWzoaH+MPAc4VP6b6NTjPTQVd/ln+l+4GEbpV6Xkelgw3TQOEzaGFXnP+gXcAIIDnjFsNny2kjXtNnHxkZjg4WPbFQtikxkUqu+WnMHnA+mXVLa+YqiXB0kDyJtH/8CtB9W9ZcwcjH6DKLyzU3z7Iqawk0jouN0pdRxWAvALhtio3WFmP0mQdTO9+w2Bo2ThhudO03Gd7P/VrKgC55+g0Kqze/ICKEd2oBfmgAaoF1oyMYAvISScjRmAPfmtNvNSOpz0+997BlH9o+dQ/14jAx600fC2WC7Z3vEW7q2cNVdgCIAxYa/AHxAQhxGKLwO3hvj5vxWIn49EyPAXUq95qFIrK/xYlwZv9LUfH46ZxUBOShzFaMrIA0Yw3C4oYAcY+lp+vAjUUGB9jK0oDmpfFw/Aygksnt5Remvq4g7/R4O8KiIoaIo9T3AB/1iaBGhP7yMDTINKJaH4YLRA1jBMYLTQOffs1xNFmif5JxzfZ7o3ch+MB93HTJbOAbxdtYpfa+trZ4PPzQ+CYiCjlpnr2l0lq5AZC3tyNI44FfaQhbwO2DXax7gHzAaPZeI4/hOHK71fb6TCL1+epzI2JFeXc/pvGD9VFSiniHTgaitolfVBoARI+8oiuIVrZWujfFdn3OVHVd3cY0QY1KxuPpMcgTjHFDuc7Lab9V+0uAxVjWW4oucZdX8oDmGsc+pMm4V0IPXze/wGMCeCLQq0MMvjnSNe+3RId6jyRBReqTHFgMUfpaB5LUY2XsA/GQD2O6IwTGuBLJjIftS6+Gx6pgBfOdUeVhFGSxO5e/7vu8ZOT0M8OUQqe+NqJijp6FZjHy+z95h3WiXbAdF2hOtd42JhTxfyWNLrPEjjibmStHJMyuqftZXzlcycsPEh99QgL3SccmW6Y7TAw1MD7rvvaZnP+0J08MfdF/dJ77Xi/Pfj/im75ve9c8FquPgjR6QOLXcy34Z8pDP2FOrOY3K8GdWSnid4UaWfui1FV2vFGI97+9p791iwP6SLRH2eX+fdOIJ0x//zq9MX/GvK7V+j9cNN3x2+q4f/PHp9/7nn29+chM4kD4dSvrA9zR3KZP6h0DJ2PWLxna3c75g+l8ve8F073ucPb73kY9dOD3m239oeu/55ViFn3GannXufNyIKO1H/3q+6rPbe91GSRo7vEv6eI5ubJt7n5P2qXlPoJQjG8i6LjM3NDT6B+wjB6jpQNr5Pou5rcegWgiknNdLt1qwnxnGPvYAz2UecXyqKGTLEtirrQU9cdDVWGhT58BxbDolf+GAQhZTBb5S4CnqyO+fLr338bcV/5aDlP7ldLV8QXaOzDjzR3dasVfQn0fgtABXoR+bYagsJhwzyPDmnKFPHOSq2bHHui14UkSZZasCOuhO27nr1Pe91mFm9plF80p2qByv6Nn6MHqiH4/cV9t9L7kD6SHj0GQixKGr2iPGN4u1z/7sPL22e9sktF+MgOYAACAASURBVG2NeccRucwF3iAzEselHTnb9tzMzBm427Tu0/v0wd/py0GhUZgVwH40EfZdXgthhWIzuIry5HN5riGOIwPr5mwD7PAcd8DeDf8uKPpCylBqCzUcAGHqjCUgHSO5LdhiffYQAv3ZhbNiH5th3/TcwDCiiYFA6JAsAkV20r+02LIn/WkwlAJ62kChgX+XEowySRNpawtdFGVnY2BUIkhQTEl9a4y668brfXRBFIMNYzQGWTI0VkJtPdzsgQx7BbRnIQGpMK5a5CRG/D7W6hYJBYxyDElnj2wyRmirA+wY+7nmT0DCkdicn4zBE5CQ8cQW6G0K0BiMJD1zfH/TRLrQMYFk+DIPC85da1ao83lO4iGMFEet4giLEAp4zJwXPBwHnQGJ6LF6aajhT/OwIt7m3fw+xuJxLfbAXnvae0djbWvaz8915SmeQZaYF5OCtkmmaF+i9Cwf5e3tAMNR91GszjKq009K3enqcYLSt4Cro5fDMDJtxrGNokeuw9I5aAM5Ig2Abs7Cs/YY7njileJe/QGyAdQAQgC70tyJrlR7AD9Sr4nmAiyu/NBsFAi0Uzkeo6LmTTQHUB+gT5RPbQIEASTV1uEFIOF92sbwRGl3Z1GXsQGCzG0UJ7PxtnW/eu0VNY2xBZ9bB8Bf3VkTI4U05ZFSHnAeoeL90+Xq2J9xyviNASTtfIqjVXLSzsLwnQw+P8cVZVJqAFQ6MoBNpkBSHK/n/H99Hvl7WNGTzAXk8ijOg+FVf/PZ0eWoOaYAHCCezy+s88BE65QRUHTFqMUoVCp28QX9YOCqRkKtm0hgRwA8BJ1uISpUc8FBcwO1D6ijUOOWsZfzkwwTgM+zPrJBW7myMOcx+YzIl9LlE9VGL1nGCeDXuFg/FcODhjXGpFJGXsR4zhV1SvfHDokzmfbYi47Ud/0kWZ4Ud9M9VzIy5hSnk7O/6ThlBbBXibwVzXUOHwcqY6y/ySrAgYJTRLcyUCvCEUcZ5LU/5GypSUBLASzvx0TV9mPABqzT153qjPrZD60iV1W/AoP7YxXdO//NM+jNMZQF0IBVDlFU/bnP/LbprKoGv+l13fWfnT5+8aemj37i4umiSz45XX755dNlV1w5veJPXjedXyDzQBAme4b1txwP33fA3jsJeFcxx8OmQ7/gYTq7ftOnSs588M98dtt2juTDLPN1hv2VuwP2Rz3i3OkVv/WCxdVvf/uOd02v+N+vmc456y7Tk+tMOwXo8nrln7x2+tbv/5Hpxs95DfUB/Y0Nf0D3rW8uGY5p66RkaKXWS4JFkk1ksBw9Pe3J/376bz/2tOEgodL9c1/wsuk5z/uVmd+xNchyOvvcucAkt3589K0+zmA9Jhlvp5gi47UflT6+xWbKVMI38EPOeNPf2Pue9G48GHmtzCjXpEgWzV79i7Rezxx/IasH+kTeR37uBT7FQ3ZC4uRAZ6H/VE8C+RTnGzJmi5261j2p2C7Za0f4mNPMFrPztGiPk4zr2kiBRy5cVkc4PlEp8Fd+ZH5mVH+vNcntCT1C3/cDfAMtj6p55My61gqxUuuTwrGqeVLP6vgNV7D6GN11lVHFe9qKW2yhBZYBGBqo97oei2Jys0g7ALw2ionNe2UEIRq4lay343s0u5fdFn7pexEwi31lmwsirYvIjcc3tZ+NPTb4PMc13o3NkKOWesZYAj4b15lqkeZ/HVuMoM7KBh6YzthH37FNqj6bg1oiEP65cQ/AvgA/GNtupEcSBNQDrtaDNsXy9hpgDqbyA/rRJj0MaQPYAdAbAw2D3gIg998NAY9h2xel/76B+TYxeop58Ph+z6534bijm7aomdNwWGSu0FsdzjQZw/YG1rwNohZODT43QyWNU6CORaffeW8tK0WOBTLD9Q0ageHvJx04BuXi+MNugn61MeJ5WQgQGNVOAYaQM4ubFICnnj0ySLxJIAVMyvOWSHvWYJsAmoXEAX1tTx7rlDPHGJBjg66U+2JDWuAoU8Jp6XFypXaEAJrH4i1wYGRpu37q+3bcxDjVcq2F0orPifQnKivQX38HPEKzES3YQI9mLI0MGSkSsg34yfftaNHX4VfzmuhjUBLe6QZcd1BFOXc5oPboIyCe33tEHkDU3uvPb1vaGK5D1rAuTqPKWf8Ao8GnPfreHYIeW5dt8pA6PWt4f+PoMIAbFbft5MSBxryHAq01EnhwxCuggJ9J+Q1gyrk4xqwzwwCcRASqUcAURsBRFa3BuCfNXaC5lCffJSqedPsbCrATBU+RM6KjpPhxjp42uVP9morcMVgiAXyP9b/B15sxfp1bd3r3AP9kB5C+V0qOK6Vof5OzaeicmouKkxHhLXor2yDpt10+eW+t11oFe4jWAKgcCVV/Xms5nzD0PK44wrqCHbI3cs39xoDJWCOfaF/RNb8SMc/+kexlL9gJpPXmTd6DL2xQdmeXKuaWjtUd2W5XYBTgV8Yp63qoDTgVxKMNjLuaP5+zHoD9qz8+g+O+dxifgHStC4BclYrR5QagjCeV4I8i6uPoMM9QBA7QTrZE7nJXW4B79zsByss5dG31/xnOddf3Un1aVyLBrxjXPnOvjAKAL0DEYALezfGmUZSP6UdXoB8xCC0f+jn3RPrDZxh3Kp6H85Xus7fgDyLuBvtx+kjOsjTwn50Kw9iGtTAafayFpRmp+tUe+z5p8rTH3HSdYtGEF84uQDvzhIZyeAHanbEwsn+2CDEBlZo3NzGcXinU5zx0dspdXRHaj1V0j7vVP12AeuynpTF6aDl2nvrNjxJYP/7Y2gOr13mf+NT0Z2965/Sa1//19N73/st06cUX1ZnvG3WF2oHMouyHHQpr7jfnaNe6qY3pqCMOnx76FfefHvbwh093vft9ppuKpv/y7ndM/+dPXjX9/bvfM92EwzRO44MA7M/83m+ffrGqsufs/acuu2J67Lc8dXr7P/zTdLvbHTb95i/9zPSkb/x3Y9bvfs/7p4c//jtVPV6vA4r/gLPex+P0eRyqOyjnL4ofoQE60sZKaizU+6cef8T0p7/9C9OXfckXjRb+7l3vmR71zd/jMaA3i79Oqc/PfMic4k169cf/dnasRm/qGAY1ReCvfYB1zc32hDJC7LRI3QXNbW1LtEkO+8r7E6CNLIrOCeH20wY0RA4oqg4AjYNPBoCdk3byb+Mh9lmuNFXEufYp8i7RcGUR1Rog++I0G/aKaaE5IzNdy0NF5exwHI4/njHd+L6qwJcz+84VVT/+7BkoX1xOFYq8ktE0jtBUuzmnPqqDb6Bx7CiOoeFkzXzlwGSdnKXE0pARRa0SZGe3O+Rw5+gasmHDGnY8l9T3HPmSw9Pyb2HLZCMM4LBTIA2eYKyOCseO0jE/HArW3WMMlh07W1u+sxEf0Iez2vh8nH9H/zX9u6fTM896XeeNPeu8APToCD5KPRrZzezp7pxHh/M966Po8OCkMRY+7/LDNgOfj++yrLafw4c+lrAzwq4JN2CnNDCnHCTNMCllibCOTervjnNj5qfwziY5sADTXitNNoviyGYAhQRhDHb68z8RBKJlE0Zwshj2OK4E/6wI9AV3bEbvDD8ACQpvtdEyn8YjY6OkDX0GPfMvC8rfBucxDGORaW/E0eAFzdh71FHR9Cy0GSaRHkV2DCxkANHOARId2NChYSZjGu7YSI2pBUgAOAhTgCBtt8jzAhCFvuGNDcp9rJkZOSnyvD/aTcQkS2Ue/f94ew+4y6rqbHwPSu+9CcMM3UY01thQFIOJDYgoRKRETQQlgigiRhAVRQwCgmJQsGCLWLAAUbFE+Uw0n0YE6WUoAkMZygwwgvOt5znPs951znvu+w7+k//9Mdz73nvOPnuvvdqz1tp7T+yuJiX7iuy9aDLrRnRio6SBDYiypxifwT/nuRLLQiuQWttAM8zAYh1P/E4FEIrME2OdODYmO/2MSEseaYxKaXxvzkxv8Z9pTMWg+5nVg5KOueMYJhhqK5uq8NE8jRnGEH/0suZVDiVe3iW6VuYw4IEX5EB8kQpOssHAh/giI5cmFNoGX4qHndEg7xvgK7DFS/BZMm5aTVPweq6V9jBoyKUR1kEwRgJfWW1SnyGnI9e7g+7QawAYol+WbykryDFIN+TmdAAFcR/u8XyZjt4Ah1lEOD9aduEyPq/XZTluZPbWntftjA6AjXXtABG4B6Ada9691hzOPkA97odTuPZcrU+PvgG0331dp3tQOl93jkeJPP5ePb5HuyxLDGcJDg4ABb5DaT6OneOOuRjugO8qyKDjg4134Pggoo2Ng2CYNYGzOSYsawzakCcEynwz2uBaa+1obD1d54v6VDLnrAcfXfRh2heNoxeIFv9neSzmVjxiG+FSwSxDle7wEg2Wj8fYU7eL59EfZmvh4IG35DBBv8CRxv2opoADyayd9HYGcosBS4CsYB7lSnxuuoBWqwXIxNxySUSMbSkcsbiW6y4DqDPbFc9GIGetmLcVETyK/t8RjuRtkQG6F45m3IO+I1jCTDraAWjHkWDYFR97I2BXfMgE2obOVPCKuhf9AhCSfHmX/p7tEwj3qQrQs7luXnLI4JgcPwZb5Nx7zSaexcy8A6QK/DBzjD5YfTmDj3bjHuh16uW4xsdr8SxqVDEgK4Zse/wOsISlDZh/gAxXqeS6WenEnKbiaKDdDbfvsuqbRzkuAB2OAbvmpwEaYumDdxYf6m5ql2Vt/z12bR858g1tnbVCtstr4V33trO+dVE781/Pb5df8qv2x/uRwXNpctHTGex05wa8z/1oXJlQdG7Rt9vN37Id8/aD2l/vunNbY3UF+NSXW269vX3qC+e0E047sy26G2v9pePjfXky7Ie96YB2wrHvzJHdePMt7fkv26dddW3onXid+P53NYB6vy6+9Iq2yx4HtoV3RMCS5gVyKh/UZbAJoiboq0pI6wSIOiotUHUBXgN/Q/cGwH3XW98Y57O/JYMKi5fc3/bc/5B2/o8u6loCDSEfWNO/xTO7INyC+A3A3XoZfasbqi0vUCY4RaAveJVAtpR79zii/FHtP9dja7+MR3o/mqS9QkA2aEJAjTJ6+Xj2H8dAe7XXGAM2KcQ/tIMlJrA/Y4CVSwVCF4H21KWY3/hHnyzoysBB9InBSOgs+GXjfEuZ3TgCKVivjuD03cFTWK++MErgQUfqI/gJGBcCzaDtwO8Y0tiBMLSHgCde3osG84T2fGoIKwcUBCquEGmI012o5zC2oi/Svyq6Cn1yVtrzj+f2eEhyl5m+bij5qu3mJnUau9tenooLNzjsM/72/k20y/CDoKuBN7RsqQZRqw87hi17dBfxKM6yja7GcpKJNCoJadP1YdEfFW3eY4d0AV/5Ifpge2t7Pupzqi8cm6pCXB1YCD4F2HuDs6MJAwRDKQecClhZymnrDzSAzrueIks6Vv2v+1lvDZTOsSPnMKSlLToPIJwdZIFwPgpEMmCVICb4LQYlHSswnQ0A7vdntWkQxq/1Wx4dNJS0wd/OmLNPig7yCCr1kQDXk1omiQ6ggAbBNfpSAxN6TgK3kedSwcG5EOhwm0k7AfcBPxXpG0zSyFiTT/AsMXlm29F/ZXkqrTkFoCM+TELYpjUus7EEyIbwQzjhoA1AO69zH4sDPex2gnZnVAC0nGmfPJ+pl1IpYswKYFGQ1Y55w/OdxqBoU3xkwAR9hqMIEAGlWso3i9hM6xXXOboNZPvlWNfS+Gk3+fmgeVXemDf0ASBIGTVXa8zC3p2BU7Y4qwQEQIay78nBPStofizjZImSfUj+sPziAstMkR3TmDpJAaOUffFQce46kA7+wfOlPzjGAup7FqgQwEHAGqByliVlG00J2Jj3M1AG+YXMSY9Zt6FU3kET9h1AwQbIFUuqXmAmEQ4fSnAFWjiV8T8CSDiB2pCMoAsgqYBUglyV9aEb2Mho7S06gA7AfE+Adjgx6CdL57fqwBii9zjDHZvZwMmE84DSeJyRDBpg53k4Kug/ACOzG3EPSurxTAQF8A88DiACJ2jtuH+DKN2F7KE8+65ru8+WlyHvWddk2SVkJujkDenqco6JwF06kcALTg+MIZwx0Bt8qSwzg9GSEepP2SKyYfzNckRsygRnLNqsx571qjGkk2g2MPd4x3cD54mybN4w31qOBNgJIoNnfRwedGENDpBuyAyBD7RGkjubY6MkOfLI3lL1SrmwP9AlqjRwEN5BcI+dgR/JCXkU10t3s6QegY54zmpRrgu+AM+sEvQBMOblcQ3X1cf7WvEFnMzbcBYxAkEALCgDj44hGLQGNsxzSWzwyZLoM4JJAIvIJMF5Rv95BJAy2pgHOvoIZghAc/1l0QG2e9zjwTvVw9mFHgDto1+WIQYFZB/oaIpPvBbYQRw64vKBesFS2QbKtnWzriPwVxADz8NyAZx/Dj7G9wh6EbSXjegYfLMth52A/op/mC+sT988QNzWzw3Qvl3QKpx0lMBf+6OuFNeVEZYny5EyvS961p+1s44/vG22cTy3vH556fXtqFO+0r5/4U/aw6iy4dIIAwPPvXizB16L4aoBAmc3DVaKj7nl5pu2M086tr3gOZGhnPB6KGzTaWd+sb3z2BPbkvuxrhoXzgLY5Wa86uUvaZ/9+AmxjUPHx2jrrC+e0z79+a+2bebPbcce+dY8xx2/nxeVBHvu/49tSaxn73gN8wiZAk/g7xn8lml0LnoEehH6EfzK5UCx1pjyvKz9+ZOe3L77+Y/mGffYfO6DJ5/RjvzASV2L9j8B2LA+Gv/AeyiPX3h5p2cBlr1Z6CSw3gMIwT/UYzE2gtjl3Ak+dXHQwyXwuV69AO2xuew9HzIHe4aAIvSoqsEyGFB4id+J9q5YRPvWx1gqALAO3eVNU2eyJZB5BLK8JCyX8iDDH8/i0hvoByUSesEuyF6MHXsKbBZAfaPY0BE2+baLY7lRyN69N3aySdAf97MtZZXZ55mcO4hZ9A06AGOCPuCyGlS+xH2cZ+mL3OEcOkHE9jvsL9aycxPROhHQP/IfoNdBV1YUSRem3Zupj9I/vWY1Xvsl+M37f9RjzGYbO3m92Ec+A76M/B37usRHArPL4b+PsWJ+50QMA1ewlwgcwweQvnOll30t+3uu1qO/FpfTtQZt4AP6n/w++oH4Dfyk8YHn4T/T7spXcIVoTbDmnNRRYLs5rGEfCjSdeUWh0SgjAzJio2Ud1CzqfRW48jB8bWOaX6PDco6y1NpAHU3KkaUzYbBup2Y4HTYoEugE7AMDQyK5M+qTmyJx849uTNMAsgmPySkKxdHA+u7SuxqdohOGMYD5ymR6YtPJIxerMwNB4p9DxeZ+i6bOgDN7iWf6WZjLwkDZVKHJjJyuH6uCTRADhxJDK4EVXg5l5/7OYvh6AQE7UXJUCYhgHMRvy6MIPBYKqHnafRQoopJ3vzSn8V2PFUxzg7csYxUfpHNlgk5SfqAFADMcAYEEB79mIk1unqF2cb8zShmJ8zM1huTdAa/YqKENR/R4rXm6MICVURovOLpy9nEZM77IJk3g1cKW3UfQGvOKOTWAFk0ob5OYT8rNskS9IRrk8gN8V/8NeDqBvBQr5QDyIHmsmXnzbXZHNOTcafyV7x208n2OynqTQipjPAckwFgAtASynMGhqBSjxBI18LzABYGr1s6S3wA2tVkQQDucbNzjY2hYEg46K7tA5yh+J/iOEvc1w/kAwbEuHWvb4WTASVh7q+53jAltLrquK6PH2NdEJh4ZjXj+PQu68nj0A+W9eC53jg/QjvECWACQgUfgJGEsAOwbBMjAdVhf6+PfpgVYRfiqZ3gOLoAdnBiU8KGEWvqg6vTKQnm/nYugH3m+ZNudhbdT3nMerA8w7zE+gFAYdzsOuJalbOBFzK2e4/1GON/4XXaHG9l1ZO8Fjasu4yNhd+MD1z+XdYmUR+lTBn9tD8VT+I5l39EPylf8TodH7SUPwnFWNcaYbrOTwX4jSAnnCW3q+fh7rajI2HCHmOfgCS7fgI6N5z0atIp/D2qsK+o73Lso+OwO8FvwFddWq79YT7+qN8OL7wjG4VDGHHMjLAXdPN8sHUe/on/gLwQmmLkGP0gHOMhrHcWj49AW1s6bf+ycQx5BJ+uUaNeB4twlOZrOUtK4PkvgB1VO5AEEFtAeroPsK0jCzfzin3fBxtyiTZS8Qr4BKJBtx/V1t3vQDqWx681rbdvnBXiLXcQhW7ddFhu0XRhZ1wAOWM5CW1sMiXlZ877FJhu2r3zsqPaMP4t5K68f/Mel7S3v+2S79Lex1wHAD3fAL75SylfRw8mzxb70+Bj+GwLSGPvUNY+KrNRx7/rH9rY37ZfZ5Ula/77FS9oBbzkyzkw/P23MjBl2+WTzt3pM++6XP92233Z+Ng1AfNeiu7lT+6pRiu8XyvzfccwJzOaTd7w/gQNxj8TPsHzANnjZA+YXNIUOxKaeBCMrt9VXeVT79qc+2HZ+1lOyL+df+NO2R2TZGTigPZCeQNZ1y2e1tt0LQ+5CR198Xsz7D6aWyswE1qXCyF+sJor3R7Le3b1jsAzVTjG2PIe82LRJk6hAEe9jJhvLnEJOuTmds88jzk8Pl0CnIDuMoB02XdPeLJgjLvWR4zBb0ALPhXzBfvAYy7gfNrHut0GdLX51u5BZ7CmwxTO6IxNhb7GJJ4InWNJj+0+gDrs0AP0TaaN+4zkY27pbd5VsGCv0Dp4z6Vg7+0rkkfgH+35PAHYGGY0DRDPutxEX5cagSpZMCnD0+jvwyxjojL7yn3xIl6VXIG27Mmns5O+Bw+ekRlZ1w27FeBCU5fLrAXbptW0frbxX39AYgCeyYId9BK5UvYdu+OQUnhSC5/FL9RFBGNgP/KbqKWTZeyDdEyHB5dCiL7mxLOyjbBN9kBlw7TQ+7ujU7RLPTwIRXuxOoA7nEUZfaxt6AlSUdGbnhg6yqMlL68TIgckd92wkNYH5XDxbDuvQk+eAKiPV/gw5xM6Sr1E/bYSq4Ukm87U2gP5bEZgKpitIsLBzuOgfJnUAChIcjQCkaV0f0HS5mR+MokhOLTNmoAA0LX3qGKBnVGd6TP7WA9cCMc7YMGuo+av8kbQeKIFJDyQwFXCnMZQDgDbTiZBFovJxQzAA4pEE5OA7AB3zjiJgqbT0vTK7ybF2kIfBHj5Kzin7OeCv0THZevpH91HdHb3H/ao/WilZtAaKj0BNCqcfbhVfgq/FW3biU/lMkS552DRjNjl+52ZZeEbQ0GXaDKyVe3tVFjZM+F2gl8Er8eK0Ps7I6HpIpTe+kpHKSgfMd1GSWXlSeJ2kBV8JUHPN5EAR547UVSH7eZIxBzgTxBfakkaQBVVTpAOvftR16y6/BT24lljGg5sUygng+mwBd4BNryUHaEEpO4w87gdwyzL5+Io7gmOdINa+BW2w9g8ZdfQdG9YAuAMwYAwA83AcUHINhwGgHaAetEJJIDb4Qfu4B1F96BifaQ4Qgmwhso2+DmCKx9vEdTh2at253c70cHh41NsMWRoHWly2RqcvaOBMhrPdYJkxh63aLToZWJISY3S0nM4SMvCYyzE7UnQVASYMvTLCBHMoe7QDJODHeURADqRG1hvBQvwrtofAyrxoeca8S1bQvwfhXLpcVfqmlmNnlL44zgSEcKTAL7AD0E0STOoy23pco2AVM+gKpNH22+nDvfgN41G/cB1OHtg01k4jG8TN1uSIrARnCO1iHAomYGg+JuyB4IPfXxWg/ZqOv/EsnlogOsCBQtCIJbfxzNWC1nRckSWXPbHThnuQ6QfYhxOG4+e4jhP8j2AW+hwfvdkTdVe04Y2knNHm7vcGlgIGDohyCQwcRlSqyA/CNCRwx+9OaNihxLil4wi6wVuiB+jNjb4AFsDDcQ/kAC+MG+2iP14S4KqCtUPetoqNrR777HgPut8RNLkijmu7/N/ic4B2VyH0ADP4dsouPCqCfe87dP/29gNfzrPV/broV5e3/d92XLviCmRtDTaqjhTPmtd6vkKRl6Hs0I+DoxtjLMBgm3lbtAu+fHqbPzd4SK+7Fz/Y/s//vaStFaR5yp89gevM/Tr3/B+0vQ58a3vgQeitFrvEz49z2CdsOqfxrhDzdthBB7b3H3VYsMFUW9lo+fCf//Xf7W8OPKQtuCn0G+creMqZdY9pNtDe0zHRBpeqxD/QCnPJI7ei/w7O4PooX/7wkX/f3hb99OvKa65vL9h9/3bj70NX8gVZlK3GkqWn7hcBmwCNV/5Ha7/5alepxOzsmN6K22nb4jeCFJRWA+Bqc8nZMqsJggHQlIlEl/LINvHWbCBZAYopgBx04E700lkc5gz9ZxAKejV0AzcvlS4Cjf2aaX4yiAKdgGBrPBf2jpU3CgiO0ULBH1aebRKbOcaGiPyMIDOWJWBpGDdPRYAx5JF7cECnmS7Zuels18NSshmwQWtHMAB2lEAd5f2y+TPSSM1Db9wX48Lz6VMoIQDScqyDjPpMbbrHPR8f9kEgHfLhCksnFnrjnjCf09rFF9KVvURxjIEBVlQpKLHG/tqvF89Qr9jH07vXgmfATfaL+6cgKAz73VXedEv2sLcINlHFs6DLlUjKEnb4b7Dz0O/AHVNTPL0yQDKb2KsEgOnvun3j2sIaJNlMdEOGHeew55o9AyODLWd4ECFVJ0eRv710K3Z1gtgWwqa/7ah7t/FellDGNDeNUyRlWgSmDsjgefDc4T1jjFmBRQ9ojTFCdfxF1N49Nop27PAup9/OuZ0MKl9P+JQx7Uk0254wtumiP/2bGm3EIyoDG7zbmI4FRGYzTvWJvcimhMeOH56dzC/nbVpvNXfTmBVtsfNyOOU4dqHEjj4J2DVn6VDgIQWw05ks/Fvvw6XJL1PzkZ/4YWSeyD/RqMt1HJzhtXj24JXtmEdwP/5BmYinXZZab82g0lh7nlsAZ3TTUV2B6d4tMvpDhTCkhYNgPR6w84a+65/F0GCKywOUae/xt2kn4+zrnQXKMiAOVHvOcAAAIABJREFUoOvxcD5G5meiYhs6rAq+9DPvAyBP+TC/YKzoQwHtzo4b1Ge2XHLOTsdNzLwb+IhfvfkK+uXAgMF7NQ54ppdbENjBMMoAcdmDS8GUzUNbLukDQIMjsVo49XC4UXaJDCbmg2ARJV8ok5eRZZYRDlMYDZQyrzW323SMWfoA4N5wDllzZNrRNh3MaJPHQ8XLG5XBkUNJPX5Df7EumWW/8QyUfqJdlExDJnANSvDhNGEjO6zXgyOLc965261Br+hZ+bfn4MiBJGiOi5g1cLZdcjkmgJZZzhWCGTLazgo46DabA0onAdUOyPIqc+GMf64FNB9JRp2hpnOBPmJelNF1iZwz3pSB4D84xjV7lGOSDJrv3F/QyJvEgQ/rBmFWgFmtoUCT9ZYrPtim9CXapS5XkNOl5ACWj4kMLyoxmOVHVQcyOXCIkWkHiAV/Qj9Cf0t/PBTfLY05Xhz8cmM4vHgnT8J5UcAGZcjIJvI4OWWluTt8tM2KO8kl5Tra85IKZOdR/YAXHFeDRDitcIDRT2+M5XEhyw6wDOedQD/6kyXG8TwG4STTuIdn2gefeUd69Bu/0wagf5ZTBebSgXUQR1UIBiAEQeCfeKFvGB94Cm0StCNjHq9Ndmztz5/X2nOeG3SPaoabQmYuCpB+6UXdcX1YFgDnfrgO2etc4VyHk/rk2ODs3I++pW2+odbIRtPXB0jd++B/ahf9/JcKvID3JEPVx5n02Tw5KVBG3SW7oAqWl+zy7Pb1s05OUL70oYfbUaef10478YNt9Uf9oZ103LvbXq/8q8y+XxUg9kV77NeuuyGCkfGa8Rz2oifWjvX5x7378HbA374qS+OHauHSy69sBx1+dPvRRb8IuqNUWxnkLIEv/uZMfpGXtwBUYtMwbNbJbG7MFfgK/A2dzs0dgxd5GsfidmCce//Jfz46RKbzGe64c1Hb7dVvbL/470u6rtIkRh98ZCAqLLAjOZY0IYh63b+H/rxWfnbpK++FzZeu5OZwkA2dVrC8YL3aD4I+ZMUBSsUjQ4L67/QLwfuwP9KTud5dtn42oI32bOdcxch14tEeAs4lEDTaFfcDMgqAD7uFMeCoPKx597LT4Xggi5gvl8ADsHOCrug2l7sv7Bhe3uSVy6w8ppy4QZfs5/k66Q4Ca+lrbwI623Kv2rLHiMoBAFBX3+ExriSroHe2uTPv8DoFMLPsHfoeoBM2V0vLerZ5wIPDSRkGKmxf0GcHp3wqT61SyMrGoFMCfAP1Ef+N/py+r8uZwC8MImJD1NCZsK8Vo7iyzP66k8fkkwnMnvrStkK21X5w+nmwcdV2q71HgLfmzFln6wDsiMaotMFRk5rRmTjBdrLpgUwR3OPyQLwwPzfvwIDgwCoCWycoS/zQ3EyTX589ApAm0JZfjwF6/qAx2IF36W9GavQcOt7OTODz2MM8Mf4djob6TDBQhdrX6HfTpkaTpgUu3N8ZBsrmoLR1bS3NIHCPV10/4cxibTLB14TnjAIkKCIFfzzMYSY1gSIcLzmIBro9kFp4y9dxPBiXQFACvUpTXGKQmJKjQYAwEub8CbzYRfKW5ZjKvJCX1T7XpMqZraWiFHwI5SS+HRFWZ9+orOzcOFhjGZhBDuhQKoNgxWA+7k2ZjHfNjtDB9/14hqsu8FzQR/SlUfTfHp76RB4FL0VbqTMwTtBHdCLZHE23sIjw/LPKRpGbLgrR8XDKTv3d8+F38Tp5fmAce7RQvyxfuTunDYDf67j93JFAnHVB6gXNG2kGOZDzn+AdRg9jk/7L3fqV5UdfCegM3J2tFY2Z8UM0GEAHcyhQDsCOXaOhtwjaA1w7k8GsPDJHyC7DaKFMXtl2OFTImAJAI5OIzebgaHIX+bgHWXJujhXPAZDAejoCPIBetBnt8fswgFivievx+5IA6HBW0TbW5qFtnOcOZwcOLUrmmaUPwIR18sx2IIuGcWnCJgEB/FzXttMII9Mtxykdxt7Ed8zrtmnIkf2M9wy0ied826gNsl6ItkBXl5nCaa/rIL2r8Jj4OstNGwOnOtrh8gZl+uFIAETScRw4AAarZPtUTN1nnhiAknjrRhKqcwhTDs3/+E56x3qgrq0jiJCeQ39Zahn3bBQAEkcZLUPf0VY8F/OIrCh4wUtMGMDR+LihWzTnXb8XRpDmpnB+vTM82iBYDz4D8PZeBZQF6Yp0rAp/GCT7xA6MA6XyBOjIigc/ICsHZx19JX9pTCxPRwY/+G5J8Cn3X0CgCRuDIesOYCB6cl8IgA6MI75nMAVrS7UhoLNaXDaAcark3lkbjgPzEG3wGEHpGJYJo+2gnexPrl3HODaJSpcn7NLaTpFVXzvux5Fnv0QZfMgQKgrAHwyOoeQ65AjynjSLZ2BjuwiirRDl2R9+88vaoa95XgrE0gieHPGBU9pHT/9cNONgr/U63id95gOmBGtGIKsMO/m4u+fVL//L9vmPfyhYsuNJZNef/9oj269+fC7//of9926nfvjoBOw3//7W9sLdX9d+d0XojnjtEGXuF3z1zPFz2Ht+0rK2Zmxmt++rd29vOvC1bcftt8k2Mfavffv89qGTPtl+ffHvOh0AOc49m2y7BsI7HGs+L64DGERwE+1gThbHMiLoNVzDjRgRKInP4DPN04uf8+ftq/9yfFtDR8wtjiUAe73+0Pad7/+76BtzTj5FZjj4HnwHHT//+d0mntgH5OoLO31fHVH2U/dCR0NOoKNnA9uVflxrrgASq1RKVnzSnPfuh81BJQl42xnoGSqpMOJpgVn0QcsXGBTtqixoq0Dr9B3LPFXdDzlDEBnLEzAe3A+7BLoBsA33JvC90AsbbN9tLLd+lMIDDC+MIMrCS6cC2qy6kQymzFksbGT0Xu2ZKx5qEN1BQAwD9pPVEGOGY0gj8CnsV7wcaMcY8phLBVd4Aa51/wbvSTPZDWMfb7qJy+13eJlfNuHBDdqcJiv6nbYOfgP0nu1StMEKRCTi4L/J5g13Xe+iieVBsMXVJ3MiD5eJLvTzQBMEGcDHqDRwcmkSQTBe+GP6N3wu7SueoYCGMWIGHYQn3IZ7/AjAeV8WunmZM2eDx3Verg3fcJ3AcoFmA9k6YTCKMNZwiuRw5hpBDMblbSoNWJ7ymFEGKYZlAi/y60kgfbR8VgEFGnYHA8BQzrrJsc7NBNSHBJrl7wpME4CoowYh2T+AGgGDlAELvAHPhEGS7wbM15Ojbpo7oQWTuVQD72BOXGzQ6izGTAQtbfGjDFwysZ5BMAfgYsGyISz9HZOZnK8yfssq+6/7XW6ckasyaJdoJ10GioUBpOK0BnBa5jLSjmlGCIDv8PwC7uiAwaGVM5cbg8xGP8wJnDg4uvGPijYUCbNGI/M5rTn1JTcjA2BQBnaa3CbxSit+/iBD5Cycr2RfBkExzzeOevT6XVbH4B+cP8iO59ryoAYNlFM2xD8cNPik0r7Op77HVxnYk7zgplyL7nvKbzVYNqRj0tr9dDCnyol0ggFWtoe+4zkIdki5Z0Ye8iSZTn5RIIu7UwvMp8wrQ0fDVcB7rhcDv8oIZbmpytw4Z/Ebs+Lh5MPgw4DjmBc6agD40dd61jv5VY4YaI+1yCiDxwvOP7LfACR4JrKecDjRF5eHwZkDGGIgEEEjOOXxO44aA7hB5v2u6ztDjIw62qDjEw4yHE+WAEfbcMTQR3TQ6wlZBq55nAjawb8lcAAepfyoRL2X8bA8SdlURzvpi0yHqhAcfDKfj4myA0kEiV5+EPcDlHJNpErsUo6s6IY8DjlRUAeOInd+1jFEBDriR+pRXUvbKkBd9b6DKBKl7tFFN9e+UPehDQUIaasRuJecZaDATlWMC3OOY6bW3aobJ7LreBZOAWCf8Cw0G40AcK4a36H5h6r9iguw8dw1kanCmku8mP1CJk5ZcswhM+zqfy5/kG4k7SUjlBd8bx0l3WNdyACedLbtOcvwo2+skkBpum0f5i7aAjhBhQjm0OWlPFpJAR4GbeN+Z2pwLdcnxwt7LXh+wNsotwQ4sFznHEKeo19cGwwHNvrhIOp6W0b5e5TgPj52gF8nANpdt7U5v4sjya77VXt0rMNeFu0/FFUef/hj7LWCvoDIkFdvOoX5SKCyYpu73krtgpMPbtvPi7b0uugXv26veN0hsTN6zEX6BtKBJLv5tdpsy5Eamc0BdXWQ5zKu3/W5z2jf/NypbZVVuuqCh6Jq4n0nfrJ99JSPtzXXXLOd8qH3tJe/5IUJri+/8pq26577tQVxFjxeMwN28S6vtP5v7e8jCPCxD783gwS3Lby9vTja/PVvANZhg1XynUvbiu0aG2PdMBJ8AN2I5SGYS1ZrAJQjexd9wFygPB6fsc+Aq2ai3afvtEP7zmdPbOuv15V3/yGWfex70Dval75xfsdf0AeowgAvcy0z+Dbkat15rc17QQfesRfI9T/tKpgcrPYu7OBtnm2OzPgMYHkIlK3PQEMuIVEgdKb5TtAHnlYwl4OCPlYFSU0YJCfqQ/rDmA8EoR3I0pKUrOCL3338mbPuWUVp2x/zB7pjXnxCAzPQyKrGeLipIvbQGLEHqJDYJKoYNo+9BZDFx7IvlMAju87qHQWGZ6Knx9bDHaBLDcKD+RWEcFu4D4Ef7gmj4PpoW9FvA1/YXIwN+8x4szu2JztjcGnRtStIESn+Ff4m/6NaCtVACmTz1IvoZ91ILueuZ2imZpQ6TnbLWXRWD2C5E+Y1fmPFlPzdxH+4T/1OHwv6O/7R3iipRD8TOAU+k+0EbKgwp31JJ0OseyvwnhR8s23J9fKVRrAt9gsLBqh9Ie3Rt3LfbHpydI79pZ4ZWKoD7BwUavQ1yXmdFfZQsvy3DD375WttGGX8c4MpO7UG6l6X8CcMair9Up470sdRkO7Bg5kwuYXoCTql6DNzJsbIMtkCCHqPFQ34Zucq/qBxx9+FTjV73iOznblO3hKYcCxyeshQdoAGAlfnbsBnKQjOJtUMoAMXZryMLmEoNuIyYlQApqN+s4Dy+bjOHZFT6b/tDKbDhevM3Bxwd2Nmx/WdhZePk1DS4YQgG+AoS5BzYs00xsf4TUAjQdDD8ViV5dZ55XiLITBoyyEKcON7r9nzkWV1zmubpgPHAwMlBZklhIOMxwh7Z5+cuWHQQFn6MbAzKWhFhSogyM20kEmbTfY9z7i3lMx6jwEo0tpGjz/kWHuzLitXNll5zc8wjxVeyumocyMiWVYMqMxflt+Owfqyxd+qLnJb6lNdJ1V1Bg2EAI3nqIKJuo+Dn0GnHGOBgRHtvebZ9g/0I+CAvgQvwGiBT8Br4BUFQf0sOhEKmMDJw+Zwq0YGAgacpb5wNFw2Hu0wqweQAJALgKL1dwBOKIOHUWWJfAB3ZNTxfBhbZ1xcYocjvtYPMI618OgndpYHPbDeEm2iBB5r/WCsAfKQ5UA2CGWcdAoATqPv3Kgu+oHfnV1l9mIGOajzxQ2JAPgAemIu6SRWwCzdxakv8+zMstcaczOacPTgSBmweV4nBg50AR1sZMOQ4YYsoooBdFUQjZfJIUl5Fm8nr8r2ZMQe+g08IB2H+zIILofIABC8wSw9gmi8UM+T7aE6NB2gv2374DxJV2ZQ3XoJdjzas4wiq7XFs7qj3QiYo29YR451wngcd36Oth4d78iurww6xPcoZcezkYFnljHGc03srnxX8MtK4VSjAgP9IbgImpFX0SfokfiejpnWV7uiKOcXYFtghMkH/c0Scch1GTcej3ZNBwJJ0TFtrOaE68tVXs/AifQ8ZQA0lo4E78D5Z7ZdMgZnm053XIt2eWwdqkhQuu6SedlQ76uAgMCaIX9bbRHrlKOCYX5UMuDeq65qq1z2i7b2nQvaGu2BKCV/dIxqhbY0lhjc++DD7e4lS7knH8eNI/zAKwyGRR+4D8K97TW7PKGdGTvDT+2a/nA75KgPxi7sX54ax2gAVbQz7ybf1u/rl+Wzedp7d0j25m6+SbvgnLPa9ltHUEIvZJYvvvTytnpkxB8bmXBn3/HzV795XtvnjYfGaoouW9gB9rPGM+x8hv8HWeoe8LrX7N7OOPmDEUPq7Nwtty5su+6xb7v4kgBhDNxoXWsGkzv/beMN1m1P3WnHtk1sYveokI0FN98a5eqXRXl+6DDQCzyBeebRinEPgRPmQAFSBE6hU0ED6GHv6K6O7bTj1u3fvnBy7BQf94PbA3wc8JZ3tc9+9btTmXVWHim7zTnCoKLP2Atkq2d3y5oAKK//WcdjPEZO69VzczgF0SfZdfpbGA+AskrYaReWowS+6lPaJ+nh4f0Y4MTna6Jo4+pSEeCSksV2QAK2iKcrlIRgymPcjyodVjTEmHAiBQNqCDrEC++sPot2CRzlY0Km1wrbh6w6doKHHr/ruli+E/sFYPkBqiW8p4wZd7bxcMzwM1Gpg4CwAtt1WU311XJ86j9tpPQ4f5PPCr7iTvvxHUr77wk9mjv+m5bQhepocV/7CRH1zz5kltMLTGeFkOxDziHsCO4d4ieDdPg2GjNtKtaOw+dQgJ7HW4Zf4cC4dW8mPQrm6u25lQLeDYw2zD4UZBtjBqiHHwtfXlWIs80XfndyZZgVzySnfD0n+dgV+Wf0vSBDQSeJUh8HuQMT3qf55phnYVQHmwnY19s2ALvWqtuQ5SyPNF4BiIXcAyKQKeAFfJYl1yAeCOmBlbaXCxzUvpgidu7rb1NKuvtW14xtRGBQnRkutAtGdeBCTnxm88boMQIYRuekOEp2pnLc5beOCwtw0RDSCIEn0C8xh4Ft7iJenNFk0mGHcI2UAOjDNZRiemcpDARIQvQPis1Cqj6yWdNbjmbVEOxTedlBZBelEFi1YEBiBTMyhuFYeiWcEBIJaQ1kVPA3jQRFg2mpRpeoGLQzBOvpSNd5keGmowyHFUIMJ11zlJkfdSKHBwWs77yGlI4+Ipq+X/Qf5SmQX40RdCMiG99liXX8Niz5GqUDeEDZWwPFGbObGJf5Bx/LvZkdHgT/xvpPhwdKFrwFugvke96G7zzGrcqRZDuvK4B+irBTNCa7yjhn0At8W+VcvFm/S2UqXveckeaQVWXK6fhDBxb5Rd+sA2sWntFl8L2ADKsUbBBKJp3dMU/KOJAGusbrbDFeZszh4CjriRJ5bgoW38M4EtSjjM9VGHDOkDGEEwG+VbQffMyjusLRhMFmaXs4BWgHYLbu1I6+PCacmx3+snP0kFG//drOiUWmHWWhyEzA8UEZI9oFHQDYsaEanCpmM8MZQnAAtLWz6Y18CLyKEzKTLDNbqQynN63JEj5PHBqIz85sOmtKhzXGjmwY+oBMGLIWAG0zBQ6SrySrLHPWvgGka1n7af3Us6MYnkGm7KSDM9zp34AVdrqAPQ2D5PCaeNOOsgWHSRkTHyvKDAr+SY4MVjkG3IN/kCP962Us4ut15kU5fMz3KnAWZYd4xFu0uZL0N9QDADvAObMR0EnQdWof8a2l8feCyG7eFXzFJQXRBjdZBH8CnEhW6S9Avyt4xcAVqgBAL6wnR3BR+iM3/sPzVOlD3Qu5xXhBp/jseyibsj0dEac4y3RBfwjakWEy6FEAxPdktVoMjPInYIB+AtzDWeUmiS7JRPUFwGfRReDZ9bdr7WlPb+35AdQ3jsDIVcF/F/1XW/WK/2ybLburrb/mKrHqAHPXdRNkuT9Ku2+76752yx33xBJ76VDqFvFcOMYrRH9Ofu9b20H775Xju3bBTW3Xvd4Y55Lf0H33vwHWbTtzz47OHq4QNvSYY9/fjvy7l/U2v5si/tSne+69r7327w9t5573g+znOGB/bzvt02eLpiJORyX+f7/X7EHA7kDArbfdHoD9de03l1zezQ3PBBf4CAJjo7o9XrJzO+SAV7UnBqheTbvKo5T+yutubJ88+9z2qXO+3xZHCIXl1t4gEoDd+yowUwodGrx4vzY5I+hy/5a1Jz9+u3Z+HO224fqhL+MFwL7/W97dPnfujzo+R5CKyzhs58HP8fLpD5s8MUD7cztZx67lt17cBY3wEAaQlBnPOR6hsoN1zNgGHWCHXHmV+qrqztKGbSMrhHA/1srHtZRjZ9XNX5Oezc4pGI0gcowb9MxN3HRf9cW4VCvsiQEjg5XK4K4cNOeJJQoEU58UXxSVClj2xSU+nIxORtcL+dvyLwKsR1XLw/H9rXFiwg3/p7NdsAW9HdAn0IMsZ1ulxBIzygh6Qvc4o27574Y+9YIOla70iRJeMuP58Uay6BOOdMRYrHMmzbN9zh4wRHBEeM12wX55Lm+E3oQOh2zI/7K+q99xKRXGojGjXVZdwb+Q/fIyLwcWjAWzIhEBYPzrk6NfBWCbgoSFk8IKuthvnpR0G2G/7iv5dZmkdPBKY67j5LUIHis54qVEvbZlB/3dJFbpzYXoTLssPObjk22r4/o5c9bdpjvWzQ5qUSbddxqQBzYctB1NO/yZqRXxPfEUDt2cDD0D089EXHaqAIYqJB3XdEyWjAaGg6HTd7zeTnoxcmQWOAfx7nLe3vgtXMvR72kRE9w7dp+dCf9Gr0J99eex90pL9Fng0BmFGmRg02rf4NtruC1kdKYgdNUZ6Xg55y3BtWlXHA4DoeqEWPCkE6et9yAQEeNXhTqce/cho8vuk6KNFKh4iMvv6lKF6oj02pWQml8CtCwjj8QXQ9BuBWpARZp5vkALfFZfmOFDG4jwKcMzBOy9eFPpRwa7oj2WIQm0Z9ararJpgthFcDEGO2xpkCYKU/cDxgcaegM9A/7e5Nc2ivz5Xp+BnPOpuZ3p0bxXYJdyp2DeqJwU/k0Zl1xQXupnAebk9aFMef7qfaJD8q943ME8LhfxdyVgZvrV4EICbxs590fvDoZ5iU2uza2AQMCfdMVnjd8y43sd9PDyDswjgbuiyyxbL5tuee0WS9GQBcIcANjJcIPv6PDFC2vpAPpdbgvwivtRukzHDHSM+cNa9E3DycHZ0Njg655wIO5YEN9H1mjtyPQji3pTZIBwVi2y9wDzAEHIvDPwFm1gh3u0j8AAgQ6yLABxMRavFVyekk7OQ9CZO8kD7MYrN6WDfleAJM/FVpDNPGfnFcEKOOLYmAzLChBUIL3k+FUeTbGUM066oBtwYAFGoRNg5AVI7fhZL+acDqp7zFNwerhBHRwTgbGatbSMMeiH4IscmDy5QHodtPYGhN7oyH13poI2U3Yysye2CdHh9WNd56ZRqo1z0wnI9c8bzJEf0YV4x3c84i3+Rkm8zAW/QxBrISotsEO6dDezOQCa4D/1A7RhSa4qQNAIHUDIIwIY8e5KK5+hDIc/K1skN7QJkttazpz2Du3Kp6ATpuAZgQM2KPIuwhR40UgAL4N/1g+aENoNybyXXRjMMEmi4AyygRtvEyXOAbye8rR4jz4/GJUpP726rfDrS9sWK93TNl935ejRQ1O+vfgPR5U9uPShdt2td7bbArSTrugzqlh0HNQaq60S532f0p7zjJBPvb72nR+01/z9O7qs9RhYT/62nctbJ/gx5Xd/tA9Uq8bwXcj/pk95WfvkEXu1v376/JEbu68ejJMB/vm0M9oxHzo5xthl18ErO2w3lmE3YNf88G3KXu6nDPsoYOfxXsh+Qk7mhAit2A7eb8929FsPbNi4buyF/pz6pe+1d3/y/LbkXuguLB9SJRLmHBlg/IPOYKVOCTqmTYl9BJ/6hHbumSe0ddaOazXmfd78nnbO+f/ezZ+P1+PQba80NowPfd8sSre33jn2ltiqtWsjG3xZlNMjg+w9EXzvcCAVWDqrju+s62YKklb6svwe+gBBKclLbr6pfo8R0c9nllzZWDwTeoBZ9eLvVP1sv4HnlcMOgd6hZ/E3s+ogZMwF6N7zg6VnYGOwZ4VZm7vAxx4R858Tx1SGHCK4cn0s18Eyg7vDZtUN5SbRssdv0H0IAiH4ELThiRkKoLEyrRCDfRj4dfVP75FCfkLgL9qD/eBJLN3Ghb377SNPchV5DjjsEvomfxGEcDLBNtZLQ/juQFadS/FixVEMeAts0o7Ajw1dymVD2BNEy5wykTWiW8ZwE2kuP8HVoKyMwNBlB7iEbgD2Z5orTwGfhzb0Tl9Suj/HLb2eGXvhRNtvPif/N2Xn/Iw6zFGQbnxanmuflrQy3vqjADt/9LyXmaYhspUtn2mI0EkIGiIdyPbA2KHtCtRLmcCYwNbvRp30sZsMkPAbnom+sDOdcfT6YhpxOb2OzPUcZRlwR3eq0BigzZadnG1My/U76Dp2ocaUTKdZz6CDBMYOqhmGbZU5Mx/5ul4wwHPu51cgbiaUw4E2CRJUmmlB5a2TtIP7DIXga8CcFj44Xrgd4NQZEdGjjgfXyJeaopSvQ/8ANsGHcAQFFL2GJ8HcpMno2onYVTxDWUs8u4L2BKXFQcvm0DnPlZQhM5agl0B38miZmuF4KJjxZa5njz9zPXuRzyFQMJ1ozAF+FZgiCJxycvpR3AEtOATfjzlB3xUscIlg7xaNNw2+lFxms/Rc71MxDfiLP9OhVaDERsPKyHJoFrPim6TU3cfUB8n8U3OUx2ppAixPHmd1inpjB02KXLEvYJwpZdrJhzN2gzmjAcP8iF+rHGc7MBwlgMjaKoMnyY1P2EhdJh2bPKoAiLOQ6A+eC2OPd69lZIAL/Clgj+HUIz1ddQXQinV8XJsZDhCcGYAn8DjWr6/1mE7+0C521N00dtPFO9bsItu+8dYB0sMhuvOG2BwpHCCAefwOZwGZe+xyzZ17sYkX1hbG79gMDzxA0K5dm2GQvUFZDe717IZ0DPkDsgSnCc64yhBZJh//0F8AcpauV2sqBrLd4zrMeL6PbqMzi6xudb7NY0UNWCdSrjBvzjYoy8J1+mgHjqmqJ1JfSRbNy9Wppm6AkwVnBYEMgD78A89hyNCr0oMOTKTcyj56PTYzv0EbZkZMA18j2vFZ0Imyo7gOZxFjbSfnBtfpuXgOPoPuzq4DsMdZ0/wbO8QDtOP792lHAAAgAElEQVQdordq8GKUJbebUbkhGjIDHXPPHdMhWwqwcP0kaK6u1koS8gL0MsSxBPx4aoWcfo5Rssk58d+4lzd2NHTgl/KogAEdQgQNoi3uxK6gisF9VqQNskNsVrYzr5UddGUC3tcIkDEvKhYei82tQlbuDqCxMOTm3mujbvu2tnoERnbcbLW26pylbY4zpqBHYVuA9jvvWdKuvOG2thTH34GXUMKrEuC5W2zavv/lTzQcp4YXrj/mhE+0Yz7yCdFU+rwGHZPYyUB9Wam6v1ySH6uOdpDJx/dtFMG9OGVgy9Xub0e+Yvv2qpftGoB1rRDFblDo34Ibb24f/9Tn26lnfK7dt0Qb6cnODgE7stJvfsd728fP/ELpSdUFzrAfN55hR8Ak9xNp7QVxLvqXTntfZr3Hhofv7n/wD+2g9326nfmFb3T6C+OEjkVWnToNy5FQHi/59LGI6TvNaXvs9tx29invzaUKd99zX3vl372j/fDHP+t4PoPO6kUvsEhqBUiNAOgTXhEnCbwyZCqCo//1+ZCr2PWegUGw+EDH1bmxjoRu4RIe7Zo9dl83OVPkYBUQyu+VVXdF1PIsY6JPHk3xXHUEVuG7KaA5W2CWfYj7AdKxWz73v9AmbVmG7+y57LD7DtuC/VkgGxgzNu6bG1n1beLfGtHOHSF3l30vMuuRXU/AP0JDU2EIwByYg71EN72bem5yRsIOWEq+bPrR+t3L3xh4hV6HHoUe8jIF0WGaTyj7l76NgKArEKD7655Jf4CvFzwqVTjNnzeo9RryrBSUTs2ydNkSZ6C5jwt4UPxfxz3N7poGorXn2OvfWSlGA9PJWVahykYkWUfs+dhceaxjPqwD434O7ZBAem/6iiwM59Ttaoo6F1g874x9DYaw0hSdgk2CPbK9UpBZNmrOnLW2jF9lqE3EzAhWZh/wWM/B1+gTeAl8ZSSxDmzQziP+0xTAM20QBQAZEcG/as008FwbYcKjnbF+uf0ZhHS5gwuPZHA2MGMCXdvRXHnOcvLteGnsssF5Zyp6cryYAs6iGULvGaBRP4YRNhobgwqDEz3F0b18qII4+beF0o6hnMEKtO10TXW8+zQcT08I40dmiA3a8RwAVpVTzirMXZEJH+IIHgGNsmKgVy2FH06rBZFNoB9Yd4RMNwQPmUwZDweODAqTTUUPA1iPIxVGJ6LJ7zl28Wg16lRqoLvnVeOaQY9NDQcXSSn6uJOhw8CLBeqHgNpBiFRWGn+trunNm+UPcqwfHH01aLITyUsxr1Bo9VXkhmpIvM2+6e8U8yLvnjM+1zIjGUpQr78TxBd9Q2PoPrtd8Xc65DImzOi5b5qzqrsyopsNSkQtn9JZHJOCRg56macqCGB/pQu93oolg3Bqot/cmAZlgmhP4I8VIQL3BmkMHoRjg+wT1hgDoHuXXazng1O60WO7dpHRQNYCZ8JjF3FsmoUjhHD/lpGV3SjKF2+9vrWLfxzZv7gWG/tAjyxa0JXDm1/xGee1uzqEO8Eje6PlHtzl1WvxRf/Ux2V+Lc8EzHEvyrZZYhry6I3GJgL/MleYOO/xgnHSsYx+534AeiZpPmBNsix4QvqDazO1jg/9AM0YRCgBgFHbYr0J3pGe807jzl4yOCc9aM+rF3CO32zamGUJWnj5gJcQgOZeLpEZIukyZ8FQEo+yUZx9jv0PkC3nPgzRJoA5+o/v4H/gd4oQdCmmWIAd69o3ijm9MoIzC1C1Ab4DnUtQBp3F5m/0KQDYAVIVvOKyHZTcat8dZtyl86tOcsUOfs9lSqaRbZjmB3NnW8oKBckspxS0i+tyIzo4uPgavKXfuJzHukTPsM4yWzjbDjoAqKwfMrLjcyI7GhUL2CX8luta++1FAdZDbrD/RBBtg7VXbTtsulqbE/M7h0ErBDRKVi3GuCzG9sD9i9sVC25td98LJ1mAXZubPenx27fzvvCxtvGGERyIF0rnX3/Y0e2sr3zLAiSfyXoQ7wNm7vlURc445MG1PRBDIejmFvOJCpz5L+hOnYgjyVZedEU79E37t/fFeek+2mxRBC32/ru3tPN/8JNOnfd09Jy2/Tbz2r+d85neGvaD335MAPYvds/K19RnZthPmgTYg5cVVMEa/zP/+T3tNa/YdaqV6MTCOxa1P0Rp+6YbrZ/9xAU4O/6l+x3e7rgrZBk6FhlegnVkQCPA6awfaaTgLkmCz6297Y17t+OPOjiDFTffsrDtsscB7bLLr+7Gneere27Amx4XZA1Bxfi3TlQuzY3lFGvM7Uqkr/1Rd3SZy/OnAX3dC11IpoBN0J4hw4pAU6IH9EtW3VVZ1mOT/OPh/azyUfXR8ujB9E2hZ4IOsAtrxLhRGg894WVf6G8mX4wHgt4ukYcMQZdvErYLS7m2ir0AVgjevCJk77KwT7eO0K1wFT9OA+oKpnK/D0z1oJoK3y0PXRzgZdUCAs2yP67IyWU5klH7pTXxkMkB2QqMFXzJDWKjf8zQ+yQM2B/xJf16BSi5cbKAcYJH+VYcC3SxkgPug/3laRuXk2ADCoqfp+kK6U4ng131Sx2CZKEC1NOqaIcTVP4ee0b6b/bjpMcdJHZ1ymzJgd641Ma0rshuGUsZY9AHjHF56bADHem7y9elDuzmO85h38weR6cgelklOah2ALNkGgKDOUAHyZ1iYL97YmUMDdx5jx7XM2a+bppUjMyCIt81m5ggnQ8ogFLMR6XpwQ8ZZ8JE/ymgvBqWGfin91Myky2TjV95R19yXaE/S2nVzGCnSWI64h+juUWx2wazfBs/gTaDKE4tH8pO+jmK0qXTJGHOrOgUG02NbwjY9Us1OAmQHT0TSE6BJJ8un7LLDFNpC06CN+ubSabreB3V43eKeKXQ4DvQpBhQAuTyvct3DKbszBEcRUO93dMxVxLo9KhFc8/nxH4PeaZeKFmYCpua+Jp/0XVa2+a7+kOVGYx1MK/+mYDd90MOQT4ETlR6PaNM1eead820Y30a8pJpYeMDuoLPpVtMjsrjVZGnYvZg1H8Mwo52BjYFmh3M4LjkvKejax1Z2svgGGRUfMU17HIqOATrN9G5kHNKZnWvZT/XWHm8eEeQiBPS6Q4bQGQj4FSwzBebviDjjOh1XMdyWmdl0A9VPjjggpJDr4lneXzIKjLsOFsYbSKrjk2vUL63TnyPzDzAFtY77xiZ943DsbozSnUv/q8uk4i+oQ93XNVt6MOSyhgbdvDF334xk4MyPmXbCSwF2DKbM+R90KB8l+Xg0Ze1AyihTZfpzZYR4i72KK+M9rCpG51cBy7tQIBPhnyqDpCdOwedejkNNmgOfafyaDpj1qMjPF/51dktbxJEPlV7w6UlDnpRReEavVO8tPwAlQQ8KzlecIzqhj20PwD4QTvMPzZk4pF8cT02N1sFmwrBwQRQD17GWez4jAw8n6l/pEP8b8MAGKvEbxfHPN+qcmEGNvFc0SKD/XB8AdiV2XbAGHqdYARtxzO9BMmluF4a5MBdlsjH9Qgw4GWnzMf/mPa4hzo7Gue1cuoQ0MIGT1n6rEBFvT5tA3S95tOqyQEVBDu2iF2otw06bhWg4cEAS9dGRu+yKGe+Jdb1rzO/21As+rPxWiu27TZaWazl+TWfxERGn5bFfP/hwSXtipvvancuQuVGyMatsXM4yrRDD/zFkx/bvv2ZE9u668Rz4/XAAw+yHP4b5/9QAmJ7NrRr4hNd1XurgRH8MPzb35mmDARFfzeM8WKjNJQaX/MDlvX+7ate0c467YSS/V7YXvCyvdull4deID3NRF1/tpk3NwD7WW3e3C3YJWTk33708e2EU8+Q+FTB74g/EbBfeoWqj7rg7Jabb9ou/MppbevYZM6vH/7sl+3tH/hEu+/hFdu7Dt6n7f2SZ+Xa+7sW3dteesDb289+FSCPa6dDjngqgMuxKw2tD+A7LWM867MnH9P2fsWL8lm/+NXFbbe9Xt8FADIIWHWB/Q7IGZYmxfMg78iMQw/PDdpu+LiuUunqC7vjy5g9LW1QlgX0WT2C9dkOGhYeqBNu3cOAIbLq0BUxAGbVyxrxMRtf9RZ9NOgH3B/P8uZry71HCOwS7kcgUQka7x1ENikALNdlQ9ZjfAgGw24gK7/1M6KqZZcusHzv9aGLLgj5i6oGns0ugV2e4Ck3O1Vf8PyZgPo04Eju7ejggCj3UzHol07MMnUH4THGErinnZffwMoyXVeXKqCfoDXsLY9QBVBXQLQuzevhEcl1J2XdMzPjLdrjJ+pt6GhVOJlvUm6LD+Tfqojar3KiwAmrbFtVQ0N8MpM/OaS1fewMAGhMmYBEYNj973VuxK7XQRQ/sef7YT6MmVRZiSi2EySusnGAIBNV1heSQ9tu+a8FsKsTBhn8EzdBQPFAlwvHdx4kNpJxtpaXyzKngS7K1oYzAXudxDpofWYHC+HcdmaWxJQ27HTMDUAB0J2V6oaRguFxmeb13UanGggza16H59T+jnLgVKvDtkaF1koYgojPRfgMFlwO4uino4050QYqeAcIQBcUpHA9OYGiMrDpxGkOa4Yuaen5NW+YAfVOshq4OzhSHc5qaHqE7jvTdX2KGTodRo1leYWTgAcKVCDIJacp7O6TeRNdGToFaMOloHLYprZ+lCE1k3vOyhym7Pga8zKUnvmxfOfnk3QDnq/ywnmNBlxiVwG++bQaVvKKnM/kBfHvGP/7O2d8fW8vqy0QOHY/fyqlPQzm4Ply1mZcYmLeBIHAt0QV0X18DxrL+U951Pe9v0unqpOcXw/5sdB6GpC3jAto5bwUvcW+6R+eYdntAfnyuyef19X2pbsyeu62xCzeUT5loOhgzw3lBveJVtY7zO7jBzkycLYA2rmhXMwL12ernNNOgGXabcEB4Hcxnygfxdr2ukYPxpprGKNtlO1yp2KAsgB1PgMYZfE7BkjZMjIiS+J5l4ejHFnBdk+AioWRTbol1gxCZpGd4qZAsZlOXQdJ+spJxbNAizwSB/xV9Q4vnmKGqnORbUBZN3duRqY2nkXgPsPmTNBFPKYJwQ04RMj6o6wQ68rB38pMe/8QTW83x5Y32yfpVIJgOa4Yl6Pry3Os6hC4uwoBZaF4ebO9XrUS5l98kKDSQoK+RB8wV6w+QIkqeEzj8kaS7HO0s/bcLrMFwACQgswNQTrmL77DjtmrxN8ro018Bwcf1Q3R7Orx92PimlvDyb8kSlMXu8xcFVF0HvFZZZrMsMNhA/2gT1SxlEGO+J5OGMaNDZ2Qice4UOEkB8zBMfoO0hvMCqpknuWIkB/rHYin5Fbrmjv+it+5CSPK+AWC7OwyECsn2rbUoN+BWp6UEABh21hSsMOzghYBsO68OSoNonz5cmTWtTEZ+BOVK0HvDdZcse2w2erxcYX4J4eZAQJlwGKelsV1D8Sfl9/yQLsHu+/jfPYboz3IUFz3rCdt1779L8e2dbQe+4Eom3/Nm47qA3aLTPKrxGdod61Xiqo1WH9U0HbuYzZt80PGV4lM9S2xsduVsand3bFxHHkScrt1gFMEfbA+GJt6Ba323euV7cxTj8/MNY5c2+Xl+7TfXnalO9Hxo0R6w/XXa9/72mfaTo+PSh69zv7Xb7b933wEj0XrOxfdBeOAfb/2mwFg3+mx27TvfenULIf/Y8zvG474cPvUN2PzsdB9Oz9p6/bNj72jrbVml5lG8GPvQ97fvv6TSzufAWAd/1If9QjV0webbbpp+94XTmyP3SZ4Qq9Pn31Oe8Oh74k9Gq3P8IN0u+cIeoMbNQKEhTywjF2BVuwRMu95wWcR9Fl0fVQx/CSCI/FO3xa6SyXs4FVXKxkss/2hjQQ51ReWewPoI7AadOZadzx3qHvLmO2neomST9Cw/OWyvVmejcknMEYfkHmOZ9Zz2XlcKf4JSFq1UVYQFEWlWIx5kx0CqL84SuBDBtHeFcGHv/1RLCEI+zOsRqhTh8/Vt3LQwxl1byZX6TG8n3/bHyg61/uKDDPq9PfkX6af4b/lD9kuE++Ihr2ld5jnmCfwCI+WhE6EIvY8Fx/I/e19pX7SH5ZPTNsAXewAawk0T+Ihtm2fx/wiHFGrIXgdApHQ8wqG9yLvE/gk+147LxyVSUHpeFYRKBhCWwO9P6DDTHij8kIN7mRQAHhZ4NwVjomv7BMIp1WesJ3g3MhPSCzWXT9nzpqbT/W05wgUYnr9gJnDa1N7jrwYwBGuBO9yOnsTaWaxEq5KQpOaTq0YnM3gM4yzrq+gNQ2NQeqotBRGnfB7dcDzEvfJQludsPJdZgUqY44IhMth/SxHyGiQwVRyKtLxwzM8wWhbn+1E5LuEQnqhP0LTWk5FOvZ+lsDdgEH6z5IWJCjWmpLcEE0O/XBPgOVlfNJCjJ4ljlAKVjBjdBzOoXgty+MVnMg1KEUBFuS8zEqxx6MCPnTK5RCmjqt9qbxopTQUftNWzmhPuQgQcq6LkBr0pcCr8qCCgHSeoED9TLWBtc40bNB/UEoyrLxsBlra8XTUOnf4taIcGHQbRn+dUW0YSpQwQZkX3q1AqtKBYMDG1gE3MbIzxVUeM+Dk8Qxkpuof99GVAWQTBwAGOqjHr+KnlENfW+ZpaISmAUePwW05wFN4t45lWiDOfXUnHMzT/VbyjtTWiJDHiPbdL1fqYG06ylKh23E2MHc3BthRoMtGGeMzaMF3mFPwBrLnG0SpOx3D67oN4wjiAdqRvUfGPJw7ADp0Hc7hmgH0t4hdjedH9uohXIdAQTgRN4Rj/l/f7o6EgzOPefIGdM4cJ39HY94RmEfAAUQh2+7MrOky4FPKQVwLHuO6x3KuPNduhpOdmy2B5kWJQgYI2CN7af4wvyLTlLuWS84yUw5dXZX4UF9pbrmuXEFGB0voDBXwYXtYbZ+bBm24Ky+As0r/qceV+cjMgccEHqr0MW9CBkFfZe68OzH6RIdUmQ6ABWSBkV3PaiLwtTJ3oO1KqIjA36B3zOnq4IUIxsyNe1aOvl0Sc30zqijAm5yczonKpWvQHcqiU49gPHIS00kF6LZeg46xjtQ4DWydPSSgxm+wsbg27uc8yk5kxh30EShwfxwsxfUPAJShLB19lrOXgB3jUV/wE32naA9BkE2iymTbZwYNkD2Psd58SQCGyKrfFFl1ZL6cxVpvm5Ct7Xjf6rF8gGvYAwDPsd/AQCqe3fEHAs53PrCsXRGAnce74bfbo22cuhA8++fbb96++4kj20brdxtyAdQeeORH2+e+8X05+d2ju34r05TBYPsboP3AsS3+4vZbz21v2u9v2l/t8uw4omxdZsuX3P9Au/h3V7Z/Ofvr7evf/WF7YM2tuiMBF0cg4ep4NvawiDHuu9cr2pkfGwD2VwRgj3v56un6IGUczfbZ0z7cXrPHS1Ogbo+z5A94yxHtWxf8sNhC/Nwp/9e9+pVREv+BPNaNu8TvuX+3SzzXP3d+0fbzt2wX/uvH22abRDUQ7o4xHn/G19q7P/bVUDOL2xt2f2476ei35JrzxUseaHse8uF2/kVBb2TVyRewEyP6x/OGhgOk7f7Xu7SzTzgsghudncZa/H84/Jj2L58/R+NyO9bf8c69I6K/0ON53BuCRx078rk4o32rnbvqpzuChtf9qFu3zU3QVEWDIG2erZ5knHpuN3jRP2hDoK9NPA2UZ6tMcrPMHqv8nUBb1VGzAn01wCy27wehsLwCG5iB/8sr/VKDWekM8PVqMZ9zo6LliQHWN41Az6LQP5f+OKJcwS/YoBGvqvPr+PMRCHjIxnnNsU9+6AF1zJv8x/QtoWfwHWipgAvK1GGHvZEc93HR3iYpf5gH+dZ1KWp+Ft7hc1SiTp0q3Zl2cXn850pLyAPmTSCdVUzWD9LNFf9NCvRU34M0FnYgiMYzjOcwRuv7kUw9xbjKFOZ2yLf4G+0rsFmXGlqvcd8Y+6UjDdRnVF+uYmMzSy5HwPNgw2XLnCzsYSncBPoVh5n0s2zje88z5tx+c7+PHWDvAXUTVBl1n1PI9YxySBzNGdILbdsPtmMxdIDzbzsJmsQkggxcRlSltBKUaoB2bMf0ovs1jchjHR58R6AEgum9F4kqith0p6GTA2/mdLaOBlATRWaVINeNpNIBFFAnANDEJkivAL2ChUHfK1PnPFDzdBfyzQQrxiCXOtiRqzQHHwFAqQ802kVJ9CJJ+ElODLMbYLry8lgnzovoU9eR24H1eYrVeFdQloEWKQArR2cWDawGSrmjDCd8qqM5nyUw4b4zY29DITqQtvqcgSMbOyh5A1E4WiodyqdJ8bAL7kO510cz4bcsF3V/y1z2CC1B9GYldLiVsUoWmCA43kHZJVq8Fwou3i0bCRpENjTFmISfK2VssE9HBTwEuo08F/exbWeQ5Iz6+wGbT/+zKMEeaYbP0t98KwKSvIPu4ftKV8kCHTr/LiJW2eVXus/zaD6quoydr/NsnWB59G+Dvmebfk7hEfbZBsyyXt5zOU0lf7QPQI31f8iqYg0jSmgBWlmm78AC5kZza9owuxj0WD8ygdvEGkCMG9mceyNbSNIGv6M9ZK6Z0Q/HBDKDCD8A/CbIIG4VAYNwPLeKbOxqwV8XXNjar7/TObzIssOwIkPIHcNHaGsQxCNzgt8A6JBJyHNjxSXV/pCHo9/cXRj3AeSinFtrWNlHrCv3pj5qA7IDwA7nxwHpdDalIyrgzpLykskY6J3k4XQKBBJZEqkAIZ6XMl+4ftqYrDflXLn6IZ1KgFOXQMpJSFnWPA+P7HQ2buWYI2/c592OQWNUKKy5aZdltw3wzup0yjBgBf2xjGCVGNf6ASDmB7/dHbS8Jkp2H8DmctCn0g2oEXaVB4abYBn9By0VyPMGpfRJ7Jcoy5O2KvgBfM/fg7+onyUnFEHZM2ejWAkE3Sw9nmtR1S5prgw9eNTnnafuQN/VLvuA58PhDed83S06kL7VX0R1wmaRVQ++vu4/I8v88w44gJfAxwCOkA8cfbhabCQWfVkhHO8t1l8ldolfNUDwozsVk/5BuG5BZ2TXF9z1ULv1blWa4Pk+9z02PZu/wUrt+x8/rM17DE586EDou048ux33L1/v5okBcitO0EG04YBMX/h+Bu2y8dLrz3jSju3U97+tPfkJkb0ceS1ecn876cxz2vu/vaAtmROydlOM/aYIVMg/YIb9Yx8qGfY72i4G7D25oQLmf6/Z/a/bp08+rq0CvtLrmutuaB86+ZOhSv69YR08xunx7rPny9rHjn9Pf9M5AHZk2KEHxcPrrLV6+/ZnT2rPeloEV/RadM/i9vV/+2lbHLvBv/Ivn9c237SjI17X3nhr2/WAo9tVV101FdDLYHAhRoKb4JPQtyuttnb71Pve2P725c/Pi268+Zb2l3u9oV2C9evsOIarMbMCRhtFYn4q4Ma16XuC7+JaHFE2b+dORu8LHlsQvAb9XKuSeN/IhKUrBBsBgCpdCRCYm266b4P7e1hCQN+Z49xUTn7hJJDnJpl4QZABSZOgG/Wq9NgY2B/zKyl/8zpabBE7wa8e8oXlIlcF//3+/3YVYWPzVYdFkA1AJj7Bs6mDDPzi4gRvAoy9knUBU9CBR7XB5ihIxPXkKFOPf9ArrCyVv+0Sc+pI6CXYeMumfJ4syUdFkX6nzXB2WgOZjdZmBFZTu0JVvrRxH/3AEiQZa7MTuEI9MZh9epfUp64sQdnZAgDT2vZjpMPctufCtsFH3dZTEywzQ/YfxSbSjbT9mkvKIwJt8hd9lG9NWHo+OG+gid7x2TgJ1WCJbSvdJJyJcbq/+2vYaWCUmWPmJq5xNt1HkFQHw4Ptzc/woSMKgV9pIg1iHQ1x5jYVkJlXRrAOnsq7h0zLw0yISc+vTnNHy84hrxpMypJN4AI7sVUI0Acr1ersD55r5ZtOftyTERiNzUcLOEMzBHDDodS+ih/SJxkD7N0AxTjTGpty0q1sMkqo4ScDSoFYwDiHCrQwYibFYUesV4kxaT7MExK+jOyBTvhNNErAbrrLUeLtGFsduOdywJNySJCbSKBTgwvur4FORuzgAFbwW9rNj/W7+Iw+OYMGeuaa7gL2K0mGoA/0hGIAfXEvgbcDJh7f0OqC/qAHggXIAOq5s25uBXK4/9Emj5JCZBUO8yDbNxTzBOyYAji2cS8VUzVAyoYNZbY+07uh2lnPeZ2JbySfy6t6ZmTBQku21zmIqWesr7Jf+NFgXvyXPApaWObMp4O5Shm2PvTc+b4is71+jxhF/m650O8OeqR+kDxJDXTR/gDU2NkY1y6NLBHXtsdcUZ0NdAb/VLQdTsfmkbUAcAfQQFb8ngUC2XEhN1YLhwhZaDgp4F+UyyPTitJNgJL1474nR8bj+gDJV8Ta9qt/3IENzD9AMtazM0Aw0PNph0IueOY5yuTh1CETrI3chg6A70FWA/9IcgFlZIsB3jGXcArhPCEAAP7FGFAx4CyrVRXZTnSmrNnZgfOkQJfPa/XczebkEOwqo8RABMCRMtuUwaI30BarBoojwXm1DoU911pVPD8dL7SH4EUavW6eTQ/aXvGRZZmZPRwrhAy+xs0qhaCjN8CzQ8PyV9yPOSs2EeAh2K3dh12a4QRjfAABoG/wHPddgP+hgJ9tJtuHP2J97QA2aGNntvoH+p72SiCftlW8zHEqKIjvCOyhq9FuGbcDAp53nzaAQAo2RuT+D6C9/pEf3Lf4bpWQD5S2b/3cCFRENQp46/eR0b38Z112/YHYpJHyF3TFUYc4XgrZU+s+8HWMYbU4lm2zdVdp6662YpwP/uigKHIsf4z/z2n3PzSn3X7v0vb7RQ9EsQFogUBX9A10x/KEeK21wv3t3z78t+3pj5+XGuTsb/247ffOk7lxf+5ATb62fqJC7653AgK0Sp+lG+fmG6zVvnTi4e3ZT4l10zO8sKP6Wz/9H+30f/1RyHisF8b50eSjsZJ4APbXlpL42q+uf+vGrvJnn35C2+2Fz+s9FeekX3/DTVGOv7A7lx6PiD5vGr55r9oAACAASURBVPtn7LDd1jG87v5ehp3ypmUg8dth//C69qF3HRTgfpJvOfXIj3/hu+2Qd3+k/QHLEMxLFQVXH84BwtBVz3zcY9o3Pn4UqxH8+so3zmuvPeiIOGoPYLBrjv9jdlsl8NAFuUt4pYta4fzEP/hPOKrsiXt254pfFgHR//5CV92QYHcwYdWHcbWM97WYdq667zW/kND6Mr6D70DfA7oQMu6MuAL/w0jBEOj7fugfL/GZ0X+R3WQPpP+gm9ZH4CJ4BO9Y/nVT2Jibfhl2KoIX6FetKKt9oj5HlRAANpZ7yZ9xABX9pW2X7q2AvYuqdTrFwW/7gDznHrYx6HF/2BTvo8JjycitRc/ZaCczdM/zEuXe5sQAvrITswHfIaC2zUG7rqZ2oBMVTMO16faJKvtMA7qaA2fpuRcI9Id1trL0mQDUGE27Hn/UufVDQQf4XaUq14kLbzDqKgziKbNm4Vd/NwrS0V3YYugA2aOauU8/MPqWwWQ0qGCm7U6CdNttzS+fCd6RvUm/reicfIb4qQPskWFnRxCdd/kDnisnfbimTvLQA0ZFTkcjduTD6mDiCxADnTXBAfhkUG1oDfgyalE5JGdg7MuO8R/pa8yZMq2mZlyGBhMqYhusOtPgLAx5sDBb/o370EUZdwqEJ9IRNBJt+gisxIe/1EtFxu6SiT+ohTFhMBOJYa3UnGFD+z7iKjdNsMCBl+ykQUAVoa9VGUk3d9R0lAKkkcKzFeFLniuDNj8N32sUi5eDnpgHO1bRtpzgZVlGPCR13EBh9fOhfJQtSaUziDbW+fAcVQPmQBjvRyknFPQQeA8mlTwR30Ex0fih70HPvNfzNMLo1XD7jHRGSAGa9RoFD4Uf7KyjzxV40KEvz/Q0DsdrsO9yfIP3VE7D+QTdVdlD2ZBcTAI5I8P+k76apLANdsl/I4qeDyvfp17FvEjxpsyIt1NBS0ZIu+FvarcGp/ysnvyP6bix/gz6mePCPMKBCv4iaEDm2evQA0zA4NnhSJ6RoaFTFHO1VmQPAcRQfrlWZAbhNMAZAth2pB9ZGa+dZEYBID6eh+wt2lkDZdKRaccO5DhWh7sbxz133RDZyMhcAcwl3dARjTuHD+MNpxvAHWXycQkcomqwfT8drbgW66zhFLI5fAd5j3sB3NE3zBv6/UBUHdwbJZPIaJm003ihyEwF3KCrS69rhcskfuo5raIvM/ddyezULrmlZNB9d3UK9Z/1gvQY155qjSfBKZwKO0yWscpzdiTMo+JP7iyPLB/WuQNAAGxi0zkEPwpozc8imEvV0QeAVFRfcEdtZZpYkYHd/4PGCJR4aQJ0HcZFhxk0wLjwhrmSv2KZq8FXEsuOE2gQ/wzYMXYCMQRUECAQO1EmRC/LmjPZKj3neG1fcCICAg1uINeyo/2g09oRkNoqsrTbPafb5PDuANFXBVC4IbLL90TGE3NE2nlpRowHPAsHHo48dB9K41EBE2NdNX5eJ5YSrLbSstgagJC9PfjHR7V7Ap/fvXgpN52jXcAO4Xdd09ENJzHEMx4VJyR88rCXtgNeEntI6PW7a25uux54TLvx1uBvTn3QhLrAfABnWPNOHVB0GuRLoODQfXdrxx+6Tw/couQeoHP1CDTU129uure95E0ntpt+8U1VwoBXH277vurlkWE/bpBhN2BPoeu1hf48/c+f2D576ofadrFr/CN99QA7fFECqXgPHbLRZlu0sz58eNvtuVP0Gmv/15de3fY+6N3td1eGziJ9TDPR0AEmEJUVFN0SklXmPNg+ccwb27577pYBhCVRhfC6g49oX/12LBVIuw95Q6AM6+Wlj6AXpwXs1bt8nvQhjnvbcdcIGD2/q2q5PCqYbopMOwB/T59iPuV/umQ7K5eCp3gqh4LtGtoUPWBDrIihs+QnIcmArwnUg0mHui0bqLrTmWzoKgD9kH9ujjbT/eq7ZdZBU1QAbRiB4M3jBAYs37p7QeyT8pv4h+PaQnbN89abThC5ogBVV9Br8J1cGUB7ApBvUAW9UoKHGaxz8FB6OJf6we+L+3mkJxIv0r2zMq9kzxWTXq7oBE5WlRV/YCYbxbHDTzfuA/YC72I8SAoJ/Ffgz6aLb+E/e/Nqu6Gkr4MYuI801LK1DABq4NnswKkcCyxQ9xszYh40F7XknYFpBWpN2x49Cs8l7UVjXOdS/SzbdzJSvMY5RxAA7SgA4c+2GaQP7AkNVvcvP5t4/q3SAfLkvyWT+JPtool15gdgFwEIJgCwMGEYtA2aWujNV4kEAHeUfvX4bzSa48gIJhjPxoSiETFMrmODwVZn8wGzcvcjv8AO7GzAoDrfNbI+LcquiTRjJuPL4WAGxPTzd5wVKU4rgfK3HZLh6NznAa9PyZYnBzeWORulUlWeUsQ9hhMYNx1y/XrtN8Yjx6fuvmtGHosoeQwJBHG/GJ7OgfnPTNYZ+i5jJL7J8YN2/qMwfDp54L1weLJypJT4cAokZFZoVaBdgcJst+TEm//0hLEQl5kbjCX+Z+cbf1spZrR7oAzdRJaoQwki4x0/MOo5C/BOAyzjDaPBrJ9K4+3oj/FBD3gLMDjT52xTsdFswt33c12ehN8yy+7gTdw83IAunQ0ZEQc2Zlon98glffnvGDoYKWdV0GZobpIuwe2k1UCJm3+oS/CbA0wFNPXAv56d11NR+svu3V8xaFj4a2i8bEwAWOHkA7R6V11uoCQZc6PpsETfUF6+VoATODb4jHNtAergFAE8AGyjLYAwgsZwQL3hi8/vvSPKUvEMOFjrxv2wPWsGUFkcGRGUct78qy7rTt1RaV6Mm/vm3Y95zqyCWzyCTQaWMh7/WH4c4/Q+D26WTjucazlrOEd5cQB2O2vTnOXCD0MaezdjgyEvEZmtrHAa7znjjgAi5AnB9AK46WQo2M7BiWcSaFlvAgBoLSrkE8+x05dl4+CbCtbQdjHuzjogOMLlBEFDZIe5rlbOrcEy7Tiya3L4WaLvCaBi756Fe5nJir6xgikcY6wTByD2bsZ1HwzqZlcCigeYHQKohz8hO+frqEsERqnfScQuM5IyIrvla9nNym+mqxw0HFmIvR+st+zE8bioANo4rm1eZDhXiv7cdF1rv/tpvEcgCnRGwINlsahYAM2iH6jgwM7e2EvCZ85jrwVvkMhM49K2EmJrkWVHdn1pdOUPD2tsqAa5L+QF+0m4GgRjwX0xR6//mxe2047YO/YA7Gjz4NKH2v7HfK598bzI9nOHZ/AUgsjWFfGOQLH5hHyv9uinPRxBhBXauae+s73wL2JfCr1uigDAcad/tV19wy3twD1f1F75wmckmH/woWXt1Yef3L7x9a8pAAz+iAz7Hru1Mz/6ninAfvudbZfdD+jWsNMnkIzxvdr31l74vGe2E957RGxAN16Onx0bfEjA/tvLumeA/7iBYgRQYk6223zd9sEIROz2/Gf0yu7RDDL3P//Vpe3t7/1oHOt2cSdvNVNb9Ss+Q9cgwAW6xdzs8cKntU9/5MjYuE6bRMYvF/77z9ue+x/S7ro7+B4v8DflQjLBcmksydFAhvYlfaSYM+pABC7hc0Q7G0eGHZVQ4L3rfxJVHgFaoRPti/lezDU3D1U22Vn19FEqEWXI6r3UdwqscZ05gPYM2c3Uc9C5CCriH3yreI4DrvaJ8eiZbLDXyWPca0TgeKOo+Ngkxo3KoIUxx7cGWL/jai1rAl2gS2VjXVYOHsD8kwdQnRJjREUYbIBtCO2IABt9oo6HE7jZtnMsQQvqfowHa6dVZdDDRIP5HALgLPOGvos+cy8PVVrSl5MenTZHYpRp7UmmGURQQoqgU8uvmMQa+Djpl6uvQ0xH4G/wD9uhdmsp/VhwYpofApLXZ0P/AqC7z2XO0JXEqbKFngfOT/GHqg4xC6cvhfaNQ9X3zKxLtxq7UAeCVkM9JMxQfbrENNKnHJbHputpM/C7/qVu899677luGzy2s2BeS8Y1FPinxseIWsGz+QWNwhbU+/KzFRoiaCovyMiIGN7r0mrWk0LqgfoBVWn8D3xOYANj5GiNjPoyR4zAOAKrWcaAyfUcgLAFZKdQizg2dklLMaIdc69/yJJ7GylPptr2hLLPcqIrYGeJY1UAdXJoBSYTbEyJ0JGvQoS/ixAx2OIoFy4UQdiW6Vm4jfPpvyujmn5V+RTa2cmiUVQlBpWMAktZJjp8lhhoyIdhVCJKJdCtwBQpoz5l5YccZP7kMSmCXLPHGX0WfQaymcGHmhnCNew/dqeuczaYopyXaNvHh3jndVdmpEM9di94GXKn8nauwRdoz+DJkC1AB/fJlQWgVwkUcKoxxyMsxSADFKFAhIMblBG0gd8LrfwwTjnalI7gHCubOLGvk1n6T/5lqPsmge8//QFT9O21IR6j3BWgPs0QWC9J9lzRQhE04HcbY52sFkAyYp6NDZ0IZJGBRltYXwfwlLuoSw/bCAKEI7OO89fxcrk7jv3CXKIEE9l2gAhE2Ana4xkGnHAK776hyyzC0cR573j+JrHmd/MAPAAwl303HM2LdNQbeEh95jDKWHpOazwns0TK1Hj/CFwHJ8DHInkZBp0r8H5xWhyQw6PqsWM1+5BdKMJQdY4dQmbcARRVnTMaEB/oMOokjZMONeQYchXXeXkO9Y8cD14M+yHZ5Fg1Zw4esh0FTxwEdEAuN+SRPk+5s+4v82+9QrAToB3zRl4EklSQhvsKxBzjech6UZakXDIbAVsWL5efAjRQF4TsA+yDNxDwccVHz4GyUyN9U7P7zE4qkEC/AzpMzjaHIRnjw6Eniw2jYyw/oHQ5AST6gtJ+0l4XrBkAe7Pg28f/RbxHCe6i4PsrY63sjQEYFkXVCQIbWHqC63nEEjavi6AEwBjeuWu9dKflGHKFChZWfgDAYc8A8BH4MdrgxmM48zsCZPcG4OcZ7ZgC81gXqNhh6y3bBWe+v225Kc53717f+fkV7dXHfrPddx/W0GIpjAIk5EvwD3gM9kLAxBvooW/x/cbrrdEuPOvY2OU8qmz0Oukz57Z//MAZHOMTt9uinffp97XNNsSYO3Ie9oHT24lnfHmKtvHdvru/qJ15whEFsN/Vdnn1m9tvL7+ma5XsIh8hAZIzXMvaDtvMbQcfuHd76Yt3jvXlG+c69ezUyAcC9j1il3hsOgd6onx6jaAz+BTz8sCits5qj2qv32f3dvTh/xDLErrlBQ/HmdWnfeacdtxJZ7Tf3xZAjj6JgF866ZJh0AsBLfAz5ir06PZzN2xfOu297c8eF/yhF9b4H/Dmd7avfDOWCoAnWY0UwRz0CzoL1RNcFlRtpgiarcRvzA4DcEu/MlAWcoi2towA0qZPjn5EW9f+sFvHDR6x/4Zxs/w9np+buikpMBYcsExg7N5QjnyBTCoCQCrxTnnXDelXSNYYeIvnerlJ7g4+4dlmJAM5BIB5Yofa2XB+nEIR48RygGVBj5ujBP7an3Q75TO5o35UX5xr5VX+Dp2B3yCPXFcu2itI1VsSkk4SmhVg5R4k8lEZBPMmZx4PBjBisyqPuurYSxJplxSkddn7aKJHOottFaWVGWn5Y7bdGawtFVtDm5r2Z9BmVkbXNsGT8tmsf6YFuMtAe8EE2Cwxh5NlLs83LqLed6JOfnsuH3Ygz20M7Ci+zow/eFZVBfyu2DoDfePhCrLdP5pYyGKhifm68oT7q+x4F4kqc2Ta5L0zaazutzlzANhzk5w6cYMB2xHgu4FtfYCMm79KMKroSK5xFiPZEU+grsEkP1cr6UZnAJyzj3XqikkRrl52CxOiyFF1nh3Ryqgaw4FSBvQyphhv1j6JxtXJqMrf/ekxQ/zBCI8je35moV8+V85bMpaeNwrOxzpbAhacF4MBO4c2VvR+ChgHGewA4UY7aP5eNBoueeg5SB504WYKicth5LQkGKyR3GSikTmPY3BqSQ3Br0G7HEc6KyqDYQul/wxEoA/IPMOgOtM+UMhVCKkPMGbR0EeTOOO9PNlyOpQwLDIIzojYuZoEKjMzoj5jOByvDeoIrXK8UmS9zesQzFNmygGdIev0FC8iuX4mnov7C50rfXEh5oNK1EbPlT4DZ2VW2foTL/hfB+uT+lUYhh+H+rfeZ1pYf9jg2HG03NoYVTnGvQNZrfNoPoITxMwpnM2YM2QaeN4u5EzPY5fiMzKGcHa5Lhy6IeYO69PX3DK+i9+QJQVwx67VACWOwCMLj3JzZvhgcGOunTmFI7ZFHL0z95kd0AdoxyZBOFLrDwhyiYfYhaFxFi0JTLFpEZaTQFblTLLEUvrC5eLOErgfdhzRft0ZGM+iQ6uMRNrFkX5QddiBEKDMc9MtEwjaQXcM9NwkmcL3SSNncKAb4CxbvqxrZEMd0Psj5t56WXwA2tBZ98ZScgzHdt2fFgwqfOh1wOAFZKe4/h5tBWhAdgrrqQE40z7KBlR76jm1E88lDipDBw+xXB57C6hiwhkPmsBiB01KBxTSGQcfKMuP9epex+6y2CyBjHFZV1fHmO3KpoLWqCBBv0C79WJJyPbPjax6ZJvXDpB9S5S9XxEl8DcDEEZ7CFaAzjwWLjLh+MesqRx6ZqAkWllCC9sU/USWFVlagHcExDIDCsCOExlCjhBU8zF11LfwD1A91gUlVgz2P/3Yg9v+e744OWvx/UvbG074ZvvCjyOT7aoNB1jQTwA+7gch20Zw507GkXPrrNl++Nlj2+O3DTnX6/Qvfre96Z9OCTW+rD3tidu1cz91XNt43S6TjLXkh7zno+2UsyLDXsDnvq98cTvzIwWw37Go7bL3Ye23V14vgqhxJylqoAfzHn3H6YHbz3tMe9pOO7ZtY6d3HGFnrLgs5nmHbea35z3raRkU6AB7bDp32bUdb6LaAfOIeUU1D7PDy7iR3gVf/kTbYL0u6IA18vsc9M4oXb+wA7uUCftBuEIygWolHHeI4BpoGkGADddZo338A29ru++2c5bC444vfu3b7e8OOaoteTDmjPtxCDRyaYj3m8BzqlKQjFMfxPMJ1LEEIfiFmXEFf3wLArBbBGjfLIAs9jjAcW93xrzzVAjoSMlrbioHPaHxuI0ewLI+Q+BPfhBo1ltnnjcGLaWL+BWeaaAu+XbyInUh/CzR1wFs+8aQU1ZIhb3hUgb8HePfOIIg2z6929B0UQSgro2j2q76QXyOgLDxBgGlgj3p54mwBpseRwVyk+yxlwAw8InqAsyL7Yx8pSRjmcBpPrhp4oCsZM3YLJcTiqY9m1d4wSS3HfZ6d4J0sIdK3nmcGfSD5HmSDa0sl8sH5EsSF5U27Uf3gtkTbHNtlz61stu0j/L9yDKwIQbn0JEKpqcuGFQE8B7ZttxXAH/Dd8b8KPGawVlNTi7dtfEATYuPYbvFn500UJAgr5NN66LNUzYpbfuAFnw05kXPLC5Ajzzlj64kvm5k5Uam3WFFXYQ4DVgng91LxCfgQXZOyoxjcPSlAKRhlKX33LS8U21PGom/X24wqr7ScEjp0mnTZyve6gjkWvoi9JUGhQQzO9y4sApZnUj0B2SEMAwBMr5X1peM6TYUeWKbYGDRmg4QG5uFaqaBjE1WEXTGPrPqFtBktME4es5XabM+3aDcfbTiIG1lJAbkYB9yXi2MAu7oq7PtrmzIeRhXFt256xBgRdlAsJoFZtQYjp3vL3yYH5V5ZrYj6DxtN2fdW8lfgSzL42vGbUIElmOx8KPfyo7ZQR/dhK5HcGEBGQQ6rNEeK2m0HGCo/PN20F3z7wy9AwWu5pgYKBChGNjAHIHGAicuj0oHULKoofLxPqLEOqM6zrPpgD/19zFdNGl8f+ozRu+rmto8N0FmZ9Vv0h9U15ZdA3e9Z1CwAHyKegXy0ONh4HD0DEoEmW1H1gHZdjiDeo71C4AENs3iUV+Iusf1cKaQdVw9/sEeYNMfrG/nbvTYaTv+jkxW10T8bhDNMlzpAxxv9ZgA7sj+3RYbdSGriX9cC6019hlwKDSr+sLA3Rkkr0kkcEcGUkJqp6bzbNKX6fhRgQhmUOBkxougvpTjTdI75OuiQ+zkuUScuudP2DDITghkE84rnuEqADq+Dozh2XKuSCvbco9bzjfPYNf4aFskr9N0zNBeFJ51MDOz5XCSYnzgIdCNm/mB7koOpLPi7APoLkfI4/MadvAV5w5Z5QAzPgc6M+6YJ+nKtI3WQ9DXWFoAYAOQAXrEcxD8yeyl5tgBemfLsgKj8km0C8COa3BU4Q4BFLaKDebAO9dfHbvgR1b97uB1lOijPYA2BL0A1PGe5c2QSdwmu21/hP2XPefSBtgrAStWaijT5Gs89+Rn+QUcF/wF6PGH2/OfumM757R/ig3bQkb1+u/Lrmt7HXF6u/y24D8EFcBHCBKg3B8ZRso7bAV4C4BMMhN/r7zSiu1fTzmyvfQFT8v27rjrnnba577Rrr7uxvbav/mr9oJn7JTxtCX3P9j2eMM72/k/+kUHFPXad3cA9nf2M+z7BGAHmCbJ8T/ppnRw6UAUubLMdjSbQ76Cn9b5Rq+LvpzxkbJL/MI72q77vLX95tqYQ/AFj6IMHWNeEJB56pP/rJ332X9u668bdIkX1ue/9s3val8+93vSryVpYT+SFSfYwDL6wKqFJW3dtVZrH3rnQe2AV/1VrwLgymuC/n93aPvV766ZKkfnEiKtl67+W9qioksy2BZ8hiAbADcrZE036574YvUIqs7bOZYeBZ8+FHK4IJZD3B7LkQC0uHv8I1gf7+V99H0E1HsAx7Nb+kodChkEH0MvYIoMIBVAdcaTQZBKW/jmMUbogtwgNPgC/WbZf5TAzws+XD3kEceDXv7T2C8CAd6wNU6u1eqVXEIUbdT11b1qTdhA+8ADX9h7aPT8OC8DKIlPjLH6ED37jfYxRtDEIBj9EU2G2fQZ28JzpL+ckCL9MP+YX9mpujRstvYcKMkEF/oo/GGfO5d5VXA7GHMP64gv0geBXi6+PPpLe6jgswMtWV1skCz59xh6gTPQQfzS4yHoQfQNNAHfDubJNolDkR3ytYltfL/1j//W+yjWwjyzIQ9e77LLVoVlSLygfs8vArlw07nlcoYr+FNLLrFDWwa6Jn5dv+wJSCMz0+RqLJ00l17LWPrnWR3XOmLfJCfTBtlRHTK6lIMI01uXklGdAiqX6/l1LEMmHtBzxvasONCenW6/24nws2SkzHBkghFOoGNQ2yjOux3gngPbMUxuNpftF6NpI0ngbSPrYIgcRoN+867XhPgYODrt+nHGqB9oIieMDgz6ZidmchvcGT7lRgaEG5zgsbqfrGMHt87hlJPRCRTAs0rNa6bdSmGMBZMV4YABzDoTpU1IUqNUfhGvsN8YN6LTiETGZyid2XZ/z0ABxlsqA3ifnfqhdhBfmVbegA5fG+yj3eFa9Cqf/B2KU5lAZ/a99srls72gEgyW2s3lD1Dekr1JzxuI2p/057BU//8XsI6eDgNrAz5bnsEslz6y0YDsSy6ZZQBfFPmvRo5OErLtsT4d6zBZyqtsOyP0Raf6CDes/06wE/MP0L9WOIsAbcju3BmABsfAwZmlPAqQsGQ52qQ+BshBJj1eWBu/WhylhEAB9B/kFGX2AEwA/DVDPTHzEP0kYFMpOMkeTowd47rWMuVWYxs6WT7ih5uQoR04agbucjzZxmAex5w16gBlmRz4YxBTAHasHXyXQFcyxtJblZZaL9SN5YbOgvUzB2AbAl4I+nINbMn0WbcBENAWYoygTfmXMjxoKzY8Y1vY2wAZYvBPZsq1UVpmTGVLMnNebAvad/YR4/QxbADcABrMioEfRxy6HLsEyQEcnlkvp9aBFwdhQF/Tk1l+jZUVTnEPMnyYt80DKDxp58hcRrBqcfDzghsiqxdgPc7s7mQF5eoBGsCvPC7QtslGQoED22jaHdgyjwOygccbwMjO1UoXg9gKSAjS4QsoyxdytXKsOT/tvf8YWfZdM8OLrPfXLvhZ+4djTm8Ll8Q9kHPwEquqZANBV4B3jANr972sKcbyxr1e1E45+mDuXl9fKB0f7rL+H7Hu+2X7H95uC1DP8bB/WMO+azvzn4+ayn4vjDXsex/aLrnium4+afMEFHqZMfgZIJflFLzpwI/0iuzX6/b8y3bG8UcGLuraufX2RW3Xg08MwI7gX+iQe6LSh0daxis391qxPXWnx7bzznhvH7C/5Z/al78lwM5lk5J1bsKITH3oS9Cdp20sbZtutF57/+FxhFtUElQ63Xvf4vamdxzbPv/173drrdGQs+NDP6Bm4txHV8fg2qWqhpiUzTNvrL1Va094dZQjPCMqlgKs/+IzAdqDXzPZYfnVbPYCjfBZoD+lr1w6b5pXHWDdh+YgJ1x+hLX88c4AFio3XAWg+XMihV2Ia+iTif9rJhuf8WwEJ8CrOIlhkwiaQQ9jrTr2PAFor2X5tHfym5goAX8AyMrvqrp5SOsKXGk/RANeFzzHaitUiRW/k2rV+r/4nPxeYDL9OMu8Aie1CtFCNbEt+9cAvaU8nZUWBukKuFU9OCmI4KA921KwMbEc5FX+ZgLpIvXew8VuRk/vyueo68WNuSijw0y6/NLkLfACGaJ7YF2KYhyXGXUHKqRDveY8MYu/xzPwGQ1ijmy7cwDykzDPBZOQN/235D99fslPIUvXX83xVMRAvK1ApK8vQ8wmkgYE7Jt1T57ROXUrlL7iLECRxt8G6YzESMl73VMaDER7Te8y+OHAen8PgMq0ay0QVtjoT/muOpO8V8TpgUkRnL9bsBRdoSPhyHftu/qvt+6+Qun6vdud1nfPsPo7o3Pn+cFz6vVysr0G3sLmtrJLlQvkeBiwm5l6/Zex87imOVBieAsPh2K6g04wpGZyCWpG1KCszKS4pnIq2oWSgWIYKL9RPpEh9wYazDo7OifnbXBfPs7f13JI9lk8N/r8Mkbf711J+Wz0G5myGjCYgcFthNxv7x8xkVc4Wd0/OxUgYGb5RPeZZCqBd/SX52yCeQAAIABJREFU9wG0ixc5hwO+tOPHZyrAQEdL47TTPvbMumEes6ZyIHOtJnijPk/0TeCsiK6z7M6G/m8AaRpw0Y9jMq1nVFD/Az9W3TpB2f9/ecpEIF94OcukwVrOakhGs1IKJZ5ag4truDGY1qUzA6i+g5fhlPGccwSzpG/QDnbdhbPD8matEWSZvfQJKzGkP1x9wXXvcLSiLWaPQ66RyUe5KeQMZfbIWtI5FsDn1A30UdJQssMsD5xkyU+eUy47ZdtRad+jJewe1ox6/WVc6EzVjOWLGl/qH+lHr+OkCEafnGXJssXBmHy/ZcVltHCuUEKNklw6FpJVZ0JIa7XF36FDK68X+8D1oQLcdtpY7gnZh+6QnksQVeQmZUhtYwM1/EPm0ZVFANkAgFyfjjL3mnWvwKvYIzTnzQu5aSEAmJxmb5JF0I3Aj+05bpKccQ6l59EPjk+8Sv6L5/J+lar3liuAVuDjkINNYwf4jWO9+hZRAbJh/L30+ijBvTZAEJZ+IKsa4wJPeilJdV5phOSQUtHYaaxz7H523eXLNtrgyrKKC0w7yxCvl4PtQHr04fHbzmvnnHpU227e5snZANef/+YP2zs+/Kl26x2RUQewQrYd6+1X1VFzf+jWdXO+sK6aJyjc3TZYY4X22Y+8o+22c1QYzPC6597F7e+POL598evnKYirSi8A9gDTFbDfdvtd7QWvOaRdcuWCqRbh1xGY1zkVYWy37K/lRrTQ56DfCm2/2JH9jOPfOXUO+533tl3/8RNxDnuUhSPwh4wzpyVoxjXNHSh76hO2bued/k9x+mRXlcAM+9s+2L78nR9rTuQvoA/eXE4l8ACET3nctu3Yww5suz53qhwfNz744NL2wVM+1T5w2tltKcUo/pdZdQ3bSYMKIL3Mw8Em72NAPeH7RnQfg6AAzlhqFHss7PSi4PH4fMUPg28v7KqdqHuS2Qrtlf31udOsskMFgPQ+b7EvCnnUZwS6yEshH1gqA5aGjHq/BsuAlyE5E97TefAXHayCz4KAX8gX5HCdrboN9dbeopO1W2MDwIW/64JjfEleCYwFPvE17YiCBUOgzvsKjzlrncdNCuPQ15P/NHQq0/8uP2T2W0CY/pDmfdKGb9UHmWZ7RBNnv60kElADpGt+ElyW/vT6DDqJznkGO4wCZE7+dJ4wJD9pijvk6+uLYVC6Zv3pa6td8o4DAND7+OdO2ZcAfaQnGbAzfhN/gc7mDU6brk09KSxh/Vd/H/qQCajNyx0b9HFx7Z/pYJun63FTz/fA90psmLeSx4otNj3rvORn4y00bcDuGyqTZMMyHo4y40+vM02wbudAEXiCDwHeOrkzfZ7miKvH3vzNTGkF4f7YucJ1vQ24ivOR15qx5BD0HDMJao8G5Tt2Zyid+ErOQBX0noPgcYwwewqT2y7Kll8NnleVN6cFY67AXYJXN7DrNVn/UH9o2BWdJnCRI+ZxVTA/On+DPk+cY8wH+ivhGy4/IHiLf72KDNPWwlMNigXbEUu0CyWDMZT1LrqlR0mzdCoBgUMqAWW9szwOAxoZowWawQg4ILhGSigz1xOI0btX5WG5rki8kHT3s+vYARiUZaeT6fVStLrdvxyjeV4U8DohghU53z05QBsKvLErdkoAxgDCYDiRBdQ6+JlkmiAYDlDJssOhMXBIsFCdDCsyzSvmhA6psuwzBQlm0zU1Umr5qsElTjX4FPTTu3kq2WB5+X1Gwgx+FC/P1v//qd+rMPjRY+DemT08F3LhDemQScKccJ3roJTSvE05H+gblm/r/G7QGaWoWDOKdmjsFPiiHDoAF/PurCrOZQffrRa7yGPdvNfYo9z+vgBLyN7WPSE8n6ZbdQpy4zXIH3gMQM1rdqeMJG8dTnk6tvGDdwTOjDvkERmXAmr9/LFgU/Kk5MSBjtSFaAdGf2A/zLd45zp9ib7nypkg69vcXVj94vXgcfF82lcFTgy6ufuzs+6SfzrZAO/ObJfshMeYY41+c84B1oPW3uwPmUi8oO8BcPnP62+LDUqHSzrN9HLAM0ts0W9lgLgWF9l3BHHM7LZ3FHzJuSY3l00AvMMWBFFYvYQxApwgExfXrhVBh/mxRGOnZwdNNotKkcjM3n51d7bzbcF/LNVXObP348h9C8xToLn+uWs9J88BMHQT/dT70CGlA4xsoWjYoJM1n7RDTjZUXf5we+3LntdOPfqgtuYaoj9uj/n81oX/2d790c+3i5nZVkCKa+cFuPJowHgm95+Ikv8A7Y+bv3E76V2vb89/5pMyS17V1O2L7msfOPmsdupZ57SlD6CqBs2rTzGGffd8SZTEH5n33v/Ag+27F17U7lx0LysBMLwHAygvuHlh++VvLm//9+LL2t33onwdfCsjlyAJ43awx0GR1vaLUvRpgP2NH2y/+e/IxlL3SAacPRPQeOpOO3QZdgP22CH+te/4aPvyBT+fsq8GIqAPOhX8sm6UZu/z1/+Puu8Au6squp6E9ELvIaF3RBT5RAVEQDpIxwiJAfW3AYqCaKQEpFcFKUIAKUFB+BAFFCmKgsKHDQzSQy8JoYckhBD+WXPW2nfOee/bAhbu8yT3vvees8/es2dmz5qZPXsj+/qY7W3lUa6n0gug/5yLr7LxJ59vM2Y5rwTPU4eWta2pcCDjlJ048QUyw8ySbJNm+7AaFDOLWKMidIrTZdGVvD7Ix6otEIhKP/aHyiETokHejIwB1KTwd9jWEQWFHNAeiP3AAI64Xo5ePBK8488D7+AfwC5qWUTxUdYHCCcVwCDe0z/RqZapS5tK0XDw4xKre2TdwTrWI2yzmuqV71+cUm09Qb8KLqGNlItqKpLaDliTZLGVRRmcsXXJx1icn7K1yDNhQ3LczYUidIkyIqlXoi/QLVgjUlp2TDmVeFMvhB7IfSLdw7kLOtKZrW2O4ueYz7zYS59gfaXzQfZgcZirf8oaa8lRAaOd4ZKSuQc7nzaftvHGPXCusl0ZqMVOYD8DPBOcyy5VMJI1OSqHJ/ul9nOdgsAA5CvQQNsysyCWMXBdid9k65JuCiYUuUq01DMkqvFTprVoL3nRwxvX5D7V+tfxh46AvcM1apxELJ4YTAYEFoyMAWOx4L9MKDFOO2Ow+Sx5FDMQj8+aPHpnCmOTvytpqVoLIcyfQTQulBmICgy1M6CiHS1yXBCqxtl+6xEtS44LZb68BuA52AKC0+QWYEagEj+hIRoYhQkyLTBGgvUcYS/KA/MiTsrGp2gj3sIzIPAC7Fzo2zkmRIPcn/gMWrVjQva3iRyD5nI0wPMJ5ZHmtoxdipy0KHzAZ9UcOeSRMv+iXzVXHXpX5ikpyLKtgwBa/Y5rSbfOZK0zZ1NHmSOf5h/y4qyxiT8a/Be3ZZlE36C0ZaSQN2Xc5ceU70BvgCk0hUWY3s0wfmAANpUO25YzQyll+Yi48px0L4YV22bopAlDw//GohpRyETXJp1igQL/pCi7UoXnB7C3W2DklCg8QxmW4yWGwkWhSc+sgzqb4y6/zzROOmu+2urlTXq02C6zX4cFp/YjZdXnEYAdxh6M1EgJZ8SiLLaSR/QtPUi01hE6AfydB7U/XicuiDdwfURLCWZx3QwHSfgOxiDOqR6CyvL+GWBJEfcC3Ck/TfksIJmOLxRKiyiMPy/GA/DOFHCRtzbn0geJmAH6EJnj2lj2ImYDhY210xelKciLt1Uca1BgMsroCNc8YRwqHFUzQDVurNHaCsDoTluDMfN+Wj9rsuFtwWGn8+5V/CzW/RSRrrEM9St4BYC9rHWgu9NK50xrT2ukuqaou/YZFrAKnSVCpXWtFKpDFpC2CzGSpqrVpS3qlmBN9k+6XhlX2jcfkTC/ZqC3ucoos/X8bO7V/GznhT36/EeP5t3xO0+Dd9D3sqfglqP/kKUB/mdkLxwKSCOWYQ8dS8ASfVB0Sw4u9klGYrOPZQlIa0XQBzzS0O2xLsjg9uudBgO8At34L3/aDvniHjZoILd1kC3ve/hJO/2Sa+1KT5Of/qJHLdFuHJmHwnfYGoPsFgdMkFno8XBQzLJlh3l6/K4b29f33b12XNlt9z5pR51wht1y25/tLfRFe+Bl2/jYArCfenhbsN/UbIjU40i1My+9xq73vfBzy1YUH1tEFJOzKT1j3B472sTjDypp+lO9sN2WY7/lVeI9LVwsEMEezA2dRX7/Buuuab/68YmtlPi5c23vQ35gV/zm/1rrU4reLrHIcPvkh9e2fT+1kW38gdXiCL78gjMCe/y/98NL3emAdZAOr4g4NkabwYKyeXCR9pvnqHq+VWunnFBRfwb3UU9HdXjnzWWcl1fZvDrl4ykfzxTnZZw2AB0GBxvmG9dFFF976qnPw7zKdqX0GnUXeD76yog6TjKILXiSX8wXbbQM3GI/N5yPkAXwi4At+uy0HO59RVR98VUqeUI6PyLrcB6FLmQ2VjgQYBc19aaWI+jUpjEHnQRZTDoE/S1b+Rg0aDJlCXbQzgmHhbchR67s47LfW45cgcPmWqIHUJbLnnRlCWBcCW/ljATptLZ4S3YYbapSm4N0Kv0jFujSEZT6KLtQ4y5757GWClco2IL5xxxAF8pGSIG2cKSSxwpop2yXNQ9t5AAOfo+JogNIfJV4Lfiuya+y7eJHDijxRAb07QJ2Hfigiy9q632bZ8WtDQWQhlGo3Wf4SI02CVN+MAgIwtJTVPY1oHEuOjWg3hQC9CN3BIZBUzNxIRPwjuehDwJxYmj2q6RFsa0CrvmscCBoksHYAn5SxGl+OgXsiQbBYOiDjJpE3Owg6MppkPsY12mMYioyTZBPykwAXgYGni/nhTybaCopnxg3hUN0CGbUvHAcAZBlQPD+ApQpZDm1TAwletXmR3PVmGsB8wLYG/QLmnBu4yi1Jl9kmmR+jgmpDKkwanhdoX/m36rNavSiq34n6+MSCWekmlMxRtukja6RYsiPqH2GktUckQdryrPJR+xcfN0YT7lPtGlHH9IlnxncTlnL+FNfC61JAy3yYbAQoIue+jser76QluHVpJItMpfpK2MR94Gu/ltEvhBR6IyI+QcaALgvlL9kuEGLzuS4A1DXQiH+Zzsd5JvzorEXmRJtxI+dzEmn/JFoEx91//y20+2D6hdk0pIVe3yBaFkMQgB37EtEZMkbU2YMJlZ74PLe+NqCBDlxXkOEBGAOBh4MBhwjFynSbtQEeTBPmAuf93D4OP2xl1bFhCKtGVXq3ZAb5uAd7QDURyVuvw7R+0gh5ivzSQHt+A1GFgC3wJX3T1tGIgulkzbKdCb9GtvEWFgpMm9geMIB0EXEokM75I1Iz4XxxyyAyKaBzAGMUh4wpkipJ62CXo2JDqMKbbHoWhyjBBlmZCZnA2i9q8lEkhNlXUTBK+51X4B6OGQb4+SeTq0pOrNdbF7WGpCeRjIqPesovtgbyuijouXBX9noSs40rQFKwdQ8RnTMf9R2BUXL1Y5koKkfg/zeL/D30iuZeYVx28oj6ys6YJ3h9L/NU6mvuMr3q3slakQmm0ZzFqroE9YVRtowlxi/sobE51oPYx2gg6rUmSE/FHuDertW50fzDh0n/Uwgr4ymeKaLyrChdsT+o23/MTtE8bj8muMR4Dv//oD97Ne32y13/MMefepZm+UF497WOGKrhBw3lBeX2SUHz7HfX3iYV2t3WeTrOz/4qR1/0verOQ4wTTlKxvPYXT0l/rTWOey1znTyx4svv2qnXnClnTrxZzYLWxBk45Rq5KBhaw7H7fkpmzjhCy3A7vvktxzjRefuf6wCadqLLkcK971usO7qLDrnANZfoM1eB51kV96IwnkLePX9BTz6PsxWX2k523SDdWybjT9g719tlDtC6jTFvdNffMVO9v7+8JJr7PWZKpiJPkJ2sg1Me032W8g3QTf2qke2B8AJ18J2mRfaygK6K00a+qfYb9CbLm8rb2H2oT3d8en9nXKT2T9ur/w70CeQZRyrie0QoWsoeyXAo+8kw1jfCb6Udl6q1dNma85ndubLqRX7r6FzoUO43kLHL+JyuLQ7GXDMIdaJaX403bR/Vp+zvOAZpRZFTrUWrZu6EfqHDtKSjYRABvV1t4CYNpGi6UrBD2ef2gEOSfgjxJnKsIOupr6Igt10PuLacJLBYdvYdlnakk4QkVO/RJ+SWg79w2BNu4KnXQoh+kd7TvZy6FmMCTJO/q3hB1yP+5LdFUdnyjmAm6mzlNkqUI/2tDUpgja4DvPK7ITi+Mk2FOdY60JPlEpn17R1frS7uFODtoun655O5INkkZ3oVeJXwcy1GsydKwa6GIdKJZ5BsC6iBbFlzDf6VzOmE1AtAEtGWR4w2sf3nPzcpCayVjlUygSKjOmD8d7GC1hr619hKCc6FKNHwqnfCOoEagsQB9Nj2PFf9UfT4RH9J62iWXmWNCdJsXbgA1ooEhxFlXN2Q/FkydHhjZQ+sF9lDthe/r0zkrYTHvUv7umE4WXIZI9sYQvwHcebFaB41xVUVIWP5sHqKQWp8BYWTI4xjEcuPALu8SwYi7q3k35GGzDWYZgxgq0oWwHEoldiQtElnp0M81q6VMN5VW7nM3VsoozTwiPin+akUIHWnAS4Jhn9GdTHdWg0tdMEydIL6lvNo5kYUVW6y3zyhlDw4oMkt0q3CyNFMl0ekqW5zefEYMURI4dKmvdOATvoyz4pc0he4yKDvdUhmX/ID92M4l35ufnYxnS2aK+nJV7IHWgaGHFsFoCgv5c9dD5XBSSmqHNNz5E3wfMAdNg3i8+IIEVhMhinNDJB82jPZRPfv+77TpFOL9KDRwD+sU8ae9zRF7QxE3vcWZVeEamiXzkonXgQf/qPUZwOQIRp5gDIYUA2DKUOTiLookQoAdHYRkKDRlXcVaujMx5qGgnSDTp1AY/RcTdYg+UM05yqH3msQSs6rOJoSQBujJFyoEhSAGPQW2s6yCI+zXoA80F9FwCB5yHj2WpLmQqgKQpEyalQ1gI8IxEN/FHS7xlpU2HNiOhiywLmoY0ez+tL0cWsMxARPwJGgffIoKDh1xQw8NlQ58dVfI/6xp46/AmPqg91HrvvKbO7PbL+J0/BfcDBejiE5IjhWqS22joBQC86YKTrFUlUFkXQg3TNhnCACjmTtR5gbjinYdRL32GtSzZRjiARjA4dMsgO/OyO9o19d/bK8ahqXn8hTf7ZaS/ZA48+ZfdPedqeem66oVBaRLUjmo2MC/HQAl4Jfah9ba8t/Bi3VhX675w00Y4//QJvmP0C7cPYR58rZ8rYnf0c9lMP61GEPfcQ0eojTj3fgfvP7K23GcAIEML+gV48Dm/cLpvZxMPGtQD7dAfse33d7nng8YqmpTAVdVLQ7i2PsK/qgP00j7BXgB37/Sddc6PT4ylbcrFFbaWRS9uK/m+FEUvVthjU1eXb9tfJD9lRP7zErrv5Ds80YEBFdJBMZlsv1luCnwKyJYOkpZww8TWzNHSKDMYNmVMFd8kQ2irFGX2MKOa57jZmG3qkfbj/ffNvzO75bXXcZpxm4Lo4+BK8LXCldZpOpYjkI20eBGJmkgrLFkKEImqRRf1VXZzgXTgjmRVTggZOAxRCRAr8Ul43As7dVz2bBWD95SnVWJSWr7T34nxMs1B7PGmryHU400jrsn4pk6mzNpLchTMFYJQ6PhwtyAxQJJ02WjRF/ir6lN8Vu5PR7+Kohs0DmqA/DecDb62bzdTJsmEDqKNfxF3RJ/ZNR0lGA5hTESnrevZX/daaFnoIfWV/A//RoRr9ko0luiaHT/xO/RTrBNYafId1CHot4VFcG/Skc7rm9EC/yVNyWhVckiXwHX4uWUqiRZv2oivQie1+a6wLcQlthRJ8zoYDx5wnlj/36bPoao0rxQUNokdEk96usjA2Ohh6JPe4TdOaAHU6/10DZHiWHARkwmBifAflRCOjZkSLKdivEvlLRJRiEFDJoKST7r7D6W7cTmVRUsK5cMnTWK6m8GSa1ASKi7r2fZfoJg2gGhjSIp4YrgAU0jMrkOYUdgBmUEC8qPACGbA2r/gjCV9m6rgPiyJ4hv+aacfRlv9YUs7QV04SUv+KN7wBpDXvoWT68dx1KA48kqlEzb0+AtThIYbyBc8xNSq81FBGVJztjGzRQYsnCrTkI9S0SMaQ2kh1cRjwmUGeLp4nPol5Bo0UhfM/c9GlYgQ0n0mihzcYEQY8jw4a0V1GA34sgJ0gTuAplKzANeW1jFHPxDyow7xeBcIK//jvxXDnAlJ+081U8sUJR16XZ7YobwmytByjO+2UeZn3TpSx+LPwNfsg50FZKNpp6naaIyuZRJ93V8l0bK2p2yRztSubfetmTB2AFovNYbLL3l8aVPncXVWgbhotAJAodNXPjTLIHPh4DirSI92emVLaygFjMiKbiMSDD8i7mGOkcw71NHmky0N3KFUe+9yjyrWi5YkvQ902iFTSGlFNnHyr9OritGkjz2pHgK1EJuG4kFFH41ROgM74qNmWHApKl1e/oKvCUGWqYBK3ygjCS3o7zWtJl+febV0XuocOitqeT9Ks7H2XzHNdU9Rdxx2FHqNRBqcM+qBjwmryStpr3cKftWPYuD84Iu9II8bRbngX6M4y732JFGMJL8YNsEvwHgX5QAM6AFX0Cf0UCF1mRbP1/czqjzhQX9k/T/faCbf7MVF3eOrwk4965BEFF/350oviBxnE2bAM3mqIZMgfI+4CDLKxtE1Jcxm8gfUoGfPRf4KEiMThN4F4geH83GS7SVb8vb8fb7fTFhvaYfuNtvetvsK7roXGn36FHXfOZdynjdRqyB/BPh2xUSX+lFaVeJx1fs99DxqOgYuXj3XYkCG24qhla0fS4aepHinf46uH2e/v8khrTGkFtMOBiLPHAVx97R239Qds4jEHtIrOAbCPOagC7HiVE1PAx7ABqrVlAz9LvjrWrQLsvX1N89T7S67+jZ158c89U8FrHNRANlrTnGk9ptNezhk5KmP+6SBR2nfoVPI1eFpb1RTg6Av+pgMDOlQO0KjQTtnG+1AH7Rt55fgPbOSp8Q7Ub73YM0durTKVpDPyOh1zAiCY9Bn4Xu03mT2JYTk1JkBuDmqgP9LlFBaMD5lT2Ku+uAN20ARnxz/vc/2aO2zLEY4YIzOYogBqG3mLPlNeSoo5nx9ruTKgGlHwDhOONugcyQEAyVRnxdlCT7Ox0BmQWYLpmGuCfumAJkjPzr/m+GTXFKcu25ZdpIwI6aaYUzr5wj4M4rRGWouEyxHE68szwLe0vwJ7+L/AZJDBFDUvNjqdwHEdnY54Ys7ODn2N39iXmBfyRFskjAZI1OKMl6Ogt5LaxfXCVsUJ0cYu0rpVbGa1B9qgm1p72ed8vegX86IhpQUjnGXRiJNmoRVavxQvHSZcyiRNQF5MqV+6JktehBNxSzt5FWuuaBIKAqgC0jGJuFYMkD03qY12oCi6wMEH4BDTgWnxfZuJ6KydXvED2ifBFC0sXvGssNk/TFwBTwJRUEQSMjKl9op0ANSddK52XVNQ81yRyWqKl7SR4gnvL42APB9BYxnEYk7qg6bSL8A6MXeHrpN2RcnSwSDObkY9pSBKO160RlFveUBV4TOn44QikaEj2sggAogGqFUKUdP7mpVdJViVMsZ9jchaO7Bfhk9FGo4C3tctaAeveAOKdGExj0Wahmynio6KQSm36C/S3pCGJuWCoejUhQ5K3b/QoivFKvGTMVn4TfwPPiB4jrS+dvKarg26NP4WDxVnnNpoKbXW3jjIOBwnlLFatg2ulzMpt0FezSwZY2/qJ9Cd/JD5vUt9kdvokQLtlZbp8uIyN7yqpuqa/SLde/N0zWUAQEancX+kSBNwhw7n73mvd57jMF541m5/AHfvaBRlcuMREfNIl/P5BO1VGT7AEdeDEh32a3CMHIrTAbjjuYiGIjI/k0dsheBw7GXesh7kHEWfGZGW3lOkvGlkBuka60jhc8iMQJoMNILGiOC3yQjrtC3IJiMckeHgYBjXhgGUUjnl0MtbZgK/07jSHJdsABjhNP7xmwx+pU2KNUCmME7yWNOaIiO0pKb73ONYN4w/Ut15DFXZ4oKpkAyzzbJW+28qoBfV8KGX/Z8KXyLTQpG9mkxrLiW/odAqusV8ctsCQI8KZA11gDfS92h/wIH6ag4S3vbf7nvEj7+6zdOFPQ0aZ6uje7Ftw+dMoAngO5xJoCt5sdT4qNLQSyZDB7nyPsXeWbShiBXWV9o2Ale11NxokDZBckiibR07KHsu90u8KBuMRveqyy9jX9lrO9tj241tWT+G7N16jT/rGjvukpsrewbHQaIaOTIl4OygLI/ddbtGlfgXbevRX7V/PvxoNUaf82ELLWrrrrO2HfT53Wzrj77Pp7/Fd5N+8Vvb96BjbM4bSDP3FxxDCy7nsu/jgFPPwd24bf/HJp707QTYX6r2sD8whSCDspeLoDlvx7Ful7Qi7D2lyzNTp9v1v73DfnzVb+yOv97trApnEAQvzVUEBWjfhnPQ5U7V3yU/pT4R5ho2BTLwBDwJONWpAM08OjB4BZFUgVk58qBvoPdoR4vHFlvZ7IO7Oc9/0AHxE2Z3+naPx72wHnhPYDGv1xHVpk0UGXOMABe7LK2vZNXSf21tErjVcZEaB56H6vJIgV/KnWaLr1rp/qkeVQdYn+36W9vj2tbRYUOy6QMgMjtFdpWyWoqTMwWWcj+kOmK8KaJcaEKHSFfZlwVsU1472LIVm5dTHWI9o5Mu2DwUduslLNEclxx2YYIS7BbnHGxLykxgH9CEvFj0iNY7PEr2ifrMPkS7jHbL+aQ5lwNFmV/CMfHYvE6k8ShzNbZcMDO6di3t6a4EL9Q8g0aNpben8trtddLfxcHRuEM8Xuim36WnQWt1juuc1s9sNwcfgFxcW2vt6hx2TaAWjFAsnBilqTQjpZrPLkfaMHLLn03jlxOqKHMoMaapiBnkOY1IC71gZdFp0wnUsVozAAAgAElEQVSllNQITCMl+i5PDIhH4tSMj/R9t7PZ7vlNQ0bAPL9LUHE/aEJlGoZK8vQVY1jAgwaLJrVmbCZB67TfhQuK5yYu1XOTB77lGZJxwIVD3tFY8HEvjBQKXCgvClF3tGsKWGbYvEAEi8CoodIsyoZjkXEXCxCjcW7E45zZeGXvqlLNFDWPe6jQSiEO8oo824oY4boCiLNjAnTRfErZwhBj5Bs0VdVhyVJbYxz9kNfc3/G8fPyalHWma+EPOglAG6V2dRUBljEfcu/9xCsfLVcW2k4mUXOh+yJCRVmuiN66sXzEYuHPU3qXvLFl/y35rNyfZDN4Lik9yXhZiGDkSpb82jDKMS4xFX8LXpEjTHyKeVUUiot385qagwE8T3lVhX7xUCZXEwjmcXUnG+/W72VBYIM1mWvq4h4p9vY9qwFTRDO5vzV4n3ULImJEuSj7n+FUaYCOuAZRMo+4w3jDmgBghv2UOgouii/BQKUBWuZVjhQ6OWHAI4o02IEYwBkqFcc+eAcPcgJoRDXaSAfwx3BuAczSoYZrFdlpFqgL9m8ot6bBG2npBGlFh3YR6cntZeCFfsUZx6wErePJIvVb4J2Rp+gXdV0TtBdDkE6FUmUeeogGYEn/hs6UrFH31SrOi9foBIUcDvHUVswDxhx9Q5Qc0T5Wc5c8ZRkvNJNBRkd+8A6zkWQbqB2B96aDLrcbet37EaceOF/gaKgRnv6+voODD3k/F/V/D3q/bvbq73ff6Me1PeB9xXFScBZ538E3tT3BGqdANxyuMalM88WamGyXzmQ77BICs9CvAGhohutr1C8AEMNaK/rXFA5tG7QjOWM0M+wFgCzwNTPNStaik9OdBuuttbLtud3GtvXG69sqDuKbRel6q5LGn3apHTfpD9WRjng29hvD0QYZJA3H7rx5LcI+9fkXbPM9v+rnsD9a8TR0AObJ+XG5ZZe2S44cZ5t+0OeJryenvmSfHPdde+ABL0CGZwzz7BpE18EPODnCs3HG7fJJrxKfADv2sO+NPewO2AP8yx70j6WQ3Tzb4ANrO2D/QbcRdmwfeMUL4v3zocfs17+/y371uzuj7Tfn0ZYuTknNrc8rjl/E3myA9FLzwq+Hfos9u+B19Eu6hOtYiUo6bwHshvMITlHZI7APMceyObjnPfhKIC0UQcWfYU/756XcQbXRaLNlPfX8KXdS3XFptUc8MiIa7Aa+RB0DbHNBmjqco3KiQKYxvygACicpnBVwqCr1P2wo6DnaiyXo4t9Dly3kUfXlNvCieGtXBQ5fcifrUziFwYvLwekTztI3rZ8PM7Zn5DVW2+qUYq7aEQGaoUMgO9rCQp3SGVOXNmRzwr4QLqL81GyEThoS2FdqumydMn465gqegW6iHohpEm9ybQ65Rp+0ftAukqOwZiMJKNKYK5hBOAR0SXigFjXHvNO+DxqDn6CHlMkFWmBXTH+b+xbXlEIfOtHj2FDJF8cR9jPawbpN52bh3QY2KQ7YrjRPtmFoe/dWUfXq+qbNVIlR3falfEluCl7iWil9EHY3aVSyLPyrOC6Wuho6Ininj7P6gsu/XYEgGE1sPRZALfRcdJoDatgivRpvuZiMWY6HoIIS8smeHHmdakYzlZmuL4ILohRK1T8HHfG7wG+yZnsypmyUxvWd3NSMPMSM0rNEPRmzHIoE7ZDO8blcUG8/K83Y/5SpDsHSuPlDMerQTEMom0ZR8RhKiTWVmQSehkAY2KkDJTqCoRAAKwIf3czPx58YO/91oCGVRAZAWZlp4dEewEJD0q04Hua6fsU42B90o6QVMoJdDFEuHtoL3jS2SypQJThVtF1RMc5D8BXHWtiKRlOJtGPB8PvagnaMW3Qm+MZ9yGCICBfTg4ozKs1/Ae1Kr/KOhFGMZ4HO7XgVtAFPYoGnka59YDkNth2Lq58CHIrENfcf1RSDeADPJIFCxjEu0q7wf7qxiDIXTnluiyzzgiLT/jcMoFB6nOcs82U8VJSSN3UvFmHMReadhlxkz3VEGFhkq3S7qdQz/4tPeqJwagTs/R+5G0klthpqXvAu9Ck7ybRPOvZTgh+ZjqlIeexXTvuflfIuMIn5U0X5iCJ7z2Ggxlm+/j6b56+Hrsk8RFnS3jfweKkqD+DuC+UbHn2b4anOiPpFVXk4nPLcNPSbiBbOPxisiPYiUuF/63jE4ryh00c8WlPVieZyJIZDkNkg0klKYazpUQwz9StSv8HvAmXQN6wZgO+kC3MF4DCe8wvtpfWk6C5G0QAsAlBA/gBYaR8kYBPyXHRXJzyEfgG0D3IjX/vdQ116e9qbHkW1EK2TEat+yg7Rc9BlzAP0HfdRx3oAXen3qric5LLs1/RLItXejSDwA4Agaics4oB9dS9o9SEHCYt5G8870LvLj7v6818cMDxGvkW//F8cRcjjydpJZBjY6FcG7+iaHEkE3znDq9lOrH1twHsscf5bRDR70I74T87VADAwBEFHgqh4NuZUMtTHRiy7lH1wndXtw36s2VpeHX+5pRePfe4oUFei24mN4RjvN3iILTZ8cKTZ6zXez3Y/7jyP1gKw92cNg+BLfzaLCY7dZgO78NivlT3s0zxdffNP72+TH3fAB8AWtSRgrPZxNh9ie265gV1w2Niodo/XG3Pm2u7fOS+OpSs1ZGIbjMs2j2wbt8e2NvE4VImv7kEq/ZZ7fc1T7x2YBvuT1mUvM2jhKfE41u2ikwtgxzhffOkVe/nVGfaq7+d/ztt5/Omp9o8HHrO/3v+4PfD4VHspqr9TLgOMK3Vc6xRtp+BDrlEqpBX1O3jMZazFmCO01QBYWp+1H7mkBBOUl+2knOcA3fgNzjfaLyHzkBfaB/h9mXVcBvby4m5r+FFvvgXkH//rQPlBvweOIr8uCnx6jZBFV3SZ8SwGOEf6u/wMccAOJxq6ie0qc1y3Yq/5i55iP/0Jz0zxfwDxwfOZ2fWHv0Mml1zFbI1P+JFzXuARY3/c+3Dfrd4Hd8bEXFbzsvYqy9uG661hF15xvX+DMYYiIU9jXWdEHZkvwd7J7sr2YPyotVnrB+iBz3SuaGtjyVySbUC6NR2BZR1iO3nfd8ypwH7z/hDWxI+SI3zHf3J61DCM6ElaFoCf6CybJlgQelNtY/6zbZNtH/Y/moF8oO/UEwworr3aSrbhB9exC3/2a2ejmkKo5krzIhpLfwkvhFrnelTsN/Zbfc7s0m5/e2ao0GEC7Rxbub/Zv8R7pZ9NfpDMJqdJrL/CcqQlxgOaKvCFseikhFifmRmGz9iuIzsntmcB96JJOGAq/VQV8iVrxtGI1fN8D/saDtj9DxmoxUgAEcXIcWWLDlzfa3Ts6o88kcGQBH1KqxH4i+vEFBAKKAkRPzNtm88FtMewaDyoU5wYAcCYA1wjiuTOU/izzVGAo35LY5CnpAk6BYClTAIwS+mCtBIu9SP3gULbZDTxV1v6o2+gK8cWQwtpqBR0DbD3eObShfnh6Rk9mvckKCJ59BMKIfFYHm8G6PF94gPdEmCME5XBfVz/NknMRU+ev+g6Fbq8Xrg3sgIA2smbNadJ6zHFqwkejgh98hRnnqlNJ4zonB4PhU2vt/rDPre8neSxiOgxwhWgAABcyjtPD+e6FCuC8e+/K3U3aN0ypCrmJ8/EhVAwUB4YF73QoHlKPaxNtRRuSan3+8r+LdI4z6c+B44R76M/oL22GHRGQFwGhQjFxjkv+zvR9SzvnFsoyNAvapMKV4uCqpfnqqVFN0nAyGgFxLHvBcynxS2ivTj6RlED6jLRSWNuq3MSZZuOohrRe/lHFjuRoUbihlw2U+96+bgO/KEvtHjBoMP4ItOEwD3k2ucJxlqcz43FDCBYcyBdD/7EsVKIuHMvNOiNY4hQWA6fQ5bIK+3UCn4HyyEiFMfBOXjEF4jaALjjH/bGhx5oI2Mx/YlmoUfg6CJAjswdgiiluJfIQVMmGm2J92KfNcG3QJUMvJJ2ScJqjQn+JNgv+l9ywPZAY4HZaAcOeRjPAu9chwp/pEUmPkKHEWAIvKMbYcClqBUiJ2WrAdtQmyAdMgHiuCjKckQY/V/0338vxzghcoiz1JNxK51Vm4c0H0E7Ouok54zGVWsNdIA/FyAKPAQ+gzG00PKeBu+pwCNWcqDhfPSUF5PDuerPeXE5jCc7UsBnkZnhoKw4g7oSFPEIHaJFB3t/VJRKkTGBrmZzkgVlQCprKHjd/4ttU6A7I/jFwZNoI70jns26NNpRpEuOphb/DxwwwIYNd7A+aJD199osCwCQl/W54uO3F1velt3kk3bxmA/bSou3CtgFYD/np5Uxi37BKI2TJTAHcLQMsrFbrW8XHv7Z4ggIwL7XN23yVB9PHAU4zwY4WBg6qJ8NHjzUwdpydun3PmdLsrjdWw44v3TKL2ziDfdWEXycyz3Do7LYL49593ket3sbwI4I+30PV2OR3iip6JVTI/awX3Bc61g3rxJ/4FGn29U3/tHcT2Cz3u5vr8+F/mI2F+YCtRXk/EPD0mfhKCGtZdeGoxtbflgRPb4XgPHrlfXFcVS1PSgToc8gR9AXEDuC0gD5ePmX0icaY9jxmus07rgcMu5zMurDDtp390Jvo7xyvDtB/nK5A++nKufWMr6ffMSa7tRaweXGC3yGkwzjhwMTWS/+Zz/YFf7vDX/OSz4fLzzhsuSR+ufc+fWyf4ZzLl5yEvnHoZ4RMdKj6mtu6hF+dxa86rr4EX/2P2+qtqEkh6y7buzYb3zWdtvmY7bt54+whx53p0DRy+J5AaxQFtXjajgEf1fgv9AqdAT/LHgCY5Fu5LiadlTofdlTvIbkbzWY1pOa7MiuVTea17HfRa/jOowNz0n2h5wupYg0B6J5z3xUjkNmG7EuUI/X8Iz6Qkwmhwij3n39Wcd++yu2y9Yft+32PcQemvJk1Y6O04vr5QyQ/i0E5pxwCopDIv0OkirNX9OSnIoxdx3W+fSdbK+QbbSl8eALOJ/5t7YWhIwlp3nYj7Tzi77kOJT5pDVHDhQVqg1ZQqFTPMM/R1Yp7vW/oSsyvij1TtJ8oi/IQIsjbf0eZtD06bP4Wm+XfWrNlK2gXTLywVu0sbu17ZrCocVSXnEZyiFIyWtTDFyMiYNtGtKaACnZShope1k402cJSdMg7pBywXu0SIZRhL4QyKlP2ePZAQhRWrMQ1wzQIs1iw6Q40leFSaUMJNSc7xi2FI7abAiEaBPv6beaAgCd2zy3w1eF8zu5OPUld6s5XOmowlqdXFzmiuMPo7Mp8GmO4/pWW+VTfJAi5TsujfRADiXoiIWOIC87XETn8FJD+CDs7Es4AlLhow4Lh+aMQsvUllalzma0S6TlOONZAPtYvBnVV8G8DuAOitfvj3OZGbFD/xT9q4GQNAmFvHwWHh0gAc4B0KkT5ijRPaX1ekNK2azxV3K2RCSB8h7GEYB+Msrz0VSZy/Qs7b0KutOhp/6FQlRmAj2VnbF1LtCUF6ks39Eu5i2B/SL3aFjfg17+L6pYo1ASDYEi/2nREthX6l6TLxP/9kQiO50b3JzI3l6+e6I7etSLLi6SXga5AFoAqgDcyStRxZgOm4haE8DpLN6iN6lEIAcRGfWIjoA79jQi/TL2b6KtItQVr0kviE/CE+7PQmR1qBudwz1NG3yDCNCrbpjC4EdleZ0bLBlQu+Lt8hz/IniZgDb0CviT8irAnec2y1S7tVJZbxE5xxoE2YacMB0xbwsLEIbryKtlLWzonkghh7EgnUfnQo74SNdl+dVn9TmMEToCsiMydI36KBCZDFJMC2gEEIaoVayr+AdnDKPkwRsylOgIKKnuBELZ4G2u+5qrsifY+QmOnqFIx/doIJ4LUDfb5xogY1GP6I3waB7Oop7hYOJJBwmP3+4gwY1PGYcqmAj6YXzI6pAOy4X+iuEluvt7TcS0dpBXyrGkmFsazHIce1vDhg62RRde0JZdaglbxv8tvujCtvCCw2zo0CHWv39/b7qvg8Z5NvuNN+2lV2bYi6+8as9Ne8GeemaqvfzyS/bKK3A+ZV1UJp7LKPiGjpPQqwAeVBwF1DHTIa8DhXdpn8EBsvbWNmK9tezmL21kq49o7YEff/IFDtgd8AVfgT+Qwkz+GQDQPsTGfmozu3DC51qA/YVXbPPPH2WTnwbgdnYZNMAWGzrAFhzU1wb6uFcasbid9d19benFq0Jw83xNOeAHv7Azr/G5Q6YMMiJmuU6gysDbuF23sYknfKu+h/2z2MPucx5983HK+BawdmJs8D6vEn/Od+PoNrxwrNveB59qP7vR93dH9g+rsQe9MIfIwIChTV4tNTX85lhHAHAhz9BL/g/p4rXq36ApJgE0AnjAvHDNVGArTl5Qtp2iwJg7yrNs1VgPaWSFzNB+KTYv5h+/Z7sQDi2XwRX9GMMP7OJOTZeZB39n9oRHupEyP8prOwxzhyfAhF6DUDPAo+7IURc+gM9ztj9vjj8Xz5jpMvOcO1Qe/q1vL/G2ME/xWP8NJ3ustJGD9c3MFnZd/Iw7yu73Zz7pNSPi+E50kbzp9tMaKy5n1547wVYatbQdecZlXn3/p64ehSEwRswnbdqiK0LRVLpU9Km8J5z/MHr4T9dRD8WtytQTU0nXUr8JmCqQoK1+8Qiu/yJzxiIaW8WErb5pPPE1viet9HcJbLLP0q0Fp3Ai1A+NM+OWopuot5X1FusI7adw8NDWKoAd9qXPg2c5XHv+cT4Py9qR37/Ajjr1PGdBTDzGC70Bvk1rcYtjOn7KejL/WsNWpH2sd5AlriERNKJcSbcEuSBDCHiRd2BbKFAD2yEc4/4btnNgjcALJxJAnymSr2wU1QPRVnHINxzKCnbrVAQVa431H3qd9n0U4YXM8Ls41pj8F5kjlPFohzo76nww+5R1TPxYt5UdsNPbXia1rKQVk+uV1t62gL1peBTvAheFsu8YDZKJY1KTR7AGzvF4Pr8Yv0kAol9pQaot5BSA8gambwIPCqbGmI3DYHwKd/yeDPfOoi9FmJr8KHqyM006tet37RYyfp4WPaJ4CRuKN35vJwWkgQylmnBQqYVciFaiEb6k8u8M3Wfyxrwm9inKKj0wdIqEWmPEfOr5+SYpXPWBw4s5atK7r+vrDl82L6r/HUoRbWGBVIQv0a/DHGW6SEEl40aKWjwatICiEdj3v2MfTyOtPvNiPBP3EITG3nSAABbsaY6oOBkwVeBXRvWVCVA872g2NHxrggIQ00iIKLb/rqNEavyQHloADBQ4o4LxLEXM1TyeRf4M4AE6wXNIRSvwHfubM13bPCvkkPOjxVGXoW3VDOig6MlrurZT/iDNs4OtLPRayKUboNc4LnliI9LL8eaxBCtRJpogPWSYBkfZR09lHgs37qVcdM3F1a/BB61udJSPrBeSnPek7fm+RmMHKwjsVamuIQfhTWaBI/wOUIdFFKCqpJ9JB2CMMCzdWAbojn3pKErHNPmoVgxDGOMU/TLwEG0QGXLjdKgbm8NHVKCtn7cF4xLAHaDtNU+Nrp0l3CBAljn8VPYr0mEG51kYPNW+yw5V3GO+yn9V43l9KMA96aWQF7RHcIzrFRkooDrpv3btcf/j+9dayT6321a+fxk8I6OXzNPsV7u5Dx6XYdtwdnp7b7tMv/HGG/b66zM9DfkFe8wrZU95ero9MX2GzZgJY0Qv8qS2HsWWFhWYgwMEeo9bT8LJg2wW2A3QJ6ChGJ7jcANu/XXXsnE+tj75vPgQJW+nv9NzYTfUwD9zfa5ec4Dn8/3y1CfszIt+Zs8+7ym9tReeA53ISKiKzQmhBO3Yx9CBMFxjMjtSTUBKKcpRzKq/g/AFbPlll7QPOUj8H4/srrPaCmEML7LQcBsyeJANGsQ0yXbz4N+94dXVZ86a7XupZ3qa9nO+B/wxu8uPoPvz3ZPt4SlP2OxZrZTiVtfYvzKP0MngNa0NkFuNTZkZ5BMt8AuN8jTmrW3kUkPspkO3tdV877te408814770RWVXMjpRBVbRdz72dhdtrILTzioBdhffM02/+ppNvmx6U7dt2zpRYbYosMGB4/29XaWX3oRO/M7Y2yZxX3uMJ3e7kGnX22nXX5rtXbj7PAZHnWV3va5GLfzFp4Sf2AC7C/bll88xu551LMlmHIf73Jwxzy/ZR9ac3n71VnfssUZzX9z7ls25lun2eW/8mdpLdORaSHGkqOKAqutOMK+tPenvBYAQECD13V9LZoLlqGhnYGl7BNNXJhL8+zNOXP8mLh5UVH/tZmzbPpLr9k0//ecOz2e93Pfn3eZmznD9Zn0oPonu0L7oMt6CPBG58XKm7ojZtcqEwJV2Rdx/QiwjsK0fV2GiskJukGPs+BdJJnRbinFRf0aPxIvisY98jv/98fKub3kan4Kw8fcEeAOAlz7pIP5B26sslsKqGmtUX2cN4/82t723S/vGVsoHnjkCY/ufsceedIj8sWG4/onEJSBaDhCwNsEtBlX4PrY9sNsGP/c35/x+V0/YeusOsqbz7YB57pMqdbrmJgk99Ab0qvCKhVrVv/RfpV9kOa36I5si1feCD61qVtoG/slb7pj6dzLfmn3PfRoZWuFSQK7RfYK56jYHVwfhXsUXQ5HCXWAouc+t328raO+ua+N/+qY1jyMPdAeeQLZENIpmeWJ9wq9YG9invxaOahC5+BvzAEdJMoqwvdy+IME2goFnYz5LOnndDgFeencDxsN19H5jd9KBib4wb+Pfvj3A12nlP74F9h6pEi8jtqGfkcmHrbUgbdQkyNq4XgbsBVgh8imBeiONYrZL3Lkx/ZW/ITfFGQAnTEP6DvmisRK63CfPsNG4Krql2AMMVtQpUXxzBvks/JjE4AqChkPpee2pN2joQSys7Iq3kA8QICe15ZzMtHFxuS3BabqnYQCgoF/JET2NJU+iJkTpZqCFUQGrVpkI+X5lhwRUhgVcdkhMn+LeBQIXtIBGOq2JARqSn0pyDj/0Jq6tp8SE9R/F30yDTThUgh6b3NNZ+2m4RdyBLtRwUkplP1FSQEGHTl/GX0UwyePgFXhi0dMfJ2eVQOFUpikr45yqynJpmJsTWW1aFFuakqXkxPDIA+XeSKN4zdGkcTDRZY4/rK/jFEZjL8If2fRefYvR5uzwijsmJw8RclSgSmi3zZ1P9Fb98nQVv+kkApLkodinrGAQDH5dzIOBfSjb53wcekjnR6hBwjMxAuqcN1sI+uozpwCGlZTn4W8JxEufaxp1OoaRYuDX+Fc4Hs4R9CGwH5DvxZgKb6RHqECV1ZFjpgVLzz5r52gly52UBppQL3QG92olW5/LrT1Z2IBVmE6EC+KhcFQZhQOHnEUjBNwi4wGMq/mFwt3/I4FnrQGmIsq5DniToeHwEeAPTSG77mwoyAaQPuCDt4RNZrli/Arj1VpnNgPi4VYe9SbA+0wBRgfZFbAnfOvKHk+Yie3lfm2A89SB2RwruhH1qXN9VBtlrXFLw6Dur/tvN2mduU5R5f9w93O3zu4AAYvjuya7nuAcY71LXdMtut//2eb/OCTNjeceOJ9GGeYazoCdOqA9mFHJBG84v8QbYwq0wTI4il3+Hxmu01s0lFjetXjqdNfts0/O97ufcjnXQ7E6JY/M04rUDov6Ic+wrinPoqtS1wrQt+iT3wvwKC5lrxtI5Zeyjb92Aa2/RYb24brr2MjllrcwTsN1l71vuPFODd86vSX7K/3Pmi/8qrlv/FiaFOeeMKHBodPXpfSvXJWyqEQxjPXfG0DUFYU9P4KHh1ddHUb2Xeq3XTqOFtt5eVLY+OPPcOOO+vSStbDGMdPcHTSOPe/xnpBuAtP+k5rD/uLr9rm+59pkx+dasMGLWAjFxtsA/stwG3F/WyFZRazM7+1VyvC7rQ94tzr7ejLfu/tu7yBHwKw+/N4KkNUiT9sn9Y57C+8alt+9RQCdkbqMN+Qce6th6z/zzor2fXnH132sIN/x3zjGLviut/WHWYlnYk6PvhwgG3+0Q/aL847Jhwu/47XWw62Meevu+PmeT9S7mmvVo/ifX/758P29/sftYcee8Ze8733MZ+yybU1pqwVBLTYfvT+vT3a7vML+Yoz7aErnV7gT+geXAo2fx1ZK749KQcFoPsGukMU4CgKZ2FNc7572Z0kk51+2M60+kc99d5BO9LeH/GsBRwnp+yW4BH0k/vQfZ5XW2mER9ePtFVXcB0N7e19OOLUC+yYMydVpwHJi6A1XvalbP+4CyCJTjUBNTlGEV2FE5d8M7hfH/v5afvblh9d998xfe/aMwDYd/z8ePv1rZ6lAJnV9mONXUUnpXebGYfoSawpdDYoUyRkuK/Pwyi77tIzbJUVR6Z5mGjHnHGxXwEbklmXaDf0NyPg4INYr71xrO0DsAUOc0xHSUSl8WA4+ODQo6MPercUEZYTPhiAtpn0CZkYNkDYbbQrtL1aEWw55kSPKGRLm0COIvBT3mqnmhLhxJBTFmspMz3D9oVOZf/K1oA0reLHGjbU76AtDc0SMCK/km8dsC9brSDFUNCC0rBQZbRqIqOdvPhgAaMijoWWUbAmmBGBa2GfBGIVUWJRg1oEtlN25iTVhJKGcfRXRjLes8GsBtNY24GFGojSuAU05XxIBmHQRl61TM80Mb0VzXb0L220QxS9fUB312caJcNZ9M2R4ZIqTFASt3KOSkV+fEfaFDYCTUU7fIARl68hiK0xPdpJTI0mZNSrwE4tfR1CoQeSH+SBCzIiwpA8cfhOC5q8oUEqGjCBecVXogtpmcFJZrX4rNWRYw4B1jjIW/GdxoxHMuoRXjlFO/h7vjaa4RjlLQ5s4veoCF0HBMoOxpRBjkmDUqxFv6vfiV/ys2rReToUNB94ZvQ9R+DxLBqnOWLepRxSweOaspfd2w3DmSlQmZ17A9bbiUEWryaYb15fjrgBn3n/NPbiIKSTpPCMZATXNnVT0mtFDigTeSGtLazBsGLAxnujs7VFoc+YrGcAACAASURBVN3A3+3v0noRH6lTBLprezGZUgr+xd7JUqQs6/q0uElvlD3MzgsRhQV4Z9XlnJoYOsTpFABawMXbw/3Y277QctXeZhipAGoAADAkZ2Kfu6dT51T+Lh3G1A+KDkSaKxf2EiWnAyu30xlwD7LJwHEZjfbSuqvCSLE1peHQK2ux9Gwf22mbj9vlPzreBngxsf/E66nnpts1N91p517x66pid8mmYB+z4xTjFngv+wDJR6ADUnnDwK+cI6M3XdMB+95O7jY6q5PBPj3tJdvqyyc4yHmcGRHMisB+6NhywchQ7X7KuaJBWnfwXOlqzYe28Tjvrbz8srbHjlvaHjt80tby4k3/6jkAkJviEbDrHbRfevUN9rfJD7pPARleMD6ZrVCcOmmAocdo04VxDYMVY3MeW9L3G6/5yQBtI6fdajed+20H7CuUm8cf83077vQLyPMADnTEBN9WunDsbn6s2ynjOwL2Kc/aMgsPtKUWHuyX9mO8pa8tv8ziDthH29KLMSXe+3zcxbfY4ZfcXp34izlC4bbI4qrWlnFbrmMTD/1sAuweYf/8kXaPO4ta29OgDzDfdAT7XG276YftinOOtaFDwFsu/g6E9/zyeLv2Jt82oe0EoJkctbgI3/MEg80+/D67+kdH24LDXY/8B18AttN9P/k9Dtpv+MNf7Nd/+LM7zZ5xcwBOKGQkMcIafcca6rplmOvBDfdxwL5htcceWU9eETzU1OtO29mIHiIC6V8EXzhP+JYFGyIHiP+t7WSzEYl0gB5OL/9+ljtGwAMLelHBqS5r919fbUdB5DIeQD4LvqvAmIdi7PD99rbDD6iiunrd9/ATtv0Xvhu8XckneUxbk8TTJetO9hN4HjoFe+9Rh4Qp0gE4qyjvYN+Pf9WpB9g2G/vxcu+h1yyfm50/d4jd8Dt3gkB+JW8ZI0UWEOaIEW1twVDGX6R/Yx2hbcLvkbF0+Fc+7XMxuj4Pjz5r23/9dJvyrM9zpJvTiT4QNStYH2mAZ2hou9tgl1+srwHqVT8JusW7harz8fJ3ZM+97hlQfeA0dT2Mv9Gv4pSn/sKaHAAcvzWi3LHG+3U6TjJkFpmqfE6Mjc8rn9Gcvm98xqU1+ymtMdm2qwWGEw6N+/Ef1m44N8Dn6gJtkxKcoWz63336DEeEPb/QQRpCGVTnr2uGBR6IjsjLTK9YBiA5Gi1DSQAj/maHRLCgW6Nb8Vsy1hRNia+zoSugDiYTBRpGXocFPBE7g/PsFY/PinolkJ6vCcOZhnqMQURLfa8Tu/1fzf41myndzTTSnPXkAV1c05buGbFwLO1sII29gHKBE80F50ZKvHiTGvSpOUj4oDJUMXNY6AnQVn/HXqbyPZQRozR6l2GfjfeyKLCfSpHTHJY078ynBOfy5IIHlRYe5IWyo9NG18T3XGjEs6Ewk7w1QX4HXqUhKw9dMbBIixqfkmjFu+r9icrONM7EBtlIUxHAUCIwqrwNnbGK60pfEw+pzwEkqHwC6HOfXciq5tH7EMYN5IRt6J5IKaW3Mi3INW4NfeHfKDIv0IX3SIdPzhbdmI3s2lz0UFaa7N/ZbWGca1GQYZ91VoNmZW6zIietpPSl58pC20avBS8IyFM+tB+v6NemrHQyiF6Amx5SL13WUGQ19YVxcQ+4CrdEFBCLsP+mve1RbVU0oNyoMKKux1qEwmYAcHGEGKOxSFsr1fylp2EgCLiDhqQjIi2xx92j7jjyC9EAgJtZHh2C8TDb91ZizzuM3WiTfJsX+CaBBHw6RN31fDnhEtAO9pHsJIIFGCQdSlTZHRvxPWSMEYC8xzr0GduItcpsJy8YdPmPTviXg8XueOWRJ6faKRdcbRdffZO9PpPbSqKr0I9VXyu9Lp3BOUYtA8zRcM+MQCVyjHeG1zPwrQyjN1nJJh3/5d4B9qkvVoDdo7vxEviLyt08OqtktjRGJYBe5hlOEDoki7NkngPNhW2Mp2jv65XLV195VK/61x0de/o7zgn/2fW32jmeNou0YmxdKHUXtE+zZIY1+QZ8R+fJOjuZrfqR2Hc88tmb7aaLT4jom14RYT/j/IqOka2l+ROo8pT4PXe0C087og7YDzjLJj/0pC2/2EBbbEEUJcQ6XlWKR4T9h98eU4uwn3jZrXbYJX9yEcUz4ITg2htG/Rwbt836NvGIz7UAu2cdbDnmm3bPvX5cn/hKc8TtAAu4XvnBhAPsK2N3KXOE6vJbjf6K3Y3q8pFBw0iz0q418LCH+1oA9vOO/48D9swXyHR52h1lN972Z5e3G+2Pf7nX9+bTMaX1Bjp4dXfEbLpvpfvewnzjn8899qa/5sAatRxCJnxSoW8B0ga7DhqGz35dJL1wwt8AwHcgF/qSDnvsI57+tB+b+DN/93koR2PmBRc2S/WMVUYtY9dddEqNvyoRnWeHnnKhHXf2ZfiLzgOkOVPJxbqAztA2VEBJW2W0nzkaU5AIfZhng/v3satO+4Zts4kXpXwPvQKwf3mC3XCbH4UXe7kR5WYUOoIa/hl0iToMrFqu2jDgf4BsP/XB5uEe2oFhB8+2VZYebtcdtrWtNqLakqIXij8edtFtdtzPPKofNWpgA+FXrkliB2S+RTE1/wJrJ/qhkyMgg1GgjayDz1h3UeQTbQKwR/o51jhkV3FrFOSvZD/RBip6Wrax5h+6YT4nUzq+u9vb2VGx9mJ80H3KzFIGXqUvgiaqv1Ce0ep/A7CTSsHosqZ5lyqNR0Vm/AzjnJ4Zpa6URUnUSEai0gQilQCEE/itBKPlJMBHPAPfcwDtjFYNXM4FPbsMksZMMVCykdekdupn3kNai/JrsnVtmxmrTZI4rqCS7qa489/xaBktxbGY228zX/P/tHTnfD6jHegv4JyLfbushwLsRDMa1aX6fZtBRRfVTwB28TCuJY+FzqCgSFkrvSXXT1CkKrx98A6SjwV62qWiZzHR2ZjaiyOlgvcMzmIYoAPeENFn+lB0HX2Gwc6GM7BXG4WWLS9zjTI1EI9fQEcyUCn6JjpRuckBUDQlFWek/2DRhDcSSlZylNkkaT9F59GOokpy5ODe4vzw36GgMA8lnR5TBv2AlGjSp6mHYlp5jwrBKE1T1bozMWLu+Cy991Y2NLyeiFkAdhoxmqeuntfWQSb+4AMVGahlcuA36EfoYX3GfdKZ4n+8g6bUs3JUNd/L/FNW1OdOZXl+iEidrghKnWkpbuQ7RTzCYw55gAzBuHCDEHsqC23JjwKqETHEXniQgsZIFJsBeOIiH+e5o+gLADIXUdG4Cd4VuR3s+9yHOTBEhBdr4VxEXL0NgHYBd7SrI8kEgEL2tJ6lAWv9DNlntDH4DE4rGs8xbhiQDVqHaiBviL9jTz/3/Jdz4inzKgRZqyJdNbrT1pv+VwB29GXW7Dl24TW/tyPPvNymTUfRP9BBul008HGrcCEifjAycRY0HCzaQx5AYoaN3nJ9m3TsF3sFiAFkttrHU+KneO2COALLn6uoTBiemA9kZcghIidum3kutkeVAdHP+XarTTe0b31xtH3sQ+sU8NhbSXo3r3/gkcftm0efZdd51L0yJpmCqnUoMlAU4REvQqf6Z+xdX3Nnj6i64f7AtZ4S/7zddPlZdcCOPewAUmFQp5NRtCY6347dHRH2QxNg96JzXz7V97A/b8stMdyWGDbAtRroC5v9rYiw//C7n3PA3trDfvwlN9sRl/7RH8F1KrbW+JDoQBu37QY2cfxehebPYevDuEP93PQpdCZgnHIy97UBAwfaXjtvaSeP/1IU/tPrltvusp0+/y177XUWXYu1jc6LqN4PfaVtGm/bZp4Sf/XEE/+rAHvmnxd8e8ovb7nDzrz0l/bne3x/ecibj2cRn9uP7e9pE14V3rcBRFQcx+ihjAKcgdi3i6J5kekMXeQ/4LrYCgcw4t8hSir96sDXBqFAn8sp9ORs3/8LXTrlb2a3n8k1k7ZPbEXBOoYsXdgRb8a8f3e/sTbhwH1LHYI8DqT9b7/vt71GhmdChX5k8KDYPSm7ELoSz4YjIk6ogJ6kjg61iH5UIH+w14246vSDPcLuRz6+h16zvBDlzsfeaDfcAz2KdO8QHq57XD7iBAxmgwQPw8HN/dxwwGA7A6qpY5sJT6Do03eOHbrd8nbELmt5veBs/FbEufeRZ2y7r/3AHn+WRWAVPCsnA3gfstO81E8D2RVMwmfpHRI9+IHzWrOJMc+cP62JuEy2sgJDBRfQkSe7P9tBaF+2qua6rf0TD+g5N9TaQH/lxK2ckOWldb3UhMGYoZOZqeDPbKXEx100Xtp2BjeSOCU9itFL3SvjIRv/BZyTUCX6mccLpafIPGjBjpZ0gjSwMH4KNdln/Z0HDwYloAkdlD6r0IL6Ujwx8AILmHPyOnPFtPOg1KYwW1k0rno+xfUr2wIGGTI01ue37S7v0zMkEPP5kMywZYowP2J88lZJpdd88/sM2Ms9iQfkSfXnBKmCR6iggq25cBQQyHtjeFokMO+4lwBa6VGF39hGKBJG1NrxRtk3DkXn7ckIKEWIGnyv/T4RVSQ4ZkXIIo8ZsEUfJfTcFxTPUVQONBO/gQYkeAE4kgMyVbzxMxbgIsP0EglsaO+tAL1oF7cnmZGHFMYuPKxSwkWB0tDNIBptlP2pAFWKzHMum2wnfsoV42OfFiLsTK8v7KGxZTr0ko/byl8nbaBvkWIoJ00vFHuNNbL+yD+kOZWDK/hDCxcBvLZPBM9zzsXLZc5hXEovY64S+MgLWXfu6A4y2WHC0heiRyd0KboCfIyIu7ImIBsw5Pw7gDTtiauEtuLzcAjB6FbVVdIQtIB8af8caBXHL+G8YAfekRoHOoCMdIIEX4NXya/hLPA2AA7xfB0/p+PbcopeRPVU/Z6R97byT7KEoxDROjruNF94dugCGi95n6woWpwBPvaUZtxqL6XM4x6Bdlax3mmrTf5rAHt0zwHDVTf/xQ48+Sex/7YaP3SC0wDjw57HfgDqPBoOugIpkojeaR8ieMj3347+9J42afynajZRd5IfgN2rh6NgWynsB8ZQPQLp3ioUQvmhkzEctJzvhsws4enbB35hL/vi2N1qALC7/vw7fj/ylB/ZhFMncl0BH6bU4Bim1gWCWu2JXWkTs+V8D/LTfgzeQ9fbyCUXspuuOLe+h/2UH9tx51/LSDQBAmhXnEdv2tgdN7ELT/xWC7B79HvzfQ61yU+8YosstbSNWmJh64+oeUQE+0Rhvh+O36eWEj/hR9fY0T/5k1PdeQS88OoTlTxjK83AITZux497SvzYAthfenWmHXrOL+zRZ6Y77sS4qqhvH+edRf0s+c03XMd22mJDWyilsmP/+v6Hn+rFvK6pdI50RZjNaV2NjFLwxlu22Ybr2dXn//cCdvHXE89MszMv+blN/Ol19uIM113r7mC23hiXKZ/7mdybjjEOcedFHMfn9MJnRG2jYKW3NMOdl8huwT0wR/DdAv4fTHtcgwrcg1x/Io0e25Ugz88/ZXbLDz3C7kXmZHuHLcN1izRG8cXrJh5ta3hGSrsX9u5/94Sz7YQzL26BHOnUwCtQLlg/nL8jRZtZG8qIK47WhFOQEj9kmF11xiHvvZT4OfNs5/OeqgD7m3BgyrnsmRFxBG2VeVLpMPA+dJiPPdYuBhxku4UTr1qDVhq5uF13xsFeqd8zmtq8sO0GhSZPPMeddBF4Qfv+T3pcsiEAXTMD2tkE1LOdmUPRB/AK3okbc+CPmTk1GyGin8lmLXpccx8rUZHhBDg7V8ed2UA17MMAd6z36quapM4oGDx9n7YYNwC7Bk+AlqMYAdYrT3HxSBXwjYfJcyHlTokNIcSrSXEKpJ4RBqaAGr0pNXDOdqMpGsM5dSDakdGa6FqijbyvpEw3+tu2j2ynW3Debh5Di6uBzie6u1/UTBiT+eJMz9oP3bXYw99z+wKAPby1eVm7rraNLCZQVVKCaUDXIvJt+gOwXpQAFhDxHXk63nif+KroB1wfCJRAy59Zipfpfg4iAC3AjQxppFo1eBt9VbVyGSdKK2ekIHgjg5Mw1mkoheHH4ludOc8wBp3Rji6G0RE5aC3wUoUZW38HDRnNk8Gp9kslzDYsK4AXY6dcB7noJCiyTxrKK4jiIeGpFgAHfWHQyrkgRvHvwxDG+P07eH5VRKrMW4OpQgdAX9AxEp5RGA8JsJcIV+Kr+WFhDkvk7LKJAOxM0+pJhL1X/QH9O7tBixbfA8BSn5Z30KYhT7Xm0qKRU2RDlqR/wfud6fTUWNGZTT2S5LGrsdeAOwG3otERHfFUaBiLxSsPeeA8a395pPZCHsTT/iEq1PO8d0R7BLSx561E3cVblJ2Yf/zHxsBjsacevJfoqewGtAkeCMOI7zpxoWSYtZtIrokaZ9nGA7mRoys5vMQM4fzC2JSpk9qW01u1LOIaOD+gL+Y5KPmwXX7mUf/xlPjMCtDjP/3Vn2y/EybZi687zbE1Aam2/bDf0WmOCPobbniiGjgq9caeRhqd0AdIkV9mPRu96/Y26Qur9R6wj/mG3Xv/w5UOrhRq6117sHN2YQQb8HK6C7DHfCNiNM/WWnVFO/67+9m2m3+sbXSwVyrgX3DxhJPPsSNPPbcMobLxwE8wMLnFSVEeZYYsv4rZNls5mPO5ufF//ez6u23k0ovZTZec6JXRlyu9/M4pF9nx5/+CgMnnMtZFppFDNhy4jd3BAftJhyTA7uewj/m2TZ7ytPvYFrKRo0bawn4OfF83+pESv/zIZeyMgz9TS4n/1g+usFN+envlTHvN9zK/8FAlr0j/9XvG7bpV7Vg3pFG/4Qepo8J861Wl3A/o39cr0mtOW79e97u7bOzBJ9mLL+EEgWTfFdlkW7KT/RmbOfC/+tzj/msj7JmdUKjslzfdZof98Er754q7ma3ge9dnIvVd+8qdJyCLkMOB0IU+j5Fo4PpkIGUEcgjSYcnHCxF57HF/E1F52DVwZvPHCKI5f/3V+WOyH/0X2X+wDyBy+AwehE7sY+O/MsaOOnBcl/Lzj/sfse33OdieeMa3LCm9OMSSujvsA6wd0CPk66huj8wPgHlOazjoEAzpW0XYv/9122aj91bRuVm+BWHno35hN9xxPwflY4LOnE1dGUfQsnYBnCdR8JW2WXGcJOdjOLPm2Xe+9gU76tv7dz0P9z1k23vF+Cf8eMnKHiNvSGTkAAwHCm2OWg0N6tKmrgvxKkZ762NbLKGbk10Utye7qGkbl7Ypx7L1xT/CjiXI0Uk/m/0OEUmZdAou1K6TA6E9timj6bPgKFi61aRGhE8GvjwAfC8eARBYoBzvMK5p0TYN91qH2BGlLygCFH83UgNK+qYIBwNKs52Nb3oqioeFBFSUUHvjS//U1y4IPV/gvN0MaSFoMwHtLu/sOxmcHZpJC0ZbUNebh7S7Nlu678Ah0LRL2zYFnmrXh4ahVMAGDdsSWayuQ1mSVhEJRQuTEi6LbOL3UtwE34H/KQexzxQrD/umrhQQCCOanvkAmHIp4xa0QQNaRn2k4DNlrLShvlER6aiK8Gh6e9ob29lUhmOAigD0K+ett0S6tQpRUZUidByrFGWpZs4JKkpFgKRaOKt5Iu8l3VmPzON3tM9rS+V0Rgxr585SYSuKFZWWQSsuFqJlkCg9sNCQe3+yR77JS20VZC/lQ+LQnShgniOFlk7FXj5mvi6veXFzC7JApDObAJ5zW2QAg5PeT+3kBSvmhnq06FeBeRG+jTCXuctM091oG3ohDC5Ed1w2B+FcbZz9i+OCnN6xl5KOIfRRlcOLcwETKAAOg8zbCuCOaL2Ol/N2EHHHPrkwYLQ1Q/vLyP9a9KOSMNIFYYiSXyPdEo4n0FoOBaSUIuKOAniKvAt4a6FOtJCchZOce9zC8IFMUTbCaKCTLgwf/CwPPvVJ05AJsaXOWKBy3u205Uft8jOO+K8C7Oj9XD8+69jzfm7fu+T3NnfIMp5+7Wc1Y75QrOo13/c6A8X/EC3icYCgAX5HmvbIj/mZ0Wvb6PWH2KR9sEe8Oz5r/R4Rdt/bfO99vqe2WesjN1ScvtDzOXICJ4705DzbZP217LTDvmoffN9qPe/Ev/nKCadd4OcoX9ha67QYF9AOOwu8jrXGZQVn2m+7h9nu7ze7c4r5GWde+XuaLbfoQLvp7INs9RR9G3/S+V4l/hI6rhDRAw/qP6xTnhKPonOnHV4H7OMOs8mP4wxuP49++HBbesRIP5d+aMQsVlpqmAN2Lzq3hBcsg/ThHPYTLrIzr/x91c/XHSigArkibZ6CPW7XLW3iqRPm22Fy5+RH7QvHTLJ/TPG2o1gk9QN0TzjmmO4fMkfbw2Vtsw3f70XnvveeAOxiu7/e/7h948Y37NYZI1w/QlfC0QKbBM4ylz/IYNgzEFQapji2DudZoxo+MqkJCWKuPT27ir47SHzD/wHN43vo3eGLerE5z9C4/QxGd8Ej/qMcJm4HoGbBdRee6IUZV+xSMhDdPeSEc+2UiVf5/dCVeAg66X0f4HoU2TlI8x4Ipy3+9gyBAf78UMG4Binh4HX/G9e//poP5U276tBdbJv1Xa+8h16zvDjizvt+w2747Z8q50VJq/ZBRGaiAEWyvzJ+izVeNjRs3Xm2omc5XHvZ2bbW6u6s6+KFbIdvf+9UO/lM1ynhvMJaQ+d2zC3XsmL0C+ehL5gM2hNhA5KRynvjwUWXtOlQl0A+6aD4KEwhGwlMAN0ODCA7is8QkA9swPU71z7IfS44QFlLfFaH7soO6NrA7NNnkVVb1lUAdhrmSvEJpYdLQMRkLOSISwFCTQNLgxYoB+Pwu3iWpBoMoWdko49Mpehq3CsjUyMmwym1OUcwZMhoQgrYSNTqzWreY4EloAm6dGfhd9FoVnqSr3K56NThhx73svML84Nx1TsYQ8b9Pe4qeK1xcRhBWOCz0dzir7dZKKaV0prBHRVAVgaKwCtLI3gMygUCCj5lUYggUqK1+CVHEGU8C9iUbSBoSsqK/QeoiGh7jjKzr3gMlJmi+9qT2UwRrwE0GOAoIkKgG/s+aRjVeIW0CoUpb59/roF80Zw6QAZPpO1D4coYhSKXksM9BEJFeQr0pTkM3QFDh2C2XXZOyCkMA+oCpQJr7pteHTlXtBhFmjSmi/OVgfo7lXOJdGKruvzwmdBjAGWx57rTi98FGWUTLe1drSt6ZIfFSrq08egYl+YvLVLt0uxDD4A3SONaVhXXB8lYhwWs8dze0KY5FmWwYF85CsLh+CHwRqT5uUEIAzqOZqrSXCtnkpwKiW/Vbm2vOwC4v9BGHPGEQnUsgiYdoaiBtr9E2r7zXqQU4vnYy+7PZKXo2F8tvi7Rdx4RpqJwZZ8wFCZfQWetx9BNKeIpnax1L6JW0I+Qn9wGGaKZFcFCsDtts5ldfs5/rkp8V4Lw/EszbI9DL7Lf/dWjpW9Cp2G7A/6hRgENQOmhxZwXVl7bgfqaTifniWcet9ErTPWU+B16v4d97MF+rNvjFT2zTlcthVr2FmWuyCHWDhh9/WzrT2xop3vRslVTxPndE/x3r6UJZ/zEjjzPo5yRfaKtWRg+nEqqIq9om3+/uBvs2+3rR7n551s8un7Pn4NOSy081G758VG21iotcHPi2ZPskGMcjEUUjxlgSkel/I3dYye78Ixj64B974Nt8lS/HhFdl7uhQwbYgkMH+3nmA2z1ZRey88d/xpZdsgXY9z/6R3bWVbdVThZE2CGD4JFYE962cbs4YD9pfK8B++w35tj1f/i7HX72z+1eOBAiQ4AnkUhvKq06nHIA8np/0zbbYA27+qzD3lOAHZz10Atzbf8b3rAbHqGjMY7XdOfm26jSjcJfdBICGCu7pw8qrfvfA6Br0Yr/h2DGm7TZYqsetjn5NTq+awGnFwD7H852p8+T1F3+exSEG+RLzTz71ud2sWMOahUM7Irz737oGdvhkAvtSRw9PwhZUN7Wgs5DyyxRtTkADifoapfRt/APBfX8/U30278f7DwzzPs82PvqmRSDX59pV+2xmm2zOlL53zuvAOyf3c8Bu2edFDuOa0EBp8RS2uYjGzrbW2G3YT15yw758hg7+ttftX79ALi7ft09+X7b/jNfsqeedQeXauyU4BefW/Cc96vmRMh2k9Zt6uK8Thbg3OhLd7ZFWyCPtTMvvGBffCcaYR0m/iwgHqSV0aW1Iq0ZcT+duQXcp74We5mykrN2OiEvATut0VrxOAEMeVoa6RK5wTAsKr4ogLoMFItXNuBpPOW9kwUPyaiUAUnvRqkYXaxRGmD0AEVb/FycACR4h70C3bHaO/1dYFcgdz6N9oyZsyEe3ctW+jsA050OVShbfZ/PMaD9DNh71NU88E5uaAhcRNYlOEpZrPFf7j8FKnvBsjEv8KdoN24thhqFuqSZCuAnvozp4RhCoegeLlqYOx3nFDxLIpVrqbwU4cf3UeWU+41wuRRSAaaMPEZkHgqW6U1yc8f1Tkvt9Q/QTpARacNKW++C98NTKmMOhhzAEMbGtrVvvih9KeXkTY3UM9cjWjAyL9fkljyuPcTxJwGhPgcdAYqlc0ADGGegMwFLu8h6TUn2QtaLfpOey/dqvr1xRdgDPL0DuelJ17IaaKsj1OkOP7Zab7t4JXnKWSy1YihpsS8RRdGBi7yyrzoAe9AmdT4+5sEkHm9Hh9Jn7wOiOgt7Cu6wpVhAyG+A4YzoK/4BuEsmZXxE9kNa85Q1oGq6JfIOw875FSAcKfMolgTwXtKiU+Qx9sgjWo90X5cPVBVHYSY8H9cjhR773mE0KqMsqtzCycD9hKp3kflea2uhA/QDo/cC8KHrMB4Yz3i+Iu8E8TCOdVKLUhCDJm9VRefOPeW/LsKu4V7x6z/auENOtVluOLe2yYAGTGlFTYGlvDDWuhuZb3CtimAhOn73XTZ63QE26cT9ewfYn51mW31mP7v3YY/il+OOaIcUx0+1n7Mc95kBPHlzay8uau5YjwAAIABJREFUd/YJ422Fke33evZEvP9d10w484oKsMeRiKz2HesF+JgOK/Aoslgg6+/bxZ0j/2P22F/M/uJ7VePM8z42xNOHcTbzph9dv3T91jv+Zjt/4dv20ouIeDOKpDWPTr2xu29vF55+TAuwP/+Cbb7Hl2zys/48ZEzg5YC/nz+7v0dy1/SzuH9+0pds5FIJsJ94mZ11jRfOm+P9fPlRj446uIYcwGnm8jxu921t4omHFMCOlHgc0YaobDJeq0f5b6+8+pr9/d6H7Mpf/d6uvfmP9irOLsc8gyegH6LgIfbHu/6B3IfDXLYLhuqy53pjs3VH2dWnHWALDquOhXsvvR558U374s9ftpsf8XF5HQCfYH93voDfBXTzrQPxD6nur7m+w1aVUnkc9gVI63QAXw1y7w6uJeaJlPnZ4Cm/58XHzf55s8+bO1rwjFi3nZ7uJFje6xdce9Tuts4Kvs2lB6+53pVvXfWInXab6wv0ebB3YoTP1aJOfzgZAM7f8PdXke3kA0HfcbJAVDT3/izg/wZjgL6GvDrDBs+aZVd97qO2zbqtbR496MZ//JIA7OMOsBtucSdWCTJBprnOtrNNZDMrW1F2rk/HqBFLeYX+02wd6NgevObOnWsHTzjJvv+ji6uro23eGEtv0zaizVH64NdkEC87pOyBR1uwAamHw46VjZhsr3b2TVu7LMluGR9syYZdEmOhzVvsS/A1A32yR8OWQHacCuSir1w3ClZlpmK0B6yQwRI70ehrnz4LreB4h8CjRNBwMwkRnvtkLLebrAKOMCk0JrKxXBY6tiOAFHYkAX1zb2XxXOiBnJxi/MmRgL42iI17S9EnTHyPkGIP2LAnl6gveOY7MNg7baZLK70nHezBNRmwv8Mx6GldYIZ6h3r/7Grven5l4Rdvizc1nvxOYSlAmzyjM72Df8FviF4rTYgKhed1VkUTBXRCqlOHmv3j86RgciqSMleUuqrInCLhzehOoS8MCabi4pocOc9ZKUVhA0TgegBqXZ/2wGdy6h6lRWI4AvllqwrHXOSW449CWFWUo4qu0zNfovJyzolBQEPJq2Q76YDiVYU+kLGFDkGP0JDP23TKONoo3hrLdMPnscjwhtqlqd3YDyfnCq5/B7LTnZR2qwbegR7qFsRzjmp6X/IlII/FDoNgRyVDheeRYZIWWaWWtRt3kLFBy9K2fwAQBmAf5mnTONoLBiLkBiAj9jkDdKAqfHqeainU1iCtMf6uqHtUEoaxzbkFEFfkHbogjAouznguCttFUTyXLfAhnAazfE8l+oDxQh4AinBNSZ33nxBBjpR51D9gFk44xaq95h0cGkEn8DvXTxVFA5iIY3FAoBSRhu7KeoZrcAD28052wM7Mgu747t/8+/QXX7btP/sNu/PvDsK1NziOSvN/KGI1YgOz5TcxW9oNybc8mvOsnzs8xSN20/1Yt603sEknHdhLwD7Vttrz/1XnsJdigMxsUI2M4qCCnZGNMMj+XNvoQ+va+aceViu+9m8mW68eN+EHF9uRZ8Cwlu6FAUpkVTLRqE+W9CyGT3yx4sfbLjV79Le0FedGNPT47+xnB3/ls4Xms/14qe+d5mnKZ18Ue8Zb0TYaqd7S3rtsYz/+wZEFTE+b7nvYP72/H+v2WAWOJWO0LddYZXm74bzDbZSnSuOFlPj9j7vQzrr8Jpc/l1fMyUwvWDjTC6Ahqu9OsnF77OB72A8qz3jRq6MfPOEEe+Sxp1x8KUM8bnG2F5d7burz9twLL9tsP7mgbH0LmcFSg8g9HAFwcLB/csYVx7tfiJT4Dda0q/0c7wWH+rXvwde90960cb943f78CgA49I2PfQ50u48P0Wgc3zbL6TLD9Sx0bKgl0AYZiuAh6tK3Hbhof3ukaMMuAD2dvnBqvuIOltfcKTrI78U+91muN/36gzYfZcfvvnbVVA9ff3vsJdvh+3fa0y+4vQEHw2I+R33wHAB27++r/hkOQLywXmOffmQ6IXMAn7nFwYH84AXm2VUnH+hF51pOqB524z96WRzrtu83/Rx2nP7AdU84rivQ3taWNjvIZfr4Qw/sVYbK3/zUgR32+oofIejbl5q2UPN44B7bHLTzCrCXE0J2BngqBW+zvd4MCgSvNu30NliiOZNd9TXWBv8Hx3wUpgVop01UMpVTX0sWIJ3spe029mrAi0VWebt47EMnw3inoSDDt53dWSJrAugy2NCGOqQIOIwzGt/Zi6N0YaXJh1Gsh/H6Apbk0YbxgklpDCgTXkoziutAYfRC2t+RmHVrRfes9S6b0Y8COD1rsudXvUtjwAN73dXeg4wObN0deFf6TwA8gsUacRLAUARLv/cBD8IIhnLn/hpMg4zlKFQSUlW9h0Lgf2UhZ2PyXhbgQYLlaGT2NuL+SLfjXrli7yQKqB9Kiy3HEaEfSQZEo9ivxfQ+KLZyDmpDkRWa+kPDqFH6PYu1dGCupDCC3gLsMH4IHEQnzUEG+sWBmPrcdAS07D0fG3QFv4j9yOHarwOUsqWH+iP6jGsyozYGkoFi6CbydE2diF9oxNRo3k5x9lwSO72yWxHt9oJedkJ0at4GXtd3NPJLRB5AVjKmBSvfz/mpZUe1WS80T7VHZ9niWMGXQz3tESm0WChVzR0/R4o89qYjUs4zYAXYSxFEjAXywMmNNRDrFhZfFCpCdXgHA6VgFqvuArxH9ou/wqtepXJGBG4g+uKfo5K5A30ACBxnFNfDYYYUTVScZxEkAPiQcwB2RN+RNq892knntDM8Qs14/3W2cNlXTaM5Z9JEyi5oPdd22srPYT8PEfaeA/bX3LB+8OEpNhdt1F4tPoG4Dh0yxJZccglbfLFFewWaa1zi9Dj0pPPs2B86oBR4xPwOH2G2LMD6xj7nHml90dPmH/f0z6kO1uGk8RTO0TtubpNOP7xXz37aUzi32gOA/VGuD3Iogo7gETpnQq+Rx4P2kP95tvoKy9olp37bNnj/Gr2Usc4vx55QAMznpj1vz7jxi6Jns994I4DqgP79bZBHthfxo8eWWGwxp/UitvBCCzrtex7RnXDq+b6H/fyGAzT3h7IxwHl5nb3M3r+ZO0T8CLDbf+ogy6ProRcrp9JH11vdfn7ecd6XKvqN1+szZ9mkK39hV1zza3vCj91C9K0PbT4kf+y6w1Z24mFfr1eJH32ATfbiVZWDF9lTrVoOa6y+mt0w8QgH7L4Nwl8B2A//vp31Y+/PYI/kRraNyxSqxc9wJ47L07jdt6kVnXtu2nTbYrfP2b0PTKHccwsc5E8ZdRFNh/PP5zq2V5IOJWJJ8KBaF9qSBecbHG3e5802Wt9T4o/wCLs76d6jr1sfnWVj/neaPfk6axhAD4I2KDSHpRYgGGAYFeHh/5/hegsZDjjWDc76oCEdFkiHj0g76O33Re0cv+4Vd7C4ky0clq86T3mBtJHD59m1h25r667Us+i6yIv6F9885VI7/bLfVFkQ/Z13Ys89gwWIpmNdCIep9wWZU8qeiuxERNurdWXwwH529dkTbKtNXNe8h15v+FaOT4070G74vZ+JXlLPQ1gSoFUAVXY3RJjrqTKy/O+Ryy7le9fPsXXXXr1XFIh5mHCKnX6+Z+Fkp7Oc87JJs52Vn9ApMMZFtLFzEfRib0AX4xLaZNqPH2tgCrgpQJefGX1pooru7LimfUSbQY7G6C54XliZdoaCfPF8zkE5CjnjXbRf/d6nz+Jrorw2DQWlvScwItpEo1ywag/nQlaM35SikA39nKJc9jSgPf4rNKLCVJpijchNQnJSmmyUo+s50t8rdpufi9U/MtP8NJH5pUMz77Yh3q6DQia1ie/9SOarq/MRXe+qZ+0EvvAhja1y/JUMsjwBNMpKgUT8Rm9lLjgXXmQZcIjGcCEvfaPAS1EFfzJK1DYSTyCUT0GIbsmZRtCZI/RSMjlNNtKFmBUQ08l+RIpsJc6lmFAYJdwfmlPKpUwKa9N40vWlOnNmVo1Xyj8hXO3Zxdx0GoGGIQDjgHulSkYO9U9EFqV3YFBTIaKvMASiCmzj3mY0N8bYiPCW7IWWgmzLXrXzRykv0RyBVvSnOyXfe5HSVNTu7FZHvEM57qybbRfTdHHImbKnMF8C7xnEq/OilQA7jYqyX42pY3L6itebJEa0a4gb8TH/AK9MQY+FE/+8f6gfEZFs7nVXRoT26sZ2EfGez62OVcM0ox0YgHHuNwxwvxZzHue6OyCPqtfIUkEbVUpnpMwibR/3BXB3MAljFsBdx5CFow1ptmgXhY/cuI0IPfgTMsk9+ZE6z4q+sWY3Iu/oYzjhEL2CrEBW8VnvBO/RJjz6c7xKvBed+9EJvUqJv/Ouv9hnxn3RXvaU0fq8QkdV+rOP/+vnYbERSy9pW3xiYxu315625hqrzRfTX3Pj7bbnfkd57SrnA9ByWa/YvOw6PteeUeGpnzbNwePTHkl6+fGKVnTOjf7UljbprON6CdiZEv/AI1SQ1XhaL/Js8B5pzC0SAMrnHnew7b7dx+drnM2bnnjqGfvDHX+xW26/y+6+7xF70s82fn3WHKfD3AC9ALN9nQf6eRXugR7pHOR7cBdZaLitvPxytsaqK9mHP7SefWDdtb2q+nI2EIW2OnlN8IJzR57uDpEYT0W+YkAqWoW1ZpEV/Kivz1a8/M8rvTK8p8QHGajfXeYG+P7WE7/zRTtgn9060P1Vd/TM8Mgm0tFRjT2e4qSFc2Fh77e+iwj7bl+wyXCahK6n/AZo72trrLay3XDB0TbKj3fDC+3tP+EMO+si7xMaHObfo7YFePzFh91R9kIF2FPRuanPv2hbfuYAuyecAli/mdIeBVEJ6KBDSuSctkk41CDjspHpjAxdx/VJNW3cKbfZhu+zq92BsWA6Hq475gDQ+fl1v/HI5PMNGmpdqlro67QY0N+PHvOo9GKLLmKLLrJwvC+1xOI2bJgX6HuXAlUwF87+v5ftoN/MsNnzkFXgeg36FEssCtIF7eDI8r8B2pHqPtuziqKOC/QPovPQxYi8w1HpdAKYD3+ff4Yz857rXIbvrvQpUutd93/905+wk77xGd8zjYZ79/rLP+63Hb54pD37MuqPhKFDnibTxfpAJ1AEK6A3YJP4dRD3CMq86b6FebbPLlv4NgxPiQ++UPRWQcNsL3N+Ym2swPDbzgtrrLaKbbnFJ3oVnX4de+evudZeeOEF5wHZT009hKFJH9Xf33QeOn/SVfbAo09WcxV2IQGj7KcSDOU6I8yldYUg8cAvfdZOPOKgHu1db87SX+65z3YY90171uWt4MygI+Wnu+BrbrA7m0PzrPR0rIUZFNOp2qpno3FzLe0A4GknRx96YM8Jd8Z2U+jbdvfwu5gurNXM0KsVBqQe1vzE6QmVg73aw66KzPJAxYV8ngCvjK/iJeCDVWCreC7EVFRe2u9XwD7uK43zIf63KrKWFDN6f+LyzKhi0i4E+D8G2HsPONuOQs3gx4R1qpW0aeT2TpF1f/W79IxeN4M5bvJF971tcEYnN5CfQ+7wmbxZeLIJJpKCjzRMGPAUoiy8KnCYU3AiLZtCWHojASTvZ0AckWG8JANY5KR8aQzUZEdtUMnEfTTcS0aMIoV+LX7jmculO5nMobzh7aaRr6J1xdPK/ulv3BvbAGgAlmPbJJdJSUkBxnhJl4hgsJBRXNpGqYUBlYBHOB5oSJWilUkOZCgpmh9nNHPvUHHYpTkvwI+LrhwCuahUdhgGk6VrO3Q501mRmB4o+O7Zu+MVWTeIBLWrsuB1Qt/5eW5393RYTEHvxDuZp8XPZS0hn+ciNIXm2akiYwmWHteHvMjiM0AyIu0A1GHo0IjC+lXAMAxAGIzYZwrwjii2vwN4lwwWGKAp6qaq0OALtBtRd+xjZbQpnGnO19rzi/biWgB3dyAAaMKZgD4EcHej1IGEzfJ/eK7qWejIuEiZx35igHfVZvBxx15iHsmTK6RrnCE31D/B+yAV+kEHYYlIVCTY6ZMfscvPOrpXgP22P95h2+/6mdjnW2UppYhBzgqSrvRnrr3m6nbqUYfYJzf9aK8ANJq4558P2ZZ7H2hT5zitR/re6VU38roFTs9pDqof9IJnz7mhP8sjdAFimVroNB6901Y26ZwTe/U8gKSt9vq672F/wp8MJywcmeI1Guy1LQrVCgQyH/Tlve3oQ77aK1q2E6uHHnnMfvK/13lE+np74OHHbS4MtuLw0pqA+VMUhgadCj1yHejnEcwRyyxlG3zw/fapbT9pm270EVtuhFfcb7wmnHKuR9h/zFRvguMYFMALjVYUFFtvJ7O1tvAtB07vO39URbCLnuQ65DwHJ815Jx1q22z20e60Rtvfp2EP+66fs8l+TFclg1ibgA4hs3MsUuIv+6GNWq4aSwD2Y863s37y64omMJZjW4rLDsCfV40ft+NGNvGUwwpoCsDu83zPfQ7oIauSkXykouytIk+kh2qxCCDISYbOyAHI7IvNPrx2rwE79h9vtds+9oc/T245Q0Jn4p/Aq3922mMbAv4hWD1owAK22CIL2TJLLmZreyXvj/zPB23DD33AVllphXfMk6/Nedv+3/Uz7Kf3Ya0jEAqQ4XPiUeiwj8IM8b/RRahevOM7+DckJGEH8DqaLfacz/Mtp1WONzral1tqUfvlxGNsvbVWmS8ewhF1Bx5/vp15mfMEbAfZCKU1GkHZRoEdpG2CUYOAulZHc8axuSnyWSsUyrUuQCEeQnvO+XGv3T9lF5x9Wq+ymJ6bOs0222YXL8fxYNXjsp+7QQ4FPqR3y17qvKbKFqE+kwM3aJ3WaWGwkkH6lo1wXkJl+PXe58U85+P15ptv2oGHn2xnXuTFKXN9KdEnzmnHup6c9dlB2mXgI9n16lu2p5t2dA6SlUAxcYcc4NlpoaCO2u7MXo3ppp0RWTnM8qz1vU1fa/YRBaTUp4GMQRfjoXIKIsI+fLkqwl46BYYjM8fir0iJQIA6B0OKhFZ0XUIhpsnGdS2iJmGRMZai8s39evMTqcpgY37unw/GrKRUSKiGsnvXWm4mBLVwItvHF/8iMPBuj6HHXU38VxwS3ZMt39X91VSiMUYStTQgpQWF1iYSGIs4vq9JLv8WKJHHFe+YoswDElY+EG1JqatbUmDatxptJJCpFMxyJEYeMQ3zmoeQgh4AGUYsU3yT9zfGI1lXEbq4nvuwAzg3eDkMG4IZRSVU5Io6pxAqO/MUdYTSVOQ/PPBtUKccbjnlVM/oSp61xzQcLEx3CzLAcqCxUzIsoNdI31hkCe6q8BIVMA310G/QUfitjYddVYJjQee8tfMGd6Xwe8LA0g3qam1qxMzi73+Vjuiso3q+ntt8fmcLFuchDDkZgrT4mnu/iqOLwKkAlrSOgO4DfR/7EFYFxtxGOqTzNOZR20YA6AMIwwjH70hBxz5HHD3kQDSK1cH54n3J20CURVHS5RE1QtolAHYG1jzCDfshEZED3wHco6I90nYB3ME3iLTPdOAD8AOwn7eMxH537otHf6PPrFMRwACRd4B3pvsj9T/2yTN7qCwdSVPGOqx1ygH71p/odZX42/90p+2w29720isA7FlHUZaLfiDYYlVtRKmu+NHxXriod0b4014I7uPjjrRH3vI0+CV8D/UAH9+MKZ7+7gb+9KcrGmgbkGwSp+Po7Te1SWce0zvAjpT40V507pGn6KiV7ofOhqOI/BQRopaR+eEPrGFXnnu8LbdM79J3szQh+jzpymvtjPMu9nPgPfIbeoiopq1DjApXc1DWjAQaaJMgErumR6b33n1H233HrT3q3iqGN+Gks/0cdgfg2akTRiLXQsjhoquabfJ58z0OZrdebvbw70iPtO5F1kZFkxWXW9KOPeQrtvM2n+gyut9Om0SEfc/9qgh7ZItAFLmG+fsafq79DT89ywtheYYFOB4p8cecZ2dN8igtaAGZAS0GukwO83G6bI/beDmb+L2vJMD+gm05en+750F3zGi9C8c1omPcwhXObpezYGsY4vg9FV7V/tMM6CNai3sqWajOYT+2VxH2mb6FYKtdxtptd/n2jtCJyMBJshT9w/da03ywOj1Ba72Pqa/z53JLL+5FAD9kY/fcyTbacINez0Wen7ue9bO9r3rVnp6JbT/JMYjuxETwH9mysi/Sv1hnZS/BzqBemuLZMb87xWXatwwxFftr++xqJ393v/mKrqvPd/3jYdtxvxPsuefhzHPdqO1P2fYKW4NyVmpWcNsffog1BplzcuyinQQwBfRK0EQDZi/898/stqNdePapvXKaPPvcVAfsO9v9D7pDKSL/pHe2T2WQ5kKibR3jDXu32FBpza1tXyM9fJwH7Lu7nXLEgfMVXdc8/N9f77FPjdnPnpvua52ys7V9NNZ40JnrkrYuaG0vNZ14TWbIdrZgg/w0tFt31QBwsvcVRIg5Tzyh9bgZlGvqY+Fb6IdYo3tqfyW7LS3T0eGarQo7pJ83O2wZUCqUSyuy1/DGF68RQboiUVWrbFjgPqG0Dp2G0UbjNyISTItopva9E8NWhGsHNvJkv6ufm5R+h4BdfeO0VH/mZ7yD9jsdd26/9uDeUyrb7j3i2/l7dpPqXXe0i2fUhI9ykFN6I+rFo9P0kJbN2wCdbYCJol81PpfXLCsiLGJY8PNeb61+FOBiUGjho8FUwKcAEI2twjqSO3RcwDPJYkSTeI+ihQKg7Qhb9nLCkIXBkPazSwHnFDK0oah5KFVGwmJ4DSYp84EFBQaz901RdslBvkfezeY+oZKqKXnhc7IiLFFdGahaxKTHwA/ob14JBBhBSh9HpFen8ce4ZWg3ZbdBzJ4q9ib7JrbosCj1wunVe+Fud0cW+FrHumi+nZzkNUjyIb5MzuNY5NOchJNJ4CnyLCvQjqi2IlJhAGi9wZLHdrXnXIaxPP7Ymz7Ho3ORnun34fcAns6PGeCHIwAOLOgIpIsyIg4jO/gAxh7+EUxHmi3T6pW+j73gUZwOEXdPHYzIOQ3DMNbQVxjtKGQD4M5CeNpfi7FB/gK48wx58WD0VQYI19+SnYAq8X6s23m9MyZvv+Mu22H3MQTslJMS4WFWQhgtlDvpNO/j1/7fGDv56O/2ygB8/qXX7BOHXGX3vuA0wPna0+8ze8EBLZwdzWyN4jR/20bvsJlNOmNC7wH7Hp/3Y90cyGl7kZw8ob+Y7gja8/chvlf/giPG2p5befR/Pl+PPv6UHXXSGRFZR8p7RTvJg3idjTdSVqshEx2Vz9RbtXb6ujj0tXXXWt3223e07b79FrbQgsOs2sN+AR5SPaBEHSmj/Z3vVtnSbO3tnO7uJPmbp56/7vMQaw7+wcHGBTGaqNaVBYcOsd22/pjtvfOWtu6aq8azepLePG36S1507qseYQdYIQ+V9a2/reHR4xt+fJynxLtTzl8B2HGsGwC7ZD+ctP4a6qDegfu4jy9vEw8d64C9aq+kxD/ojplwYEHO4Eym3s60kC0AwB4OBMp2FLJ02ZNjWXZyOHP8n8v1Zh9Zb/4i7A7Y/3CnbznQdgBlzoQeYip34Uc6OPMyquMjmRm0yLCBPt+beUHAfTzivvx8cSmy2A+9YZod/0cf90JeowB8gbPVZ7vjLmwFzDv5jmxAhqrYY7Dr42H+D7n0M12/gofmOBB+6Cazv/s+56jt8ZYtu8Ri9suLf2AfnM+orgaHKPsB3zvHzrnixkqewjFDB2oTc+imWrAS8s4tRVoXkJGFjIyoVQMbhmu9ZCZH3clLe+HYQgfs/b3eRE9fEWHfdjePsGPLBvV38LTWQaW54x08LeCrwEIyGDJA12fwSmyNlB3pf2d59s/LLr2E/fKi7/s8vLN6HDEP3znazrnIHX21TBFix0hd53qscQT/kLYlA1xp9NkYIkVr9mDFirWXZKOt45N4RzXV0FbQlDok7oWN0XJItk6O4m/Cm9j6gfH0OKiqjlJ/5k43++r9csA+AnH2asJLPj1D8TKKikcJxhCFMpSFFIVAAie9yZVNwhdjokHVnhqvXXH9fyy6jk6JK3qEUtuPItu+pZkm9/0rAfu7BNZFjh6RoolGur+pjch2owvzHZ3RL4GI4H0uPrFI0rteor5pYdK1sejzvtKbpiDiGVBEkpVklClTJYxsRrmVpqT2cvQqFiEa66HUqQCLswGKkB76KMBIFi1HaoXWJgDR/f6dAFAGDepbMWSgMggi8Fztfw8aoA069yIqVTrfiv4pkl+ipo05L3JMz3J4Ptvsx89KrSw42pLANoMe7XiKc6i5yPsQC6jnYqI2iocbCtzHFWfvYvFGIxgz32OONdfUmzl7qOYAaLBuZ57jTlVM7+WnG2Hpxc9ZYeUO9qKJuDTJXmKXIoMl7ZqOFc1DTvHOZ5ODhlEkDsAKvI/5QpaJ5gX95r8SvWAUK5xzMIr99zcQcecRcXH+N8A5QBuMdv8djpqQkwZwD3AP+UjXZacB+tTf96wj2g7HAvbbQ5YB2lHhGs+MVH06gmRgBh+iXe+Dou7xjoq04nN/h3GMrAFUtYfTIarQo/oxz1Vm2mNVJR6AvedF5253ILHD6C/4McXetoBE6EdGpiKV2uks2UjjWMv3c974y8tt2WWq6GhPXs+/+oZteuj19s97PBX7eQfrrzrIQsSr7TIBPqp4cvROW/se9mN7Cdi5hx2RVzkYVRU8MhdgIDPzAe9eVHCHTd5vk44aa8OH4Mi+3r/u/se99vVDjrDf3e4V7ku6qvQ25pqGuvSbQpdyVNa2RNFxlfV1EVGuDz6ugX5G9Xaf/LgdfuDn7eob/uBV4i+pxEFAV2sLnrHoSmYbfqEqovh/5/u52X9KTiC/R3Zi6H0Yu1qH4MydZwsNH2xr+Fn0K41aJs5Sr6YNyhOvvrbh+uvYmN22qxedw7Fu2F8exjP5Pejtba2yghedm1AH7MdeYGddcTPBTVrfo+7E/+fuO+D0Kov1J5T0SoKgdKVd7FcRAWmhhJZCKiEkhITYifceAAAgAElEQVQqhCodpIVepYRO6BAQkMsVReQiUqSJSBUBiRTFQHqFhOQ/z5x53p1z9tvdc77dyL3/7/dbNux3zltn5p1n2ttVxg7aTq4/bkgesGuaxct/map9YCx+zphxyxYim4fNJxhPLIwY/++y3eZAmvPfKfJiiXrYv10fYB86VgH7nzJ6oNGapEUjDP6fZ37U3S0KQMfN++CZU688v+m3NpQLNR956y3qK6L22gdzZfefvSRTl6p86a4GE2zmfJVTc7S436eQVx6RkGMDJ0DIpB5a2b8LigUqnS5Q4+I0Dfl+/ia1oLzsbyyTQ8buKZdMPL4SwG2K65558VUZdOBP5V+zVe4h3J1x+pRNBIO2jdRdeDawVch8B8jce9YWgfxnih9TEqPuo2s/SqNa6gLsu4+QN/76jo4LPK1jSpGCrqOniDQfm6WOOK3afOhYAIgPc0pyhEveIDMbaFnk0PF7ycVnHtc2+/DCS+plP0Sm6c0LDR/qZz4f+xUN866/Jp2TOmXULePYE4Nk/4hqkfFKDSqpBeATXxXGkiIavG3bF48Ox9lNo36xm2ZxLWSP6+H5/OdCK5l+1HCtWwqJgJDCgKBk+mCMkCkcfBEZ1hsHkxsYFCR6PTz/lAQUPUC2iDVP3qZ4sOm/11Leq7dSxxtcdM6lzvk0qXe3UftNzqwNFf441NJ2haj0l1u7Ii82v2nFp0sMLEdL3nrKb4Pi5gYrgrxceFIUhLTYUxgF6xvBaood4ywy5swsejgQ3JIbvcu0shtYJmh3wUxFI+f1Ch4vC0XHeIIiEiNsqIDkQr/80IiHEt6hxwFDR/gvvfIppKmw9vQWmjfDvex2GBXkQFx/82S5V8MK/rhxwfoM/yYwi7lKyZBB4A35VpZ6oHhS+fS1SmHa3jdzj3PKtL+XPFWgARwyDhaTh9ONJUm5dkNOo5MmrI2fbXl6b0P+rST9iv0uJ1mea5aHPMAplGq3hDMMPBmR9SW7eomh6tgCnmeBJ1M0RFxjbdMquCME3QE/ACK84J+iKrzSOYEE88xIywbcnS9YsIq3JDBKxKIxMg+cGQIRDYArylDdGs+C5xeop32eVk2GFxmePCqFuagXzN+Nie1RtM7z5Hto6Diu3+oInlGDw3xVjOcj9F7bxM9CRA5gLrNk0PabVa4Sb4Bdr+uZOQ/XJsHooN42pAVgTTBWpBQgvB+RJ5ZqAENJpgP01mrmD//iTvned7VwXMnPe9MXyLYTrpJ3X3o6Sx+wtBTISMrFYHQ0mZr9vwH2qy+oBtj/NUP6HXiuvPY33C3u9E05nZQzelo+ly6av3vHpcfLAC3eV8/n5VffkP0PO06ee1GNEclI6DLH6MgNVGYocJpPoetuhE0dQ7ZxbaJs8X+n8wYvZMadjb62jvTSYmXP/Ek95zRckbbRP+hzkyEim47QWgFqLHlKQ+fnaBqCGVAddGMfTBYH46wVXcJW4UzwdBPKwBQJlRlW9xrYV2657MwEpjMPu1aJ/+vUbA8og9Gm0tvGmlrx8LWn1ADs6qmlzmns7AYzfW/s0J0VsA9tAOzax057Ha4h8dqHneHRMEvQ4/sPkWPGe98XkzFB9rF2gNGdTTrjbeXVrOjcuZVC4i2HfYh62J95MaMJiwKCMQg6NWnPdXJbZActdtZBJsCYh2vU9P8ZrccxqjFi4/XXk8lXnC8/3PS7lUl2iVZQP/qmP8plv31fgbcaG3sp+O6I6/V0j/XOcpmjxsaF7nGvBVRAT0gL0qJ40kkB/wfK009cnRkpFeyv3qeHPHj7VfL972hRyTb4fKZX9B168gVy3V3/na0hPKC4ucOiJLBH9LrDGeAeXGISGne5vrb/Lm8t5Q5Lr2uPNTYDgEdGMv3Qve+jhuwukyddWAn44lrBvgP2UsD+N+dpV6xhvAON2do6TUavtRl3QPeMDMAYoXuARtxgHZ1ANFKQjoyPl8rqq2oNAa0M36b7cPyZct1tGp3TSNfkfLjh5DuXfTEtOzlfMB/Xd1NqHI2VkXAcz/JPzcGL5vRC7r3JRjem2lgoCnQ8NFhHPSPnsCrO0xY7Ww/73TIuaddulY0bOD95vt1yQEtjErAONkjQuUXwkacQEYaLFBYxV/SrDTgyNkHlvWhBauNuGjdXF0ptuplGSjk3E4Tc8qZWn24bjd8MPU5/GESpoUalv9QLNeFM83Ouw+DBV0CvBop5GPJwd+FNK2cC8AUmppHKDkysiVvyaS2tNfAoOOiVS+DWlS8THO7pM2+IH86WL1uQSulZCHFXtOxQwXgISAueZCowUWlNYV8YgyuGJnxdwbHQXBxcaBs/TQBjWzPmJrrX3Na5sP/sj4qkKYmZIpQ+8cBhgSjKKxxcNDrkog540MXFdyNJlGnF4dOLzgiJWASSgpzrkYwhmWKc5mb8QQULvwkw/ABKXnkqfwT5UUHzQdpehkHyEK8uAOp4Iy5OI4FVR3s1Xkk8yDXD78KcMyJ2hdt5kkYh0Bk817ibPdVb8LMtecUgswK4oTE5ejUshB2VkcFnSq8oGGc57vqxMHW/ixntWGi6V6C371EAy3PP0/WGSr9Q8Fg0zu6KViUSnifk3OI+eStOB6CtABVXZ2nhLLv/nVXrGYKKPrAm6AOAHeAZVbJ7rqfeLCjTuN5L2wZosrB7hLDq7/lQrKfLoB9+Vab87KRK+ZUG2EdPkJkLdO07KmCHwcEMDVgbHWOqZO9rzUJc+rtXt87y63tvlh9oMayynxdef1d22ecn8sk03OfrIMz2nHsHION9GT9khpmR/fVat0kVc9gB2A+5WF6bqutD2Y0wWBoe7NonN6QqjSBH+d5rz7cq51U/U9/7QMYecpw8/gctnJc7R2hIxfz8/DF2i8As0DoVRwtNd9mW5Az+39+1Xzyg/e/U5Xi+MerEHtP2uq8lstmEzDP66r2au/5Yts9WM8BlNvpP3kuXz3jf1oxRIs7MPJt4pupjY4bsIpP1HnZWNTfAvtdReg+7ghUHvjYJMw71VMC+ljx8zQn5a93O1nvYEfpsYb6UTVT4V1QP+zZy/SljGwD79Dmy0z7HakFDDbtPSjjWjzIG5ytkTVx3m5TrAzROgPb0hxGnoI1UDFIB++bflftvukQBu8qPkh8D7HvsZTcE2Lwtmgahtm4EsXxsB1/FNnkemAHTPa4wqBhP8p1lms/+fbntustlnbXXLDmqhsce/8t0GXjpizJ7Ac5hXbPOCr574kpNlQO44m2e8ulcGARVTuaMRKEr0y/0//+ue/Z3zBOyc4kctNfuctlEeHURydA2n6dfeFkGjT9WPp6p4+F6WuoSALwbwuz2EAfdlr7kH5Mx2PdwZpsRicDdU/Zg0MGZwQimtN5adG7IbmoguaDSnHDtYN89xssbb7+byZtYxT7pE5GXqfP5b0Z3sUJ81K2iTmkOEPKL/9Y9O2jsCLns7JMqGRla2q2nn3tRBo05VD6eEVKZ0jr7uJPOF4aVnmng55S+mVIBnDdpFE/RBdi3ODLb0MY6cq3Bk5f8lewRbywZVzmmLJInVYenrpgM+TifGNJfpC3I4iqAPYXwOLiOlkSGKNhBwPE6oZjwJSG79yLmcKTJYYB4NqeBtbS/1b43RReC0xXkam+34ulIDa1QXF0m2DI1wq3soxXtNzlDdoxO8e9yoLlmc5WXovILdYB1jLSiQaLWXiRgBAu2ezpsEcAX/v8pRCmAetJ9KqbhB36y0kVB64LE2CsKMJ8DhVEqnuKKAgvhmKedYeM5KZW1xwPKZJuH3JsCQo+CK3sGeDzElQpdEpqu1EQCSPIellwAFuT2eVRNVDIpQEy+RK85vJJQgLz/XNu+d8nLDgWphrJCI10y2vkczCuBtvHj+xRD3zNttpmPyxV6hwwMFNY2rQ3502WlzQe0EH6b18z/ZrxGviOdgg3RpwN1s9ASUPJv/H8K5CbmUMvD0QpJ1/Bqdb6t1G3UH0iajRoo7EGqDht50tcdIBY/NGylNeXeYs1BZ/x/p8MYuQL6A3C33GXnAe4TFWqLNtEBW+E6VVhZMR5DsnBefx/eaPRlnhl4pBXk2hVvSte4Mg657biWqodWwe6gQAk8hSros/+hHiz1uiO33nLVPY8SUQAAM6aEelg6qmTbvfS4Vk49Wh1QiAv8qeNDDibC5PVn0GZry5Sz97frocp+nnruJek/7hiZOQdGC+evtH5Kr8nYB35zWnbgte4aq8ojP7+hUh7tXff/SkYfcrwsQWFIu9fZQ6SZdkCvUqrQm9HAyB2/J7efd2g1D7tendZv9JFaJV69yDHdwsgN8tlXSeXMilqa+9JTfiyHjNmjUh9oYd68+TLh2J/KTXfd77LWc6MNQAAEhIgg69LlhBms3PibHCxBLphIwJpjCaIccgOHteNnFnNfGaVic/PzH/wEEP69gSLfHKBXbmnoMjyh8K4n0A0+0OetOCI8jjp2q6jttIlIEuaFpggjH7udOVjPFRSw7yyTLz65cA/7EfLq21PdM+hnFGhcleKNv7qGAvYT84D9nJtk0j2PZXNjoapkzG0nYwduJdeful8DYJ85X3bSSIqXX1RjCfgrehpY88Ei6uCpBp/CaENjHx73edDAgbxsGu7AmzCu6TnVd8tN5f5bJkl3zd8v+8kA+6gMsBej5KwPXXec8zamYLwOtJl0OdITjYlmTFisq7RUDj94PznvzJMrpcNgDrMXLZWBt70nj/8NN2ugPfA8ZJDKmY4wbAJg6vhQRG62RvQs0vWwvfAVAP3ACPahrv27/5M9q2v9Jb2O7sHJF8gPvrNJ2aUq9Ry87AefcJ7ceM9DPgbyAEA3DKowhiC/XP+OcbLAHPadADLXk58TpC/bI+hLWcRI5lSAHpQVqhulNRwmX35uJfBrgH3IgfLGuyrzwctWLyGkdHE8iRedbxMmwwOuj9CBwetKk4MF5wGMj9AF2fZSWa1PL3ngtkmy2fe+XWp9yz6Eu+EPOe4Mu26uQddzosg5WaMCEFrPqR3Uu+EAK0TI2DmO96APN0RD5dIC4qAr6UlomO2jEf+3p96korCmr7oMt7G4k8tSKaAb44dOL2+HDNLMeNq1676uVomHsoI19EVgeGH02JDZ7CDw2ZoCQE+6K+g5jw+JhgPCy01qYGX3vfZzyRpSQ+lvXcstvB0XpCXlv5mmSIzU+dOjbJ9r19aTiWC2UefVOmtyDk01U/mFOgB7jssD8TYxpuYeTzTmVrVGjOW0Rw9fLmyeihB4BiAsU1ZyXuUIGnIWvLAvMQqGvJf60+cAJv0OUZdaDRNl+KxdkaMfy48tesKd3tCmKcQRnOBgjqAXwpKgE1PC3EJoWSPvccGTWQwntpC+wEPx8Elz1P7McAGQ7zIr/k7yh8DYPUGcpym0FPbhQKtJDn4wm1Dm2CnTqAzzxSjEY2PhQMoGHAw+aMO9Yjnl2WnFnqeiE8YQrccGmFxhTyGZ/l5xTjaUVsio1F7k27ZqMwy2RZYtPlAYQzGyA3SMcHMo/MkY4jxIQy/XOvf/rvyzPgPWHaC4o4J/eLRxltErA1pFpXh4m/EbewEQjiJpKCQH8G4GZQfuBt4R5gqedc80gLh5pfQsxfedFaz3WEe9nArcEUYKwIrQ9oXqwcI9x2jfPG8ASu4dMmVgqQYUrKTRn911KD2UjbvKMn1uiXTQwNWVlVx07lAmFVQM+uHXZMrEsdUA+/N/lv77HCkzZ+pYUuoLSYs8pb8TmZA3lsmAnbaWu669SDp10nUs8cGVXUfotUCX36RKHsM8CQ7T7R3M4fSCcM4TI3f+vtx+9sGVwPSHqBI//AB5DaGopthS1utvi0ZymacyZE0tevbwrRfLJhusW2ImDY8sUzq46fa75eCjTs7ulk9RV7EvT7tK+esud2OdggQWMzGRQJEZFN35Eo1/SVRBpvhZZWqFK5YG5B104NmeSnt9DxLprREbf3pQ79dTbyh4gMqo0S4NrSB56BJuNLar0jA3jBuRTpBRiE6A3Eb/DUr2mCEKaC44vuBhP1Jefed9B0AYpD6Pqu/KFxuv+2V5+OrjagP2nOEN5wS6+1wB+9ZaJf7QvIf9oPPl5Zc07BxpJxwXZb3JaXrNlGdx9SKAePIYBxlEeeM1DQy82fWL86XvFuphN8BePgLDAPvg0ZrD7iHxKVoLYwredvRrBdD8CkkTg+A7IwaXda5nkHdYjE7Ht0qPrnLvbdfLtltvWZl+z3h8ppz2rK4JbmzA/n6OOWOvdc3b6787I2JIZdIclVMf6M8MNTguAjAEiSgdTNMr6/6mYB3RQw589x89TK4458RK0T5lB/6kGhnhZZ8+Rw0pySnlZ2Gqw4HUAy8mCcKBTLX6G9CR/LzIrTGW2bFTjDZJ/IQ2lsioAdvK5EtOq+ZhR0j8YPWwv6vrY9EsxGjeZyyAFo/0YpRdxEU555LLzBgd6cD9gFED5fJzYMiBEaNtP7YP+xwh02epQZspCOwiGhjtb07HaQhhorkznnq38yxlC2tPWFOQBcSrTKViH95Baf2IvO+/LapHaR/nPtefTppU94SyHfqe63LUle130Efikhcwhl7rtpYWnStYKdJVTq68k0ijt4xevpS/EwRYTQtBVPLaQmkMs8oZCXzz2pbOmmmNgNcVlXr6bVZBXY7rZmPF+N3a/f+ld73i+rX0eC3Qng7JHKe5UgTeotckKENRMeBrKXye3mn9wkKv/FA0sEzeobBwxcz+DusuDmzdUxbCioLe+BiKp3vhbPujEoU2qFz7s+axc9CbKsGDx6LRguPyd9Oh4WO09XFaSwaH+B3G60Dfh9Cg7Yc1TaHxGLdbKHOWWX82Fw0B4wT6xzoFb0SOT2vIDBte8cCwBcwbFZrl97CWTT2XBDyNN1zboKAnJZ1gyMdGT78pym5QYEpSigig8sb5xPX0+VSSWUVhVU8bzXTYrCwszoG80Mx5Qm8jQrdRMRpgz/4WAQ332c+7pPC6bE9eTf1/VpUHUDZji74D8LsE+draJvgFheTg0bc72lXpgdJH4I5wdCjY9AbbXessEqU8APBgeevwuAMc6fu8Wx7hyfCYGyBVvsW4eq+nQEb7RN7o3BnSbtEn0vHzedKtQzvpotXLO3TqLCsq/SzT/hYrWF+odyjP1VfnLlisLLRYBm2+vkw5Y3R1wI6Q+FkIMS18IlhIqR8ZbXZVJf7mK8+Xwf37laa49//5iexy4MQsp5xy1rxYWAOXAQw7tHVx757+HjlAQ+IvP70iYEfRuQkK2Kdmtq2gAqUoDOtHjQ/9ttIr8c6Xjh2rFZtDKPzAvQ/WgmfvNABXU/IhXhjBBBqFAgrZFQcC5dBlBGVROhcgM7QNtMUiU7ZmwShvwMIjfGyvgjyLHkP8fRO9d/276l2foV71p9W7Pl8LIubAOs4OGHGxnThX4GWEQVX7g/GJofO2Xy6DzZAA5Zl9a0j8YAD24/KAffQxnsOOPXAdRQ1PGWBf3UPiQ5X4M6+SSXdonrIpz/4Oo5SUL8eqUeD6845tuNZNr5jaafzp8vKbapgxnlP+gVHXPkGepDvdlccMwIHPC8biaOTDehvo0+fhYf+B3sN+88+qh8THHPYUkeXjMp0AwF0BAs4GS6+BgcSN7zR0Yyq5qveui6AZRD8oaB8zYoBce9kFet1bNRp+5PUZssd1r8p81AhBMbnOkHcwRmrbKGAJOdtbx9bLvc2IEJqq45uqRo831bP+lnq7Zyr9u5dx1V7d5IFbr5DN68irLyNMFql3F172m8zLDr5yQ3mOwZ0X7CpNT0FgVONiLy6bUpGcD+1IAq9Go7nTthvhRw3aUSZfdHIdgH2chsS/l/FW8YrRpNP4+qZznyRMWgm0bLQA8gYvYvzgWdJEJhNW7dVDHrjxfNn8++VrjJRZfz4DL/uBx50jN9/764Zz2MaOeVCWFNmwls4Rei0a6CnTaCyMHnjuV8ozp8PZLHsNjTbj5c4e4rPYe19L3N6S9NcwPup4GI/VPqBOT/Du+kijCFrfLzal7bRr13P9ZTkLa/LogHj9SRsbrBO+qLGgVAQrzU6yDYBtU5TxheWuU9GzU7IK3eafbXJpWtRe6+8zvck+HAzU2yJxvwmEMo1Up4e4GmV6yIO+EvMrs9w541AArZH20zNUSoJ1LYVvUjGLM3Hmt1xwD1k3pR1CFcoQC4kUhTHnBkHswsR4lWDchVEC7zoehpMauAdYpufDhTmHZV55AAooYjwc6FXxZ+lJp1fCKulSUcQ/HXwmIO+yJa5lDPO39qDYQS5y7DwE3fNk8ijkX9Vaf7zCaCFGA9l6usIfl74ou7iOSTgHxbYcgTdBotjjGl+xfyrNeMYEPOSKK+gx6sLmEL/n3rviQMNIsty6/KbRNRmMCmNpVobXOjhLMXt97NpIltTRPwE71gt3s3dWMG2GLVcSoieKG5P2wI0g+H8veJWBIdCdG6mo+IF/eIc7vgfPALSjTxRlAigHn8GDPl9DRfEb3jEe4ixoiTkjnBYh9cwFN+Cj/UFBh3KMEHfki8Kb33MNjR7QflbsLCsoeOrdZYms0elT6bJsof7/Zzoj987ov5eq932JenzmLVoiH89eIDPmL5b+W35DPez7VgPsz/1J+o85QmbOxfjdO0tgaHxG5adBnnVYqZ0cfdAYOfmog0p71+GJnnTXI3LEBbfLkqUuMyy0HnINBZ7wbw/npMGPOf4qQ0cO2ql60Tm9873f3keEkHjqQQ446b3WcZx3wkFy7I/HlKNtfwpzunjSjXLsGReqBPN8fEul8FzY6O1Osgdy0AECPX0JxDtPUBk3/c3pm16eWJgzpQW5vmLVxYMcZ0TVKuuJbH+oyDrrizyp3nVc5UbZafLP5a+JZZwnaMfnAGMTIkpMAacx1+fAs8KMLHh3mYzZQwHNhQUP+8jDFbArmKbOiXmBpzR8GRXnH77pXL2HXaNmMBKd34RTLpZJtyLUtvZn7NBd5foLTgz3sM+QnfY9RV7+uxohkL+M2xlQLLEIxtGc1cLwmxgwbnjamecc9d9orPJbZczDfsMF1QH78P3liaf1fvIILs0bGj68rQBF1LDHWHe7biwq+rpu5EeetwQySktf6dNdfnX3jfKtb/xHJTp+f8Yi2f7Mx+Stf8LLDrmksghAfWUdYyeva9FB6QE2lTV0/dbS76Ypzz6tNQN+o/T0Tw33NxoB/y6R8SN2kUnnnLBcvLqc2O+fe0X2OOAEmWGRQc5PXFP+Px/G361IHQv+6f+bTuZXuqWIDNAwmZvnBX9nhqlRg3eVyZeeXg2wIyR+sAJ2XC9pupSH5zN33nRBD7s24yX0JTegFaMBijtbNDDRSaNzHj9qiEw6d/lEOXAYjz/9ggzZ/xiNdkBKleuGyVnlBr1cuHgmJ7IPEXETekfReZvmHowTJuPIS9oO07iTDooxBF2jSZ3InyHtGGAvjCvXjo/fZKY+R+MnU6Ayi63+uDOBxmc7UzMPfLt2vTfJek0ETAL0hWnOEtGiFYKr1UbAtpZIIfExKqD0mCrJpxoPxzmVAINNdcdmXC9veKyN2m92mlEBboXBock5VJ506dG2vHsV16/i44mhI4gyfkzS2xgsY8AAEOklTsC90cZn7xFgWjgWPEloxi3rDGm3/rwPK2gV9tC2lowehaAr1EnJovccoB25fP6JikjKZ3fhZkqxtmMiwoEPlQQaFwjwmetnLELDhQtpdBXzRPH/SekpAM+oqNIblTxrthC+3oEy0JY96ykA0YpbSk6QP8I+tkx4rXsidQmFwqeV9oTgncYDGHK4pngY/+/gPleMxenJZGXwLNPgQe8AftsyujKT9oMD4N9bIe+aWp0oiho1H7/kXlcwFPCMgNekq4aXI5zdlBw3DCUjhs+dNJhAqD5LTxuK2BlrQRlTvrSxOmhFO1DoPkUOq+fxwqKOEHp43ZHjCdCN6Be7510Bgnnm3Yhkypgbx3gPPCsQ8wYGAw8wBuA6OLSH6vCoMr+K9F79K3rf9Tqyes9OqgcvlIWzZ8oiBee413upRgEsVbC+TJXjparUz583Vz5SL+OPvrO+3HXOQZUA+5PPvCC7jTxI5ixUmWFX3EGx9QKYjCZy4yLuHt5grVXloGHby7ghO6jXv1woPJb4rb+9p4rdcfKK3YnOvG7lZdAwjX9GBpBLbiSg0qXzHDlA72G/cmJFD7uGxO95sAL29zMDabxjm5q59t1JQ4EfuHai7LjV9yvx+yfTZ8jue46XZ198Ja+wUfm29XNeNkOdy02bJhnDDoO8cpgMm8a0DYZbyvHoXUvyBO27/CfP2xV2yh/IXd9+mOYgK5C992fqZZ+arbPJFzzj4bJUSC103w0FVl/BDcAWjUBHD4EMoiCggGbn05gh/TRk+NTgYZ8h2w/ZT+9hfyvjU8on0D4Au1Y5f/j2yxSwZ1cDZoD9QgXsWg/APsWzQHPYh+5SAOzTtUr8YfLye2o4ww0N4LP5SDVBeLyfg2bw0B+bo/6G5xXgFP/GHK3wJMYX5CXn63/rq+Hm90++uDpgH3moPKFFurK0NZd/yfjhsi+NC6DS7392z3maQ6JO6hS+B27Mwa9L9Oquww4YU4lPFny2VIbf+Kb88o+aYz0f0Qk4O1wOWiFOFNrU/weZrKhz6Kpr9ZkaKt9Vr/p7WoeDN0moUbJPzy7yi6tPly2/X74yPAxf+GGhwjJM+Knmsu9/8mVy6y9+m60radS2l2eqt5SAlv7dbhtx4M7wdEY12P4EA2UyALtepHJo1B5ao+FnE+sA7Cg6p3II2x0NRKRxemrNawujmeuZIcrIeKwW+Ex/c9pSHlq1d0+NBrlCttzsP8sspz1Tzz4sWvSpHHDUKXLrvYh2gCzxKE6G51vDfr4y9N8MkZRrZPOKOkCSe65/mi4Owwfaoe4cdG87S3xv4xqaiAl9k/95UwrPpOZWkToG99L0Zh9PjAhI8i/Lfc8AOxk/jRuKB0OXmJserNHhdZwAACAASURBVHallN042qhwtQIY1lqAJMx8ASuPrTRtFh7EnPzgbI3HrcmlaaP2m5xesxpytUVhU6X1eDOtex/l6aGotjc/yIrrx8c5hzKyIDExrHdUoCj4a2xsZHoCSQPDAJQFBSwTh5kiatcXgQ8htLB07smwLlwg22HJQhdQMlzZM+GCpih4HMRHbzt4hgW2oteaY2BhIQhWtMuCdSnSJlr0MRVPAbDh+dhZ+C8pnb5OKTfdFdU07kgXVIp8PZI3GnOBQYOKIDexQBksBpYslT7eFmVFG/JIGY4qEniOnwqHFQV9rfWkYSRdA0UDSTiUjLwiTQSvAL1gtl5xTSnvwmRaXMMSE29xmVt8oOVOyHsAz6iibjcIuFKVhXJkbdjcQePObxa6jmuA4GFR5Yz3n5vi5kqFKatuwTdDlb7L8FkUZTJjk35woFv+O3LdsBfap+W6IgfVvfZWwMuVXX5nRa88h9Y8aNqeFXhST5aDp5XUw7XJxhvIJv+xkXTupl54lS+fq/L+2aeLZf6iz2SR3nm8aP481VE/k891LZYuXqyFz+bJt9b/itx82j6VAPu7f//ACgct/EzHkfKvIX8alI52KtO6deksG66zumz+ra/JOl/uXQkQzJ4zVyYcd7rceo9649LaevtmmEJ/kCHBw0/PssvFkf0VsF9+WqV+LYd9xP7y2ptTXaa7QczkaANDrrPm6vLIHZfLBl9du2XaC088/D9PypDxR8r8T2HsgcxD++7lNoAewBgVP5sXGvlc17SLdET4cvrOG6dRKskFG3D2Q9ovGkdt/TxiiZ51dITc9e1Hi6y3lix+7Dcy6/F7Mpq2c4pj5AHpstnAN+QzDFYouOZGZobAmz7Js4wG5IzfxgzvL5MvO6sBsH88XbYfPDa7h53rbmefroMCp4033EAevqMI2C9SwH5f7b3QV+1atwtPbvCwqwdzp2H7y8soLmg3M6i3HhEtuEoRV4wxfSruB1pnKDr4FIDdQuQ91cqexXr4max/7/ujzeT+WzWHvWqV+BEHyhMvvpnRg4FLGtMDjZi8crllcsM9wvhT8ra77LGV8bHRo+iybujAXeX2ay6q5N1Gt0fd9oJc+oxHCc1FVIXuO8cDOWWpBhophDVFsUxEMWCNceWcRfjpfqrsG7vHdnL1WUdrWL5XwS/BUa+8+pq8++5U6b/7rpX4+7FnXpIhh52rV1LC6QCPOdIcQlRCk8Adew9dzYG76UKQ38xz9wKgKboBvJDR+ahBapC69Mw6APt+8sY7aqxEP2YYwBjcaN9Il8T547ok02rs/HbDBCPtGq0t+XeZjB0xUK6+8PRK+/Dyy6/I3997T/dhtxK71vDIY088I0P2PVxmzlZjT9RXaJilF5y6Xcr3DlGVbK6SDlLUo6h38+zyc4y8TB2BdQxy0StB9oKWc4Cd8re5ZcGGQlYUwEbUiVnI0CP59Fo3BezpeVdgeEdsshx5p5UWJg4UA2MnZZBQhb2P4V5FZqvQTPVHCTpLo9TGXRQV9Bx2bYP2m50UO2/F+P0MSN2Ubgpzc4W1ZCpBcama3686FPw6XsnOQH+RVjpawalQ2UMFmo/WW7OMAoC7BykqbeldF6rJm40mcXD7GppAz0Jm8jnvBMWxfwITCi684/Mwy6wfZNECS2XJLKE4VHFQ4ZqYWsVufL5pPpBJnp/e1KbZmnn+owkvyCGQSACaMbQyN/cC0EyeNtAYjRmudFvTrjQydLRJQqqXIKpLkvRGi11Gns22ofbH95vyMIGaAHLS2hblMWmNBluub/id+L7GAKqeES3OOQqZVp4h5slW0NEN1dfVK21N+7wI2kn3+G0gBR5yBcd4D8o5lHTQol3VhrxPf471HVgfopYnhgW6kN8Jjxi849YPwum1XSh/JkO1L8t/1/2CwoWQV/zblEu/JqsLvIJ4LwPwPRQQfH1DvVO7dx/p0LWnFmvuqfnrXXWoCtx1LJ8paF8wb5ZeY/6xLJw3RxYrcF/82Wfy3U3WlUknVAPsraDwUq/OUiXu9AuukCtunKKV4SnD3BNs4oVnh/MAwyWNllx26L7YPeyTzq6k0H/4kYbEjzpcXnvr7zmAnpGHy1ilo82+s5E8fOdV0qNC9W94o0497wo589LrGmQ+IypYqT1dJYZ5hrkqGG6nvHXKoaNk8E5bmmcr/ynIhlorXZM3iwBcX0R4czdc0fW5PP/sn+Xw06+ShWr4yQAffvTfCCNPhj1fG9A3gWKuiJItnr/rRkLjvezvY4YP0Cra5xQA+76Zh7340b3feCNd+7smFTzsNQC7LQn4a6kC9n5y/cWnhZB49bAP20+vddM+YJDrrqkl3dX4gkiWWerVhLe9KdAeb4ywNJcYSk+Zgn712r8foUr8VdWrxA/bV554/rXMuAf9wK4dU96PkRJFYwL+3yJdvOp5rHYe1jtbE0Y9LFFD34byyP23y1dWz2oClP387Jb/kiOvf0KWraLy9HOVhxYVhHQe3HqhY12kBTftR4G73RxD44GPU+Va71695L5rzpStN/tO2W6VLD+XY074qTz9zHPyX/feadXly34Wqnd3/+PPl9sfejqTwZDTvK0jFZfz1opeVPuzjh28ips5zEDiwJ2347Byf4pkW6qAXWs0VAbs06XvsAPUw65yyK51Y9SHn+GcMMYYZQHBHq91o55tjhNPH4opS25j6t2ru14/eLlstXn5iCHbh+NPkj8886w8cO/d8qUvlacfFFYcf8TJcuf96mUHnxYdD9HbzBTLlJbtc6FhLCpClfUP6sHcc9c5U5X3ED1nd9mj72CojxE2BtgB/ItKTVPUieeIhfyZolyn3uu3JGWA3QQvLKJxIKGTqovQaHzxMFkOgJ05qalYXln2rfc5P4BaW/GemNzlQAOua6P2m5xeKS253OLUZVeoTg9NYpOao4wLW9KDX31IoefA9LkQeShD3NzCQHOMiUPAq3amoj4QHPqOgeUIVLwv8+r5383rDd4F2IbnBtZWz49MBSWDYKcXkSGX9MRA8c0VvnADXlQSGEJk4B73wdIT6escow5YxRn9pdAxCmefG5YF7+RC6emV1+9YPZ0g3ebjADx5hXydXQHMQBBDLh2QmZKPvmB1prJZ2JOcnGtDHinHSXkA3ohsy4yncPg06tfXiWsY81mT940WZ9ItlW2sWw3wnnLNXCEv9tnS2dHitFp8oOzqOmDQ9lC8qpt61ahsxTkkYOH9AlRDseP6AFRDQcc7+A6hn/gOoagA9HZfLkJBWUwOQBNrp8/TU4Z/W+46jFQeSm5gB9cAwSiAgnOkfeUF3iWPNrF3GP/aWhQI1yXN/ljaaT78Wr1WlrVX7ao7qlnrK60sHTp3lY5duqu3vZdG4XfX26m6qQN0mSzUqs0LZk7TYvPTZIGGO2/6H2vLRSccUMnDXn7Bqz/5xptvy8SLr5Z7/vtRWQy5ZkZChqYbgnWZ6HLDeB6yj/TZYGgaOXBHzWE/rxpgTzns6tlifnc6550mtM8h/baQ23/200reKCipI/Y/Uh585PeZUcY8dl6ECHySwjMh8+nZp+z/XElmJbl24uEyflj5on3VdyD/xuMKGncff5LMm6+0mbzHDFd1GcsQdNJ4VKBz51zD+qWzTVvNPOxnNw3YC8B04w3Xl4enXCtrr6lAUT9ZSHwA7NaNyyM7exbL2GGaw66gaUUL3Rf5l3rxzcP+unqxLdxd96GHAnZEF2jqiMyaqh5hDeEuhiInAz08agiRV14EoALPgn/TFZzZWdN3y+/XVyV+qAJ2VIk3j772gb5A53aNGsAbzszCIZHGhtQBAH0UvtN3zMgH47obnAwnOGBXOuu9xlfl13deKd//+lcrkcvdv/iVjDrkRC0OjxQd1OlQeYizdSGKZsK4gHOW54frMYX/Hz18kFx7wcmVCje+/sZfZLdBw+UDjYa55opLZdyYkZXG/eiTz8vQA0+UWbhHHjLV0hx0fDSKsA5GI+eJyxz2Zs4WD5c3w5t+wVB5W3PoR+ph36MOD/vHM6TvyCPUw66AHQYQoy18cIb7vhfP1iLYS9FPjOL0fbdcfE+1dMPa6GH95bpLJlaSZ6+99rrsvscw+eDDf8g1V14m48ZqVE6Fz6O//4MMHXe4zJqj5xgBe84Bhum6bsxrgBlZxTOVhohGOe8VcGaSF2Hwpnu7ccZktUci5fRIx8y8y97OKQ+xTzn3vmeN1sX5Ijvoa69aI6MslqOHFp3jnXCs6poIssKkm9woDMjNOCW9qRX2vMG69IV41zHSkoCw1qSaBOx1AM5Ki1YXym7cA2nO9ahymQHVFfD4RsvTjIMquT/Vh1RjLbwRAnQLS3Lw0xxoyQkoCGN9LxYUMU8wwbaD+MRPYeHN8+GgwA5KD1dNiiGSyZwP7VkIpODtSGGnVIqD59qUYVfSoJAk4epA3IwEGDvb9+UpgnA7JKBoFIQYo2QYSm/C2EG7DUdfoOHCBKYfWizClwwP+CpYoLluUUlI3oWY6uPKXdFlzb206bSFLGyGepulwVYQaA2hn8u/4txoaDIPAsOM3dqcvgtGJFq3kyfBQ14J6qkwN1rTsI7FaTVa5hYfaFkcFJ8wWtN5ICweeeAWwl7wspNGQEt4Bmtihd8AIEPxOCjBltuuoemmHLu3zULcdT2gwAJcx6KN2A+7es15IYWRe3i0AX94211JY4ErAApTLmFs0Nzd9bfS9vXfixbIiovnyje/0l56rPy52uyyqJd2OocVdB87dO5i4L1Tjy/pq92yCNtPFypo/0TmK3D/1lrd5KzD9/rCAfvHn0yX2+68RybdcIu8PVXDlM2Q4T8suBn5nca6pEA5D5sBMfOCjOy/ndx+xRkVATtC4g9SD/u7GWDH3hvIA93Ss79MDt57D7li4k8q5dB+PH2m3q2sudlvqQfXcsW9iGiMdkmepsAMJvuAz1aQa86YIPsN37k63df5xmNP/1EGjD06A+xk3aJn19oGXXskFb9v6rkkk7I9Mw97MSR+CDzsbxcM1uhmmWy8wVfl4buvU8CuRjf9GGA/+QKZdAuKzmmbONbojfO0rbF7DlTAPrGGh/2vfp5ggXU/YMjrpcAVezJLwdJczdEmWKo1HwBpeNZAj4vds8wQeQPs6mGvJySegJ3yAbKE+fMAw8Wr3GwLgrw0WYWxIZ2H0TmhtoAZDfXv3daUlfp8VR64ZILsukW1+88R1rzryANlEaIvLHXIo4bAk2acRGV1N44XjeG6Z730Wrn7brpMtt3yB6WpE17d0848W84670Kb7o+23ELun3Kb9OmjBoOSH3jZxx17ntz14GMZvdhVebpOWC/QOAuIQhYzKqA5cExjGz3uGIfJcRQn1HvYtZZGXR72UUfJG1P1dgy7hcTvu2c6Q3N4p9GZD1pw0IlClyYzobtlnvtVuneSe2+8RLbV9I2yH+zDqadPlLNtH5bJVj/SWg333Cm9e+O8LPeBAXPfw06UKQ9oxfhkHHEhEx1VSf/1eaS6ItT1qC/S4QxdpMALLQ2JsIGyjM+zb9t/GNnhMHLnWtSD6QSDDDGdiNEkmFot3ZG6N3X4Fgbo82nXrqte65ZJOB3I8lBK2wgc1poPN9VAQCuAc0ub2eh7zImHdyv6JU3l9oyU0wbt15xXbL+V+115a2PfGFzL/UeVvdw2xUGV6KP6kJoZhjdmYd0E6w56ogBoqoVovadVj/nXtd4xwesAlt+nKBl4211w2eHt4eysOp48EO6dskJOEEi0JJIogyLMgk5ZDFPWI8Po48EWhSW9Y/YsLLsA9/5+TgHC32CxdiXWjA8IwwzGq6LgM2DpFk2GNtscCOoj8ATI52Fggyl4jB1wmjEDAA5KMv6NqYZDJO5Dc4aYcsSaPdUsDfJL7kfLPFOla+u8EZP5WsVDKoXVF0B8OkydTmj55n4UfycDlE88Tsf+jf8UB1TyUCszcdtf/SkWoKPxKhl3lAZAu8g5t3B0hAEjHB7ecwXteA5F4+D9sBB5Be1WzE7HauGgKF5FQI/rqDy0FVMzvgSo9HPX1gSKQDA2ITTX2tEcUOR+kr/An7if/Utf12vqNARR211p5RVl62+uLd1XXqrh7rMUw8+zivD00sIzu3IX9bj36qM6fzcdPhTqT7X5ufL1Pp3k5L22V8CeeR6/qA8A+++fekYef/IZ+f0fnpfXtUI4rijP1sTXxmST05/n9Fk0Q+J3Xfu0j0sVsNeRw24h8YfptW4K1ozsXJbQIOpy84RD95Gzjz+k0nK9+fZU2WH4gfLBNN1TjYLIRVXFlB8qrykXFfSxQgbYTztI9hu6Q6V+W/PwY0+9IAP2/YnMW4ACa4FZo+xLxmKX1zSixI4jSDfWb9CQx6h3r0nAXmPwVnSuCNhPOFsm3ay59jnjrMtxbWPsyD3k+kuKHnYNibc8eZd39i5ArOaz99koA6Cz3s1C5BHqz0/xPGAKC0CR5bU7MAZg/9EP6gPsw8aph/1PDfTHM9y87XqWW+FKVFln/jxlpw+S621AGuk7DiRwnzxC6yHbVvmaGie+puy1otx4ZD8ZO2ibSqTywkuvSt899pG5Fn3ha4h2IVvpaQRwR58JwFC2L5O99tBCgLonnTpVKET59juy28Ch8pb+xgfX0V1/9RWy914jKo39N0/9WYYffbHMnuv1Fmz5vAAa9hHrxxQoyP2UalPoxo4r6n0gH9QSQNQMjH360XNj1G5b6C0IFa91Q5X4YQfrPexqvEz4Bo4LpWkYA3AelXKw8nz3cy+FmrsxUoc4atAOct0FJ1Xeh10HDJG33/mb70N73Ycrq+/DY0/KMK3pMWee0kjOWIn9KOg6RRCec265jkBZRIdPrdz9pvS2BtLMbzKHkevfzx07k/xcMtpXXkvGSxgwg8Eq935R6StHvgrY1/AcdjBcuZfKPxWVzVYA26Y6pGeuOWtT+cFWeJI72wpFkpjHcUpD50263SuMr7lHozLcyj1pFWAvR2yNsESLq1BxUJFvyg2pmRH4aHNFJAh+CCK9kyaFRpixgU8qdvCQU4iReML+GcCkkQAPBq84c5YYwpWUQwdHzM0xcKWvsoBeAq/QnDGPIr0QpMFS6x7r3P3fNuDsEMNBgfaayhOjhTJV7sQUYEyAEhiEd1FZYq68hT5CeQkRABxzUvIxB1hH6TGL4NDXnRZsK7bGKAP/d8r9aoIE6gHw8ZAo2F4agCuFRKsJtEXusQdyyrXLuBiGx3Bdk7tuFGGRGHuOfEBFxmmRlme0Hyu018LoTjqOmsqNu+xT9LLj2rUuKEAH2qSXHcN3IG1XOeEAdh5mrjnGa+Hp+g8oo3ZFm9IePGDIjQdNQlHF3wHqzduuz+M7y5t0xcs8kl4FOkW4IMLGgTvGCWURRZvQDqsao2+E7lp/3bTpnrL9lt+zK5o+Wzhf5s+ZLgvmaIV4Be7L9Oo/9bWbMb6dFqlbSfPaV+7eQW0LHdTp0k6+s2YfOXHg5tJ+pS8WsHPr4K35SJXVXz36pFx3+/3y3J/fUC50uZMibZxGTT5l25M+NMjoWyMH6rVuV51TzcP+0cd6rduR8to7CtLMre3yIhqi9JszjxonJ08YU5bi7Lk/vvyG7LL34fLxLAUJlrLkst0qrrvsRp9mPHVPjhnEMvozwH7q/rLfkL6V+m3NwxlgVw/7ghCSG+Ux15tRXbYXzSjamYApD9jtXMu3VxOwHz9RJk2+s/FU/d2xew5qArCrFz/Ox3wxuhedNS96Vb3qDDyL8PiZCkwA4OKzNhWfC/ZLK9jLCgo+wfsa9YLw6CyHXYvOdVeDXskPPI/94GF/7qWGM51rSgBu9S8Q7u5XuVHm5taK6wxDOCq3Q/b4edxrbQXsG+pYtY1P/iKXTdhFJozfs+QIs8f+/OobWhxwX5k+C4XDXEbafoF2CdwReaSykVEBvvc91bv+8xsule23/mHpPhFJcfZ5F8lP1cMesc92W/9I7r3rVunVS2uNlPwsWPipjD35KrnnUTWK8OziVbL4f3jLaShEXv4CXMXJYorx0OYZFxV6sAD4OfNqjxqwnUw+79jqReeG7i9v/FUNEzgHWPDOHBraNnUjiwKgt9YnX1MP4Znr4zSWWlF69uwh995wkdFp2Q9k9FnnXig/PUP3IRjX+26ztdxzx82yyip6rpb8LFBD4D6HHi8/f/A3jWm9OX0qB37diMuwdUYIprB5dxQ1Widj5vxI49bGb3KP+bnD76lfGo/pmWy6Ac54POf1B1jHiboFvTRFI0UL69auXZc1M8DeCuzZdB+c/XJoPAlKHKqtBJ4liSt7LDJmK/ptcmnayHvf5JzYMR5og/GT5lvEErHfcvQQ3yi3RdX7SA7cckNqZhg1+i5aBKNS1pwwSl5LX1x6vmMuJxU5I0kIBvcQ80Cm16kYupzylrlxpGdHTaFYSlbTgqHwfhAnkOaggvOIADdVoQ1jYqQADxoKrrQOFIJRScbcAGqgwDqBFT07NGrg77lr3pqQtlSUo6BO1dQJWkgMGBNBe+E3q4cmsFmDWssA+GZJtg56LscoLTxV6LcmI4b94IHFkDH+f/LKx+5ccYih9MVoh5ycDe+WWc8y80/eJ4TAogAdlOmg0JjSqX9qr9XWEVKajEaqgOHfUODwvF1d5N6uhbg3XcG1hcjre1De0Q7vVIfnDcqWeeI9hB5tWCV45Dqq4kXetWgYD7vDM/DW4152PAcwgOcQuut58O303uPvfffb8nUtHrVyB73STWlz0dzZMs/y1GdowbkFyhqLZZmC9mUakbJMDQIr6J3JK3dcWTb75gZyxtjd/tcA9rh9/1DwfPXtv5DLb7pfZs3z6IZEa06USb650soQXP27edgnnVUNsCOHfa8fa0j8e9k6J8COkbnHVvf1nOMOluMPqZaz+Yc/viK7aXj5zDkKsuCFswKFMNBACfeUCPAMixPaYvgZrfyygs7pmtMO0JD4ncpQeZs8Y4B97FEZYE/8F3g/KsV2pDSjCERDIL2S+krbeNgVsN/ogL3GGJoG7MHDbmepn6dog5EsMOzNUnqYoeDeeL8wz2gQh7xAaDXkmxrZ+v7w2wrYr6wDsI9VD7sCdkbdGADwAeLfFiLvwMC8+qGoW/GMtNf0ZSu4qXJjw+1E1tQaGDO0Gv47/6N3or8kF5ywv/xkwgGVaOYVzf/fQav5T5uhsomRKNniZO0YbfuVc/iT1ejQH5V1e2pByBt/dlYlr+7Uv78nu+2xp7z+F6874Gdvx44d5KZrr5ARQ/eoNP5fP/68jDjyPL2eUvfK0m+Q6+28iAgYpjQhqgH7uUgNsHb1nxbSw3onfQM6EnQFbFAw8juNjxq8i0y+6JQ6ALtWiUfhRaYvGC2E2hf4f0tXBCCF1x0Oi3BYF/kgRpH52PYctKvcqOkoVaIc3p36d9l9MPYB6SQNH9xecdN1V1beh1/99vey5/5Hq5c95LLX0vdq7W7UscmX1AnN8I39xLb4OvGauOaMHFHfKapgxTGwfxoWeYsMZABTPBG5zmLHqfCf57/H9kroNw2AvRXYrTaXLGdl8wvzrlf04NYksvDHRkCR69ZqBNmE8Gqj9onzgnxuXlpWX7eaOKHZTir2YYezny+tpv8m+m4E2n1fo5ebOg4PZM4xgUH/QypM58UtDHxjDn5YsBYF8y4ZqkNBRiXJ5ox38AW9nwAp9I7iOx48eIRFShw4x6uUDIgzlJcTMQmZtcHibzYGtzpaGL17w9Nc9Z20VvAIeGg+Q/xreRAS8KIXzMdKJZ7FKNmHCVV4Gz2EKYXR+9hy1dTdahs9y9wfvse52Tyx/w0Kfe7g5Po3EvbNyQF8F3m1NKM1z4YtfltCbhcPyVybuo8p0gNr6KFjuZB68gCNRMEYwrtPqQQnJaggDUocbs1O1XhGn+io4BpXOkFR4x4yTQDh8Ax/t+vU9AXLVVfaheKO3/ByW7El/Tc86ghhB192VM8cK71boTr9uxWr0zYA9GEkyBWs0+9M6UYou4dmWk4kwmyRw+hFv+BRwbJhzFhnL+a4+mp95Lvf3ER6rPpl6dS1tw5Tgbs+C0/7fC1Mt0DB+6cLESqvV7rp2i1dovnuyoObfntDuVSV9fYrewhni/Tx731gsd4hf89//1aOO2eSfPCRKsqxvgKjdmJIs3l6wTrIYd9Gr3U7vTpgR5X4twHYXQYwVdBoJqPVs35ygJw4YZ9Ki/HcS6/LrvseK9Nnq2Jq11p5WCr2OFVChoyEfEQ/MFa6ommA/XO55uyjZL+RAyr125qHH3vq+QbAXswzNSOpR0HRqNoUX+ZkBsFNJuPaDLBPvqvJqZYG7Bbh4IoB9h83RMDTjkicuZpP/ImCRfBylOk8f+2P+m4KjdWQ+E030erbl1a/1g0h8c/8MchPnM3hjKRxLxkNlVYYil88b7j2kGdf1ju2N9pRI3Q0nebtP4i8qnn/mqd/0RnHylGH7FeJVF55/a+y/R5j5GMAdkat0WMY99vAMGRZFpbfo0M7uefac2XHbbco3R+8uhddfq0cd8pEJbliXvwy2anvtjLlluvMY1z2s0AjGUYfdrrc9/ATnuMdClxaJIMXlLOrQFXe4qwAncOAukDTlCDvkSphRdzoSXXgnIr3aki8VYk/ozpg1+gFA+zmJAkROJigjc/XFGcr1tvG4YWHiw6RaCzzKIce3TrLPRrlsOO2W5ZdMstXv/DSK+T4U860IqZGk8FpsdP228rdt94gPXr4LSwlWp6vXvYxE06W+375iJ/BAVxUccYGI2DizxihauopeCg4osy51ES+OfEB59CMLbIhxQfGNMh2pEVgn1xXj0Xr7AxBSpzTTUo19Y6a0W00JD542EssbvlHKoKn8g03ABQjZP+p8n7dz0aE1wpA3eTSlFCW6x67Hybp/VaMH21U2t7q61YdrFfvo9ocmlv4Gn0nAUn6DL9NbgQBXMsSWhQ+LmuyypUuBBgObt527q8reFlsewM48l0XPAAAIABJREFUjX3Y8640GdgMuTYcWwwbZ7i5VaGHcAu7Y3lE7imiF8BIyw8ZSnOGvBPsxnstU5iQr7EN3cPqbKxZESlTlqMAj2vMUDHLfffw/FpVdPEOLdW2ZEFgU9ko1h9IIeC+Z9y7tOYNinwyUhQ9f8U5FkOxGhmMlrcsaIqeY78lrViNADwPcW2La5roAcYYD6OPhp/ED/qOOUtjRIMfsOlvGCMeCp+qAJ70j4O0ixZx66TKmLGxt43fHbWAjuUjApgoTQFQY9/gRcNYLBReeYfV4vEcQPlCBZbgKXhmANwB6EHDCKkEoAf4Nm+7fg/gjgMenSO8FW0acAete1g0jRj0/mDdkGcLz59Xp26/wlLZcO1V5SurrarV4XtK5x597Gq3ldt31OvbFslCrQg/d8a/ZOHc6bJo0UJlkSWycOFC+dZG68qNZx9R6Q7mVh1BdbwMJfHeXz4qh5x0oUz7ZEa2VsnTjgbdcFkw8owcuIPcfmWd17q984EbIgMPGI2BPpfKqYeNkdOOHFdpNi+/8Y702+dY+egTAhyXk+Qf89KB7llPg3SfyVzYDa4570TZb1Q1T2KlQRYeNsC+z5HuYS+ABuMhyGbIW+f1soDdZG92bv6vA+wcG+eCiJjeGj7eY031sKpX+pM3Mh43Ogwgmmc2eVflRN8ttEr8DedXA+xaFK3fngfLE08/m61Rk1dwgn50Tyh/chXh49h0jJ0VoAOso/YFZNMMBYL4maNF9VTeoIDiIfvtXYlUXnr1Tek7eJzMnKlrUQtUkq65RgbaO8iw3beTmy4+STpXyF1HJfL+I8bJS2okyOR00Am0n86dO8kt114uQwbtXmkODz36lOx5yE9lrobIZ+CTuhTkvIef2x3bKvNRgLQzipX6WYE0JfzYVW6uF7ECO6+9VWPtqN23VQ97HTnsg8YIbs3IzgF3iuSOZ8gmnKeIDMA55RGCvK2BN/OQN21lXMbo72H9d5Kb9DpFrF3ZD/Zh96F7y59f0SsHCdaTjqfLo3t66/VXyOCB1fbhl799Uvb88cla3NLrHaTITpeRpc93zM/niV8E6TULxmE5oP+6DKOOGd+jas8Fagm0U3e1Yo8uL5NszFIkUtQWnUHmwHIdnGd96i/fYbt23Rywl92xUs9xlm4VLPVOhYf+r3vXbVNJTJw3OZEb1BxlVFir3KOVUHbTnXB7zYJUZizsF8+WeiFCwhId1AFuKs+huWF4//YrCP2cp5EGkrCvVAAt591BTjJXUnmLEiMQDkEkKygb+HGaomfbLIcA+C7Yc1fO8ED3eZmSyDx036cEVKmoeng8LYLpQGZYp1t6UwE6GAzcy1oMZWVl7pTX7F5qAl2jLc/xxHCYA0TBzd/JG+KhYqZQ+2Fu21Hgo1SR3g9jCuwUaoE1ju/4fnJfzUOPg5HeN/9N4ZuUNuwfflz5TodBYV/T+CINxyFwU0uwQaseKfKQ03Kr2iRtFeZmHksq/6QRpxMaU+Jh5yCpIRqkAGoSzfi+FQ0ILYEIeMm7aqgowLntmVkMFEwjJB7KjMsvy2H3AkuoKoxp8e5hgG54YMCHANELFVgCeOPvaAfgHOOwQnKe2452LewSYfJelM6KNKkHFooggTsrQpvHByG32mYXBeyrfDUbp4VDLpY+mpu+4RqrSI/O7ZXt2umjnfVat97SUa92Q8X4xchvV2/73BnTZJbex/6hXou02Te/JndedOz/asAOKkJV4itueUCOO/da+VS97g0Gz2wJGq5qpBxRD/uA7bVK/JnVPOxWdO4IzWHXYk8RKJnShb4gXz6XI8cNkYtOmVCp7fc//Ei2G3qAvPOegiSTF+QBn0MjI23kG1QiWCbXnH/SFwDYj1DAroAmGd043pAuVUvWRtmR40mXjfb9/1LAzvnQsIfwcy3QZhXk4WH/WEH7fM1rbqSpZPSRGTBE+mp+9f2TL64G2JHDroUPn3juz9k1YXYfPHUEl3HRUGBGROTP8opJlVGp0Jt+B+/wmpor3lsL6cEL/+FzIh9p25BTCvRWUMB362WnyV4aul3l84ymeOyw56Eyfz5utPCr5tL5HPU8noXLLDXg7usvln7bbl66KxjsrrzmRjni+FM1y9wdBIzWS1fLLpVdd+ord06+ulL6wbz5C2X04afLLx7+fTA66NiLINdG6+uMugZWq8TTWCxH32s8pH1xOtDvRu3yQ5msRtGVK0QxfTTtY+k7cG95462pDcbJVDDYly7SQAoDD9GXjIy0qwndwO1nZfduXbJ96Pujavtw3S1yxAlnqDyGjuVRhcbG1FOXyW79tpc7bqy6Dwtk70NPlgd++7TLRl1rAlnqUA2u/MZ6XaNZUHZG3Zzr5gaQXLV3LBGdVx6uXtQjYm2qpuCZyQttizecmMzUn9SW693YL6th4ulvyRgMh5PXtqEcCTJmOQJ2J/CiJ6k0eTTxIAUoC2O1tr3S75MgW2mEIB010sOb/KL0CJt/kOMvjbJrN1fU61u0K8R1w7+XJ2CvAG7iPMoNqZnldSalUK8Z/kt+KDYT3w08Y+vq4IGeRfsahwnbgDAA4AkFjAzouAClFTqBUbwHoeSeGxMS/r6BUN+r5B0ORgT7Ho+455OgPSknEEAqfCzkiGGc+tsElntUGc5qbbG/wjwZopRCuvxQtDAmD4VLoZm+DvYs+mcYvVtNi2Fh1pUvHtfNlqSWl51tR0LxvyVPvBtDaIzIeeIpJ3hg+F7GfO1kQHGQ0Uj5C8xV2sLcDJk2+1WUP03Rap1t52RGjfVMxqoI2oOhJxlIorChYkyDiHv5kgHI6ao45OI6UjEDAO7sV7hZG/qiha4jtM/7Mk87clO9+BQLz8GrjiudEMoO0A7lGcAe3nQo93gPoJ3edCg7eOczDa1EXjroFsVqGCaPMaHCPJ6xMHt47JGO4rxK4wAqWSNUF2NVZWOlFZfJGlp4br0v95JuGnaKXNF22nf7jnq1W0ctNqcF5+BZnzH9Y3nz7bflg/fel503XU+mXHxMJcCOEMa//f1D0eh6lwmgbSpwxf3VYnc6hk6dOsmqfVaRnhoqif+v5zN7zjzZ95jz5f5HNJSXPBgVZBN8jMxQwK6erdsvO7VSfx+i6ByqxCOHnfKKciNEfYwZvJNcf2G1vNQ5WpF61z0PlKdeeNmVcMjFQjpRbm3yssM87F8EYB9zuMyDB9KMDL53RnMoCOpAoKU9/b8K2NOZoRNGXmqv9RT4bpCB3WmvK2j/l/OmHbrZD89P5dm+elVWXde6jThQnnhRvcmgQcgCA8Th/InrzbVloTfIB4ZHd9UaHV/+TgbWIUc+eEaNDX/JDI0+zg4dO8qDt0+SHbcpD6Ixkl8/+oQMGvcT+XQZDPX6B4yT0RZ2hIBe8jQ8eNft5ZYrz5UuXVDMs9zno39NkwEj9pHnX1S+MQcE9R14lSErdW10fbp0bK+AfZL037VajYcHH31WRh52msyfhzXR9qJhikAqHSfYX/1hfj6u7cR6W4FQ1CKBgcX1EWtHq7Dvvo1MPueoioBdq8TDw/7W37I5F0PiMR4zfDvdpeMbz3pKlV0xhj0ACER0JNYp49nBu+0gt046r5J3HfswcM/x8txL6l1PhfqoT7qzR+fetUsnBexXVd+Hhx+TvQ46TuYt0rYM8Oo8AJKZFsnCllGWNCt3nB8jmeWOJ9ffWOndfvt6MtUnFVPGvicGzP7R1DHGorYWeQpQXsN4xcaoMxp4dweV6fjulDA+Bl1lERzLCbBX96iWY12MmQo3CLO+g790X7kHo0JbZ785xbW44W3k/W5ycm0w/iS0fOyllqHZSbc42nJ7VcfatdFyZAc0RwmF2pUwhmnaGpVZqNhOYdYpTLKxMpyetAJUHm6TlEDwC72RgW/o+WX4jQkqhFU5sI5KGfOy6UEmz9ETGYF7AsEUsl4BO8k5rEMwMOSK8IV1ooczAu4UugTQXlwH74BWZgKrYoV5jiMqOBSOKde+BblSs2/f33TQR69xAJ45WkA/fthxjxjS28hyXaCHNpd79fFoKd5sseki3VMJAdtQUcEaBt5i9d7EVwGo0fjCiIYUXsyBhAFxP7Cn8Fx3X8PD3V3pxiHaSa9QM3rysDlYxC1fnYXnFGiD5+G5QpgsxolQdStWp4csALuFyOs7APidNCcW4BzPQWlGPiTAPsdgRelwdzty6pEvqe/iLmgLb/RcO4zH7oxWZbzPxlnovuUxLpGVVlgmq/bsIquv0l16dO0oHSASnA8++7ydLFT2+VirOr+vnuRF6skb9MN1Zco5B1bKYX/u5Tdl7xMuVS+9zm2e5nIimsCiAKjsmm7B/zhg7yyrr/Yl2eKHm8owDVvd9D+/JSutVD1v/nd6L/jg/Y6RmbO9+FeULaxZ4cB65AANiZ9UsUo8is6NOEBee1MV5eRh904o87T9Hbb6gTxwyxWVFN4laiw55LiJcu3t9zUYMRvV/4hclQc70M+v1euXxu/1bwyJf/I5DYlXwA4Pu9UM4Fr4uYI/lJFH/6sBu8sam5rL/5yH1UkZc0eUC25oAAAGT36soB1h5VbZ32k+AXZc64Yq8Vep11d5uuQnqxKvOewvvOKyQPsEYDcec297rXQvjh8h8jA0fuXbImtoGLwooJytESPwrGO8AAD0iKqMWX3VXvLwzyfLt76usqTC55a77pdxh58kn6+g7VsEkco0tG3AFeP0dfW+uilIv+vaC2TXHbYp3Qu869fffLsccvRJsniJ63nJ0aD0iP2AHmHe2E9l0M7byW0akl3FIICCinsdfaE8+KgaAllMjiNslEONsyGcIbGwHgCmpU6pMQftgD5Ufxq1x84aEv/TaoD945nSd++faEi8Gm2wntYWRaqPoVm1EmcE9DkW0tN/W6j8p9Kt44py1zXny647bl1tH27CPpyo121q/6ZrMhUS56M7VMw7/LkM2n0n3YcrK+3DXC06N+rAn8iDv3k8oyVWxk+FP93RZMaH4GQhndWcDfaqlt5cQ+9gCpo5fvCD7aPzh57vQnu1ZF/OKeR1aBoZYgt0lCI4PVrVImcxBtC2O8B0bdu1664h8W364YRoXWu1+zI/Ooa04q9VChK0ao4tap3lWm8SV3LNHNCUa63CU200/rqaqf5SNYKM9FYGGBf4N+CDCgsaHoXiQiDqOacpfK2+FvNGAEppnWe6fs1XyIAEFCYcjN4XrwNiuFaKaMD7rvDTo0kha0DABWS69z2sZUtWzGIIvuVSoT/PzaklMCkUWenUrmOL4NZBWjqlIOAgNJkzCWai0IsHqBstIDSTRx7rE+aTonRwoLlVNXn2cRhVkFlNGQ/SIeLzoIWcRdiYk5bbPNAS9xl74oA+FrOjohVJq4zC3CQpVufP0lRdbNrWpPg2H/IvmmN+KmoJvBc98vQAwmAE+qhhEElpHzUOTFzl1EV/aMRBfyg4ZJEj+rxZ28EqrvzA+41+rLicHrAA3gsVgKPfFAav/2t57QiRV4UbCiZAe3te/wZPugJfhMlDEUHb5m3X7xF2H8PrWeCIS2igXY0MvdbNrqGycaL7z6SjLkW3Lu2ls3rPVlRgDM/6ggXzZeGnWohu0WfKmjoX7WvQVl+XKWeMqgTYn3zxDdn94FNl9jQtwjUPYN1z7umBbuT9C2ut362+2mpy4LjRcqQWuepR4borTA1gZrQWKLr3l//TQEyJprwfAvZB/eT2qy+o5mHXNIF+w/fTe9jfzWSiGY1Im2g/49H/2GAdefS+yfJlNUJU+Vx/28/loGPP0uiEaIxq6hByZnBDgdb4l1OO3E8G79rXij/lwiwxiCIo5sD874hsWGfttSoV5noMgH3MYephR7FD569kBIbMDuvT3EJ8IYC9QZhkRecmqk06ixT718efyE7D9td72FHpOs6hmXOPIbEAEj3WykA75jVNw+Pnvp+dd3g9RagpYN+S17pVBex6rRvuYcc5CSOeFbZUMMS719O6B4FpqpD+Bx7fL31T5Lt6N/la3xB58yktLvcLzVnXgnm8GtLoJYtG+e7XN5Tf3DtZ+vRGhFH5z9kXT5KTzro0owsYKGGQNG8zQCsBK8e3zMA0vLpdK3jXP/5kugzea7w8+ewLrh8EGY+h2jo4yNG5dO+0sky54TLZecdty09En/zFI0/L3sddLvNVvmT3nOtvWyuIgaI+QL5MDBbWwK/thKy3/PaFMmrgjtWLzgGwjz9D3nhPq9ID8yCqi1fj5YzRnn5BmivqWmZ4gm6HaASkAbaTQTttaSkQVfbhk+kzZNCeY+WpZ1EI0feADpp4k4YZthdLN03Luvumq3Qftqu2Dw/9VkYddIzg2r1M7rqhHmed3awBI6/rsrFoW/JY18IAxhhhHIVnijqc0RTzzT110sB70D9jvjvpMM40gXZP4Uje+0AzsQ5PTu/x8Vm+OyINMO9szZcDYI/e9Vajocab/YUA9jaKGPBImUzpi1Orw0NciQ3aqP26liEq5OUAdXM6ew2CMEJ2yVpuVdpoORJgNDDmVrkqYK/UaClsAEIA0ANghWDB1ybX8O+w1iakOSb3nCdFAkLcO8ffDIi45d6EhAopI1Aqhfow2jcgnl4M4AvPoX8/PJJMQtuwuKJt9BnGSC8hBJkBfnrO0ZcbPhh2FT1dwcuVyw+P+flWodPH01QBulQHwwUzDB8E+HXvIdYBSxT3Im6yK4a2lkXjhIfG2mGIf2PJCBCK4DNTtJJiWDyk7V3vtyVjS44GKxgqytBuZOSaTbf4QLYGza4nDSKgG7dI56r98wxyYwjD65KRKawlDka75k2Va0Y7ADwDkNOwYp4OHROUdtA2wt4xRvOKwxOmitpCLUyF5wDKUaAIsgGK9qfqLQd4B33hO1SgBig3T7z+HaAdoB8fKMDIm6WnCuO1a5H83uVUn0LbBljHdU1dtLAUgD7mj7EB4FsOLEjKvSGYh939Dp5bIoO2+ZZMOWvfSoD9KfX89R91sMzU0Pp0V7EZmjynOeUc+rLZWmLZfK11P+Fdn3DQeJl48jGVvNRo5pa7H5TxR50hS6xd8JI17vzSwDMjWwPYkTuaC0WN/LhMevfsKr+661rZ9LsKjCp83vjr37Sg2EHy/j+VRlIqDWVq8XwkMPAzQNevW+eO0rGDR1+k6BEa9jh3/53WBOu0zPb4mssvlt12KR8y3Aiwm0zyNJSyYN22J/I6z5Vs36oVnVsm2T3s18vaayrN6wfXGE44oYl72H1vmgbsWngtAfbC+jeSnf495gL+76rGsj4aHo+zb+Y76sVWmmEFc6f3vltq0blb9R72bhUBO6rEA7ATsJgcgjwAeMMNFQCT4Ry3hdAf1LdYVQ0Ja2kF9lXWVvmiY3vrcZH3n89kFd8LtLHvngPlWjVmVIl4QU2Jg44+Ra6/TavMk08gfyHPkDoA2rYrK7OoAHjXb7/6fOnfb7sK3KK8fsfdsv+EY+QzeNcZjZLCw23zs3WwdcpAzbABWkztygsqyZU5c+drWPyZ8tAfNAIB+gPapLyNkX7F0dt5D9nnMg46C6u3m06hRed23bK+a932PEze+FDPBBiNLbxd5TZvDGEUIiMczZHhXmc741zWeig1FcWuXbvJnVefJ7vvuFWd++CpWTE9Ju0/1l9/TEYssX2YfOVFlbzsSBsaecDR8pCmWzQomM53LERsxVeZSqSPUceMDhrMrpZXOzfrAr/X0jVolIh9mjgugPdGOljUdek1h7HBdcBMcjntclD+TlHfYUShjmE5AXZX9kvmK5emnCj0qxwWpTuo9aAflgQwrZlTTcAb2y8e2K0auL/cRu3XtQwlFPLCFOMb5WZf0YrAeWCpW4VPIJRMKjhQcE9tq7ydTdGf94O+6DmGgE56HpVWbrmvovEIAA3Dohy80EtLYJfCzT2MjfdHEjSm8DYH/im30xuwcfi/reuC8sx7QovTY9iT3T2cWWbtoInFnqjUEsTnwv3ZFw4nP6zsgHLPmFlikQPEcEUfQA7Q4qCHgQJABm2EUL5yBFjuKa4Ll8reovD23ymlwK3KnHuMkqDyUCxmRzBEb3xTo2p0iMUBtaH8ISPXxCJFLne6LLeSDU/VsoxTeaCiWwylT/MHbWAcDnboeQfgtVx2GKdAi8rX8JabEocPgLOHJ9oVb0pf8KoDoDMUHooqrv2BwgdFG3+3ZxU8I8Qdz5tnHp50FKTDPfC6BniPIfKxwq9VgVYl2EI/UfjO711O/IIxahuoYoxcfEQJoF/QiBkKUBQKIc2QVbTW69zVazPoRxvJlIuOqpTD/tQzL0j/4WP0PnEvqgfjQjSSpbtmveZEigpxIOnKJKoT33DlxTJiyIBKXvC/vPWu7DjiYL3mTb1PNb35mbI6Uu96vv2q8yu1jUJ8/Ybvrzns7zbIkehhN5myVJdyqdx02dkyevjASlT72WeLZf+jT5Nbfv5QAOw8iGrxn/NK8No2GOscOCePmyuA0ZiX5MIyTZdoJ3fp1VdDBvUvPeYE2O0edoTEMxSVMqukzKgLsANMN/6UB+wNY6t9rRs87BGw54RzQeEvjAPrinMDNSRQjA48PPNvGXCHUc0+y9TD3krATmBkodfwYitfQ1Z87jIgAQWlE3zXR6vAr7lpBvKma676vzTfeIHm2VN3gEGQRSx1DiuvtKJcf+mZMmZEtTSL2XPmSv+R+2dGhXRO+fqlu6hVLkFW6nr032ELi3bp1hXjL/eZMXOWDB61nzz+JGpWuIG7mKZiIjkYr5VXu6lx5Oc3X6VXvVUDpfc99JiMPvIsWbBE1xpGW+wvi4Ai1D95cQt0YlsdjZK6F7ZfyEleMasSf/6x1ULi/6VF55DD/jeN3MBtIzAI4xyAlzlFLmY0lup52B5jLRDZ6ADeZAN0oKyQWv/tt5Q7rrmgknd9unrXh+49Xn73lN5akHM08NymLuy/XR/s1rWT78PW5Tbcn7r3wd/ImEOO10gwetmdjwmoTed2p04E0uYBZ7V16IFBzzAZzv+vpX/UGiLn5fud0k6DwQBjsrV2xxTpoNic6SEZPaRq/jYtAhK+UEOeBtm5HAB71NRKCvOy25k2DPKnjdtucgxxc+tULLkvcU/S8CsCzrJrlZ6rDpprdlF5GSq/ULRRlZhpxT4qPt7sAFLIi3ukl5sBCYMm3bnQCXfz2hh5T3AccE5BYliRHyI5ABiEWPKQOVCx8HgA2RiGDkWtaDEMBxjp2qysTvjmxfe8NuPhIAhpHLBHvZ9GC+/KIfOm/EDI5l7wSCdjAZbNwVi6Qi4Kx7Cu5pmFMopxefEUm1IbyZim6K4IOBsBeIBGeg6KID4sUvR60XMcim+lfWh0iIR9S9afEmzX0iPxCIhd2Hu1Dsu2WOd4uBYErUVz+EGZwvhIN4lgs/3H9xaOrp4qDhXhqMzRNKVIlQGAZgsF9QJPC9TbjPfhNcfzoHeAc4TNQ9ECmMZvvAvAju+gDMIjZgXpcP2bKmOgVbyD9sx7r8+zmBQAfvT+AIzzSiF6HwDc4XHH9UMwPEChYQG8z7Q9Vp43ML9QBvX9T5kyaWI1wP6H5/SKpbGaR477xBGqqHOw6vUA7gxZVD6y3EvwPYF7AJQOMvv13UZ+ftt10rWCIg8vDPKqH38GHsjApzQMOEhtNWBPoZ9BYTT5ArmyVA7aZ6hced6pKoKqWX5/+/tnZOh+P5HZ85yGmvLwRn4pzC1/7WEALPS85UB7BuzbKzi786arK125lAH2CVkOOz5W/NCZmvKxrJxM8s4Zy+fUtIe9FmBv5x7262p42Iv3sBcB+xkhJH66h8TXC9hBB/oDekedi1XWz3h/1lQFysg7xvVUCtiRw163h/2l7AxK3kz9t4FhlQNW2BKgHfUvdE8gn1ZDzrpWg0doOq6eQ4G5uZq7jg0Dn+I90CrCq/Genusbf20d+ZVGK6y79potSfXc97hubMch+8iHHxUiRZLsR2pPdo1bl07t5Y6f/VQG9NumUh+/e+IPcsSJZ8pCBW5IB3FmD2vi54mdf/jJ6HypGuiHDx4gp514dKWoARS1xNViv35coxHsRg6PasAZjBD5dM+9j6WRsdAYJDMEG58gKmAFzWHfRSZfeGIdgN2rxNMphDHhDDHjqMscc6ZArkI/gC7qhg373h2nBuAXa1G+leT2S06Wgf2qAejHHn9Sjjz+FN0HLWLKvOp4w0Vy1kAOuXzU/ULkywjdh1NPOKriPsyVEfsdKQ//Tg01Sb47LzfyPrtehHOUZzwdUJbrXqh5lIB7LT2kGfLMOYuxxgTgrjsaKQave4wyS80GQwOjAG1+QQfPJlx7IDqGNgbsbYmIaoz5C7nOrY3mRHyQ2w8CiOUUkdBIOa6mWOR2oPIyRK29nEJeZKGWpXvFPio+3nT/fkDYFSOF8JyWB13hieKAg+JowsHDc2sBdvZSjEoxEA7B7t5ye44KFGR/CGulFZOWW7MiuuUy3b/ukQU0AiRlrqHZLBwSBxnDthwUc2y8X9qGQtDu4KnR+P2w4gFt/WEfAiCLYUd4LoaKxVDonCD1cGqGTKeDosJ2NfVos7wTvozXhuTacqWN17qYsIeF2Q+OlGuL9cOCMBwOBznD49wbR09dVIDYV1nFu7klKc610flTWZDUtwGNjCFhIKT95LUJtIM1APiEhwWRKVgv/M2UZFzx5sYjyyfFtUgIgXSADq86aBzeLTyPZxbp35CjDoUCnnZ44jC2zxSUoxid3e0OI4H+3ULkVdkGX8//SEG75odb5WWAdvSj41pJv4fSZlEp8LZD+dYfy7fEWMELUOx0/OiPVeux7MipxFVUdn+wgm2l9UG79JUp111cDbA/87zdiTxTFdwUEg9l0canYzPlSedkYfwA7VB2MQ8oT6BDV671PP/yl/rIbx64Q76xSfmCVyjetv/Rp8tN9/x3th+5jyuMbeFhj2GfOUNkNn7k/v7qrutkNZ1DlQ/y8A854RyZPOVB91gxIqgRs3izPG/i76Bdqo7bAAAgAElEQVQc50C66xQJsFMWfK4h8QrYb5ykgH230sM1wD760Owe9hgaTMBQVk7m+DHMw0LiB8jky85Kho9pH0+X7YeMlVf/ot5q+7jy5A6bzMNeBOxnyaTJRcDeMM3Mw14BsJeRhWlOun/gNQPt+hugfebbFtnSV4sT1g/Y4b2O57QToUX9qLwAn8EgBpmBfHrcsw7+++hFkX/qzzx41rnWEDMA7fosZBYMfTo+1EQ49dhDkyGjLGHcff8vZfTBP/FQdT+HbM1g0KReiz7b6zVfet3alWeqd718ZXiMY54WIYNxzm6VaDItqjjiZVbfof3K7WWVVXpWNqbd89+Pyj5HqpHgU8hTnRcim1ZGDQEYcCHPvKAcC9qS/qMxKukcmZ4zao9+MvmS0+sA7KPljbeVllLUGP7pnmULu/fUP7tWzouS2hZQv8OzoJ9sX3bbbjO549KTNT2jfJRDwz7MDZFKLenz2Rmf7cPKug+4VrQa9rjngV/LPhNOMCNBQwSB73Uu4in8zdbGo0kt1RK0nxkrGq76df3DplBLWWmBA4p6RdIhvF/Sv+nnOO+gz7qhmk3TaWBptEH2w8CTPrXXuI0Bu1t6rNOWNrWsaPDnaEUzb0m1za/YU+FxPyxaOyc60l2mZZ1E73rui9YNOb3dhu1XBrs1J9zkvOoH66S1FuitLXFCUlzApBCay4HeE32A1gu0wQPRclFhyW2J1yC4orADD3lkgOWJ830/bA3UupBLYeuugFP4mXfBBaT9hofalcMYNlXccQPEHlZJAG88jfG4d46Crgi86dHIef5xsGIKVBroiS6AMDxD628agwMHVwSXm5c98k6OVJohykaAE0qLz4GKUQyZt31yj3z6e3jH9qYYQov+o1U8bFY9NF0JrKOvf6McLxp+SA/JgwW6ce8E6Avg2ULV7cFMUTJl18Eo1hhKL4CvAVX9ATCFZxz0jcrteB4GEwuDDxXk4VHH+6wsj/x1rJ1Vd9Y+MSZWW8YzVmgKe6fPmKcMIfIYi4fpW66o/uB3rrCk9mHeb4RSwjODEFVUcValE3mwOt5B/baVKTdepoCdIf8tHz0WEq/X+8yco+NiyoHxqhsLksfdjWuWT48xwrAAAE/gvlQ6KIj81c9vke221pzbCp/jJ14q510x2XWBhKadxzPQPlKrM9cXEq9F5xgSb4YH5yMLhyfPLJXOHbSw0vWXyG47bVth5Nmjr2goNrzsf333AwivoLjVkuXOWJT7jX47D6foohDJEAyU7Vdqp4D9Shk8YNfS433syWdlwN4K2OfrXpvsAp9gjIF3Wzx/XG7FkNQA6moD9n0VsCvopWxO/LqCetjXbXvAbnMrnLNl58WzEHyNCvIA7fBsT39b+v7wG1olXnPY66kS/6yC7mhcJBigzIJRsOd6IhtpTQKE5s9VGfORgvwPNXQZModzYn61rT9lQkf5xvpryC9uOE++tu5apekBD8JzetgJZ8mV19+arVk6e8P6uY7UpVMHvcbtPBm8+46V+viiHp41e64MP/gkeeQJL3LHCD4acSFDobdAflpqgetf6exzAwlD03WtRg3SXO5LWwHYiykH2cY2RDdFfYgV5W39sTfZ/nTWfbjtyrNlDzXQ/l/4zJo9R4aPP1Ie0WikRMfUU4t8mc52U5BcRgXgblGidBgVQteTd9vXtPTiBJ2a+5HzugOMYzjaL2tE8VamJGvoqffcdjre0hHQ+CxoQ8BOqxoBRumZl3vwC/OuBzBTbqSNn+LSFM65FMpCQVpv+02+RwOKC+p626fNonQzTU645gjqA+scVOGQrdVDHE6Jx5tfJlfayJxQoJfLJ/JTUI7iwSCw3gG0Qza3BNrDIE3AASS7tZYh4Qm4+6FD0M6QLIJy5uxQOFpBK7doUigRhCeFvgDOCCATaNchsWhYql7vFkfOjTKA91WaJdutmHEN7HkKQwhuAlmsAb3S8WB1Q0OyjrpVNuWHFYRz2bXmXvk5ksenrSTKRoA+KNK25ljv4IWP4b229jhM8J9aHngq/Dj8nK5ygLfG4dbidIpc3mpGbCOuq7W3Ds67rp4BXgNquibm5Qb4BWhHpIp+pWHlRoMWEq5/s/x1FJ2Dpx2F5fQH643cdHjgsY6oEg/lnmGt+A7h71AA0ehKDsoR+sjwe4a/29LDOKNjAGi3EEkdF0CwhcgCFHvkTVoh8Dq87hijvkeDgD47aMfN1cN+STUP+3N/kv57HaQh8RolwPFE+qKRb0WulRvi7GoqHSMiE/zO5g4KIh+65ybpu82WlfZz4qU3yCnnXR7ecVCdjHLLNIe9FVXiWXQuZ9B0Wgne6wP2HiJXnIf72KudA/A+3XHfQ/LjE86VObnQeB6y3pexH8868qzzUi0An7zteN/lmhso26+ogH2yAvb+O5de6wywH6zeTt2zBB4D7zaShTX4nOAhEzpZ30Ge1A6JH9cA2Auj3XiDNvKwD2UOu8uzImC346LkuWpnk/IhDG7dNbwcRSUXTJO+X+8t9994cXXAPmy8PPEHrchtebPuZee5bcPVceGGiHW30WrwwzO+f+FOLS73RJZyY1uk/8mdEy7H9KvuPXrKVeefojyyY6UaD+j6n5pf3W/PH5vRqUHWQMbEtcr63rnvlnqV20WVb4MoTaDL4cG7HviN7Hv0WbLoM4SbO+g1HUh5HIX/IHextgDHFiaP0GvqKvqK3ebjTgl42HWNJ196Rv0e9poGEZ7NOg6mJbHOit1Ljyr3XlxUh7TzdlvIFDUuVil+uByWtlKTd933S9n3sBOzfahiTIsAHjql1RJg6LrLRayNRaV5xBdHZiRckufjbJI+5XwXq8ynqDzoWjQYIPrCG2D6AqMhOIYa8qiNATsnW8eEm9tKetfNA9LGbTdLQlHjrrPfeH410lHboP3lPX60X8lZ3uyEa462eMS3zNU8+Esah1oEEy33mJ5ItAgwxMrLFd4v9WhckcIcI8lA2PBOyqpRJxRqdhgEb3sMdbS5egETSBfmSBlQ9kIb5gFhKBK87Pr/9MLT+m6CKIRp5daAh1sA57y+jlfQUIClMfvhaWHBELgeam/9RSUFYwNgdwum9cvxugfeADz+HBRJRhikKswFoR7H35w8yu1V8RyINFznIdFAlA3CPx08LmxsTVzhK4aA5+YeFHwr4uMKR8jZbdwJDxyseba0ySiRE5dFmdDa+ZZiogoPhfHZP7FmShedteo68sGNpkL0iBVZ8+ga8ITdawxA70VlAEpxjRvWECHpVihKv4cijb/j0EaYJXLM0RaUK3jm5yvQx7/Rn3nRvdAQxmPefPXEMwcdw2RuOz3/xnvu9af3x0je52cGOlwTg3BKGBxWkEEK3qZcdGS1KvHP/1n673O0etgRGUBacQLAL/KE8T1z3GH4gFEP4ZueD6ogY7VeXeQ3990i3/rGf1TYL5EzL7tZfnrhNZkcyl1VxXEoYK/bw46ic1MzYqbxj7KD62kyYqms9eU+mgN8rXx94w0qjR8PowDdRVffKmdccr0qpTA8Qq45/RVlh8lZfkdm494G2RW97AXAvrK2fefN18qQ3cp72R574hkZMOqgLCS+FmBviZVtaEYUvj6QM1EeiFeJn1gIiW8JsKNKvN7oAM6yKvEeEh9BbdiRsVoJHcXV0rVu02IOO3meYwzCy8RoC7ofdQJrRhcZtSZQ/FF5v++3vyL3X358JaCEnO1+WlTxiafVU06juCvvK+gedOrUSVZf66vSad3NZFmfDWWJGv+mvfeWzP3zQ7Jk1nte9M7XOY2d675MOrZfSU464gA5dsJ+lQx1XM57fvGQXa346VI/V62OBkCVP+HnaaeO7eXmy8+VYQPLG4gqM9FyeGHmrDky7IBj5dGnPSWhGIUIQyuAu6VI6brCAGmV+wHwoRthrT21T/9mIfGXTaxk1PvIis5pDvvbf89oKoVOR9oMuk7y7kK+w3io8skMpIukU/sV5JYrzpGhA/oth9Vafk3OnDVbho07XB594rmsE6YEGp+VwGM5J4M7pxJ41zVNd8fD4OJ7x+mUab84dYq1Rv2GSFTsU9SfY449AXoE7AXQ3oaAvRKqq7bLUVGvZyGr9dZwsKT3GiHt8i3Gg7eREmuSDZRYvr3ST/KQbGX71A0w1FLDjIdxqRdymSQtT6+o/Jdh3NBqK7bSWkm06OGfEeC2PPiST0SiqeFdT3NwoQxhUxWwZ5NxDOagLlWHZ96Tb36uGJ2Hv+N1VuQ0ZRJeP4TAwpuNQ0sVUN5jagIWngI/TJIH3L7IDnoCbVMyMS7PAUpFVfy5tDQugM0r7nn3ySNOFvYIk3RPKMblgjle/ZXy+THvMBabB8P3iyA2r3Raj1E2tUimRY28BB2XpJ6iQpy95uvHaInc1WdQCLjnsZMMlDS6Ps/WJJ1O+VGlwyb+eTnOteyaNPtcjc3C/ACm4cWyYnGgSdCT0xSNH1DcQPcWdaI/8I7blW8K4qHE4T27nxjecn0X4e/ztbo5vDN237oCd9Cf5ZSqxxo/+M487fCio0IwikXBi66KBTztphyylgSe4x3I0dvOe3sbvCyZ8u+8jpD/Vb8hgwYPkinHbK8FycrJaizjU8+/LP3HnyAz5yL/3s8wRsrEOheU7JQrNHSYwoLq0Qtlux9sIvfffFllD9yJF94g51w9JVtzC/OH0cTTbdx6ZEXn6rqH/YDsHvakIDpwJ2i2ABTyxRI5+cgD5LTjJlTOA8Zazl+wUC6YdIv+3NpQFdlkoRMsxUIC7Jl4bQDB/qDxY/h3zGF3+b1yhw5y9603yqAdflCaa5oH7N5fTifD2OFtjudWQVZyrC5DRg/b3XLYCaYth32wh8TXGOlGHhK/zlrKm/rBFWMTjj9LrmIOO2WQfYu+20kRsH80Dfew76deYg27j0ox155zaknfzBkfICPAY9olwJze1tB3q83l/kuPku4V8rcNsI88TJ54TovOwfhnhSdXlD69eskmG31NNtpoI1l7w29qFPxX1cbTThbPnib/mPpXefOtd+TVt96Tf3z4vixbBGMaZARZNNsDjOOYQ8bKkQeOqXTdFrdhgdLr2B//RO7RSt6CCBoUuzP5hXvX3XBpS75Mdtzmh5oycqn07KHRBv/HPnfc+0sZf+RpsmgJQt7d4E0FmFEPKLJpstkjqywKCtFD8J66TqK8N2qwFp274tw6ALvmsCM1h1GKTXqZQXcgddAe9CzUE4GBFA6UpbLTj74jU64+5//sPow7/CT59NOQy16WN0lzOQCN8w9ed48KTVGjrq+ioj5TXo13KuplQQw3CHFnQkaepZtasGfQcz1StpjrTt4NvNNGgJ2jLI3qqrHvFxYOzxWruGlxdk3aMZajgcP6b6P2KzVTBDHllMAa0KcZ+oiaTMl9yc7shsOrGvXln4b11ECdM31Vhm6x77gaBe8694J/tvwY5pqXXIvUf+gnFTvTNlJeOgti+EFAqyCVMcvtxHfu4bK/w4jhXkb0AwtvAtz4A0KKAeq9UB0FI/pk2LqNz8ER+J6VPuk5iuvHvHeMgwWtopCl54NzoqfUDlTfRwOwvqC879LCnamks0MfU6M8cILXIhX7ftQ0EMVnW2tBapGgCuCa/fn4bO604OOwL3jjuZ42ZPcyp2ukGsL+svV0hTUOKUeW/4a5lliOxo9EmWITdvrQ36gADU97rNFAHmC+uCmtAOnwNCnNA4Tb/epKZ/CIg45B93aXLnLaER6vnnZ8h+gPKyQHBUv7Q2irXcMGRV3HZXcb+13wlrMO0K+KoYVishCY75uFyMfcdve22xhgqMJW6/6iQBZybVfdxMDblKO2sYJkZT9PKZDoP+44mTlf2zQjHXnFlVSAZ94ske4BxvQYiZPxF0K0J008Qsbt2b9SWC48qgefeIFce88j2ZpCNrg3Kcvjz/jbPOytBexmgISS54RspEL5lNH/umusJv91+yT55iZa+KuOzyIFaDfc+YCc9bPJ8s9pShdOgrnfDoJyQJ5nEY0m0YhWAOywx4wYsaecd8rhssaqGvVR8pMA+0K/YqmWp4/985DVterQfmVZrc8q6lnupoWjFsm0T2bIXC0iljP0+XjHDO+fKzr3LwXTAOyvvflOfpTuPd/gq2vLb++7MVcl/pBjz5Crb7o7v3Z8W8ezz/AB5mHnXePoYye9vu/l1zWs29bbZZPvc+9ePaWPFi1bSe+u/2TGTPl4+ix1nLp8o3G51hpy3bFRCtr7bred3H/16dUAuxYl7DfiQHniT1ptXj8rymJZb83VFQBvLt//z+/Kul/bUDp07qZSW6tGL5mvt0XOV51/ifzjX9Plj6+/Kw89+aK88cabsnSRGv9oNNfhfGuTDeS4CeNkaP+d6vKsYyyPaeX2IaMPbig4ad5mv70CgB3yS3ke3vXJl58lIwaVr5dQkiT/LY/NmDlbho47Qh57SivGg65NP3EaSc4RN34y1Qh7byk/NF5kNWNGDVGDVFXArvTZd8h4eeNNpc8ExAv6YFH3TLUKnJ5VdnXs3EVu1vz54f23/7esW1t3MmPmHBmy3zHyO0SbQG9jtI5tRTl8kcaUM65h79zJxMLRJttdn8U5HgF0FT0/B9rRZkE3pFGF3n7oXzQ2N7oeLv9uGwH2Sqiu2p4mpduVgmpvt+LpNpgTN67AZ450GgRAPTkTzc6MHReU86qrUbkZrpmdgP7TcqdFqNP8G7GPkgwb9fGquDY3GG3IHGxupWOxj5anWOGJSHcF7zrmQVrCPMAb9HJXESg2mgJ956yQbqVliG+kz1zhDPAkmnJvuBVgISjPrLvJoGBgzw0CSUC6lwrDSfn0tGZTQXYLZCxWl7xJOEih/HtfvD7KyM/fT3nvLGqnfzfvP/Oi/FnOP4WW4YD29UdbzC8yMOfrl/LwgxeaEQIU0sYGkej+zWDd9jr0WaxEn4AIADeVVgL4Yig9DRthDexQw0+mnGQRCQ7so9cvKPMVmOHf8GgT+8FzB17hrhp6i6rxnE/0blvouQ4TSisMFlCSsYx2J7tf+UbAnPhJn8Pf4JGBQQo0Z3fsArTrv6H4wtOOUEszavn36MMK2enHQuQV2FuIPD1p+px55T1ck7nt5pXXH4D/bjqXXutlof4aYj/oB2vKlHMPrqTAP/XsH6X/6MNk5kKdB6+YSmGjkJHu6QafGXgPVXrNCAG6WlH2Us/TpLOPUe+6rm2Fz/z5C2T4AcfIQ7/XolxYNysEqIsOnrbidro2uj5157CPgId9qhsiGHlCHnawbvTB6JvP5eCxw+WSiSdJBy1EV88HRojfPf1HOfOSG+TJ5/4sSz7HvkfZAf4MrEz5H73qCUg6sHQ+XHO13nLYgfvIfqOHSa/u1SpEG2Df20Pic6G5GFzj8xeAeIetNjOP9ve/vYnd94zQ/zffmSr3/NdvZIpWf8Yd3rGS+BEHjJaLzzwuGW0++MdHssOQceox1j0oKLtfWf1L8uNxI+XwA8boVYAZL6AewK9++3s548JJ8uyLL2PRGm3Bnnq11s0KmtqrIQEfhD3319z8p55XL3a20Cb/1tPrzcaOGGi512t+eTUL0/94+kwDbjfe9Qv582sZiK79cVmSIpD0WjetzXD/jZdWqsyNWwT6DR0rT7ygd6jrdY8brLemDN15K9lq8x9It96rqhGhk94YBlpfIO1UfixT2mmn4wQNLdB3n3nlLbnjwd/La395S1bQ69vWX/NLMnxgPzVaDJT11dhR7wfjGj/hWLlTc4sbIrIAemB09KvmvMDk9lt8R+7ReffqWd44VO+4lsd7oKnb7vkv2f+oU+VT5FDHcOzIlwamQW/Qe1DgE/ekK+9CLsOgqvtTN2AfdpCGxL/n8hMy3nU2i5KqochSh0k6iMj2yos/v/Fn6l1nAdXlsVrLt81bf/4r2f/Ys9XL7lFUjGAwEVQSA8QhFj3ujDq0CFB3JiWDs+uKSZ8rCSCKoN1eg1wOA2G0WywAbd+H6FLTNXgWYNu7r1kNLzXamyZRaet3MVo0myLS1vdSo4WIVOsgCN8bGoMaY9c2MAY0O+82aL8yWMeAXLm0iZdbt2rEFwdl3Nry7scOSjzedIPe91KAWQhM9xZVBsrNDbnISwStGa8bHUXjjwF292JXGkczPJuEGUAq5gqPuXuc09BdKU9h1th6etoRvhdy4pkPnqyjmAPWjtezAeQhbBeKPICih7oTOCdAGb27nrNunk6sS7jehDlBlBdJhkCxILh3I0BRCKdnOQYAU6wV+uHY3NKewuixN1TiwxgJYCls3TuUM5RU2rOWSb32E3Gv8URzB07hQEmeRdA7aIEAPgJ55wcPQ87y97AO2CMCd/z2vzMs22RkYE4bVsnDsN6lyL1XlDxurIjP0NiDqs9dNSc1XRUDmqXBR9tBGKRVkUeleD3gUUAOH4B287wrfQOA273rSqvwyEMx0FDerGq6g3azuBN84h0F5AbqtU3QCr7HuwDJ9r7+PYXI+20JJhbhlY/edn0XBfR6rJWFz2Oqc/XauE/elEFb/j/y3gNQi+p4Hx5RQIqgWFBEmr23qEGNvUWNYEHFirGixoIdOxZAwYaKYq8Ro2KJ+RlLNJaY2HtFqoCICljo6vc8szPnPbv3Lbv3XjT5f5tc7+V9d8+eM2fOnHmmndVk5IjLClWJf5FV4g84WmZ8jz42Y1gsjz1iOL4V4gukpcGOcoEFfmyc8IQ3W/Rn6bXHTjLwnJNlpRXRr4LXxElTFNB9Mm5SqfieFv2j4Y7zwRz5WdJ7t21QJX5QIe/9pClT4d0EYP90fATYMx0Mhhsz1IEX2rZuIbcjX7fnbjsWHE36doJDFr265d5HYTQYEwF3rhdfI0ZgBQu+jmyDcJkI3m2/7FKy2/ZbylEH7yObbrRuITp4r9KA3de9r9P0hro4jBX9jjlYTjnmEGm3VF2gRuD+0ONPy2kXDpHPJ4H/uETwzD03XiZ7RnR7850PZJf9jpQvp1m0gXVmPRyjd9Ul/WXrzTcpe0zUhM8ny3koRHj3Xx6TH2NvI57fqvvG8ijOQ2/bJgEuDKM/Z+DVMuiamxO5g/93/80GcvXFZ8kmG65Tdg4/HTNBzsDpBA8/8awaCepelHEmb63GwXZb4li3O68rlMPOsPMd9zpY/gVjQtul20vvvXvIbr/fQZZot4wsBhncBHtcEysqxiPPQk/wbh55OB9h3G+8j/D4zyZK9w3WkO033wiGiA71mv94jKMee0IO6XsK6hlgLcf7nyolNCoSsC6Okx+ayq2Xn64Guf/l6+tvZshefU6Q5/8Nw6DK1Uj5ivdu1xvIREyJogznfmnHbh64J4rOQTYUKUypOex7/VE+HId14nI1nLAR8Z4D1hQ/JnzYHLUKbrv6Eum9V/5jHP8b5+srzMPeR58tz78KAxb5jiBWDSJMHTPdolzH8+oUKZ3Xi9RRB7T9xNM7Q0Fll8UUHVV0Fp+mWFSkbo/0Lfe6a80lk7Psl9eK0mMEYZhrHMDuG0kjK1y+EJwpfxEFl2NpRMDre1ogTRWw1CirpZHar1czzplllN/y21vBEWc5vwa/Fby9emeMIATsOjyGcRtQLDiKyrdn6ZcB7LYvhufrFRKfkyguxFyQ6KZh3ib35Lhyoh2icKFnzUKJ+JyGv+O3GhYI4Ch07P1avdO+DwXsaE2k8uQA0XPe+V6XMWzCFWULwXXPjx7dEaUIOHto6KgBbi1Ah4tgiaBSm434KK5EHwqEJMJSlRIPCfW8NvMWJuFZ1o4eFeJ9jPrqXrlgwYvmYqHItnjHiC09ORm2jlJqc6NzZLSIqxgHJU5RRMmaHDzv5nlNnRNfTvHNzEnO7ua/LfvOCvLK9x/yKT3T8HalvOyWWyrMe9PwdtxH4EgPL49VIo8wV9xz1BkKT48zvfUsRsfUELbhIeRK00hh4Jph6LtXfvfz2AnGFfTb2cD8ngXpNPfd5JRGuuB7Hi/XYWORVXH0U9uOIlM/EBnzDI5/gify+yk41m3r4se60cPe+6jkWDdNZ7Fz6xnaz3d6xIuFji+C+W4CWi7RYjFZd9WOclDP7RGiuUO9cyr//o8XZO/DTpQf9IxeM5xS1ujxeqwVkMib3rtuIfcMu7AQUEkA+9EG2J3PY/5w3iZ/p+XQxuuuISNvuUpW7to5PytWuHPipKnyJI40evzpl+T1dz+SL1AkbZ56+vD+EkKzv5M5XxTfLYlohdVX6STbbbGJ7LHzNrL+WqsVip7Iduc5VIn/gxedC3Uv4n239PdRB+0lVww4TVq1ZDGu8heB7m33jpLjzrhIweVRh/SSweedGrzlfOq2ex+SI046JwlBt2t5nHV/9/DLZPutulelLUPd+5xwljzxjxdT9/H5J0beJOuvvUb4fMy4icL82H++/Jp0QT78yJuuUMNGtWvcxMlyQN8z5eXX6cnPXglQSmQf96KfZLstN0mOdVsifxQJ83VPOedi5Nd/IqutuqrssdvOsswKHbHMWspi8+ciDH4WdiKsKciLJlDum2DeGdnAM68ZQdBi8eYAa81g01tUP2uMayKMIfsddpy8/NrbyZqnR1kjz0zB1anCf6AnbIMjGh+8abC0W/J/L3c9S6vb73tEjj7lfJk33wy02TDsOD0i1plc/kK+H9hjO6sSn38ukqJzyGH/DB52jb7CjxoBrGZHKMib1YGdB0W23fw36l0vZzxrDJ74Jdu4/YEn5Oizr5J5P1ukpIJp9EALsdoRe9Vq63hnqwLsSP/WcHl/l+mMqm97uhf1wRz6m4mDFK3KwZaU0cAcRqqr0uPPV9HwvaAxALuDW3apQS7MuvPvyjO/+cU87E7heii48QhisqT0wSwoa2y2b6T2C08r32vKTE4+qKCqVyFIwbEVvL3yi6Oeekix578UzaOpOt3+nsjKExOJ5I2XmCr7BlBzhwbFDdZYr1kh4kdVqOIWyytr0wFpqFzvnmpu8LjHQ9E9XEA9iraJafEN881NqHkAACAASURBVLQr4LXBau6v5dPHYF7pyDZNcAavl3n0UsYEFSDJj4Y80YiAf5YLoU9tuh4eFYH7MH8Ozh24Rt5ntZC6VKaCzU2UYNUUfLWcWqhTnX6arGsUsZBlnnI7RYEXlQXwLpvL0EH5xGgYh+6GOgDmhfej5VTRLbPDxcaaAt0tf2tW6lQA6/6wj5lgnaHx5B9twoxD/Ac/0yN+ANoJpsnTBNEE6ATxPMKNPMzPZuNoNypdBNw88k3z2tEW8x69QjyBuBZos3Xj+dmqLJAX+U562xmGivt48f1eRV69/5gPGguWXk2k2/YinX+bvOMz5H2PeVZk5nj1zvfEubxFz2GfDFD71yeflTksBBSvSTc26JxTtiRzSSDJUOxuKy0vqyG8t92S9Q/PZNjvGQOGyJDr7zCwYPu0R+fQYGCRNL1331ruueqcegD2Y5Jz2EMIeBldQFMVbB0rOCMvL5CDe/1Bhg0+v3ARvUpszfz28fBGf/zZePkAhfAmTp4q3yCcew7CQ39C2DyBGVMKOrRfRlZDuDPPKO/WeUWEIjcOWBo56nE59PizZO58N6ZynWflyCIAvCvIX+8ahmr5q6SGQoBOL3B8fffdD3LpVTfKCu2XlUP375miFfPcex/ZD4aK5+MNRvr17SOXnX9arsJ+Tz77kvQ6/CQclwdF3q5FwKcXnH6cnNOvb8o7T9A+4q77QbOV5IiD9inruc/OzX0PPyGHnXSe8X8QFMkfMWAHX2yHaIBR8OwXAeyk2fz589VgsSg96os2Qe9jGiYyrERXfNtA0V5NrJIHz7hgsAwbcXsyvLAfZ3mBXt2mctOVF8nBqBnw/8LFiJe9Dj9NXnwZlco1esWMeJUG53V5vKYPaHXg3rvJbVeeX79j3SiHPCJRi4vSSIuXh6ilKLJKmSDZQ+ldv/mKAXJQr/835oFe9j2POltefOPjxCjMqC5NQyNwp8ed+y0i22jg1gKkHoVp+kQ5vSJZRHVnMtZz1ChlEaO6r+DfXoTZ9dxawL2MSlMxmDD1bqyv8G6Cd67zBoXEe098c14IgF2LW+E9uQFJQ8VEYaRa/oXmkEtHhzeyAl3nzY3Ufr2mtXhUQlZ1rj5zBcdW8Pbq747GRsBOYayexcY81i3ucATYs2R1+ZICx9afmqyfpXie9coNoKT2JFZHLyznG3Z8jymxCr5NyUsVojMLpQpL0pBtGajzfPyUAKQHj9+blVNDqvleGgMiOrlHN1KeQ0V4F4IqR9yIQGu1eeh9PoPuZQP28HylNQtZcTIqXLpXUrizvwRa9nfKK2XgUAG7tRfyYDOGh0Dy+mpijboA0oPWpp1GWXpQoeHwCdbtJ45CCBEKXEdsxo0YsbeStDBg2ugGjXrQhX3gWJZA+HZzgGC9VGtKLO6eMsKccvI9wT3HyX9TiaCCwecUtEOh4NFuvE9BO89j59FuULzm8ix2q7yu56zzaDcCclNK/OzYEJqHd2jepOW+0wDFKvSkKcF6u1WTfHW2xciXbxFC/s3oxCOhOfTfo+gczue9heew1y/3uqbIaeQbGPa86/5exd2MZFnth/IGMqM38nbvufq84oB9fwB2VokPa7ecnEwU46yXvSkK6Z114lHSv9+x9c5nr0Wy+fD2/QiwTmC3KMCc52XXeq7o95+MHisH9z1NXnkLoageQeQG6oyiy7PUb77iggBKGHJO4DwKIfAbIPKgz/57SkvzvLPf/N4LwMX9uuO+UXLs6RdqLrZf9Ng/ds8Nsu2Wm4XPpqGI3Yg77sOZ4F8C9O8lm2y0XvhuxsxvZVdEgKg3OFruXTutKA/efo1suO5aKVKU6w/z6G+4faT8MHu2HH7A3rLOmlhLdvEc8p32O0be06J4mT01C9gR6VDUw150nhbm/TSQ3XLPA3LyeZfLDz9AdqnsMfnuhWejDmz1243koTuGydIo2Ffk4nv4s7AuzjHrEfhJBHnfoxEh9/9N+p41SObNYXqSReWxAV8DsZfdjc5RHZcDe/XQoopNUcAw75V42A9BDjvkkBpFTdZ5kVLKOK0dZOetx8U90Qedh9v+++YhIdsiheeBz91yz0NybP/BMo9qpR9p2gx7Lfe65gDvGirPoq08aYUGcDNwK8+avhVq7JCJqXOUQSEhDdOBkOlgqtt5dXnMpR8p7IWfXT8s52DwppwBaql1qX65Xtm0oYA9RhM6FXn5Md99qihZmwvThBh6k5mgnJ7isoNxPkg5cIqD2nyE8rsa0djgU1nDAZW8OaZbrgey21yOYRakXcHbK3egzNjisOnUGd85hlHxlnIdpjXPlpWT1efFvbVxznbN11cM+6j+ZMrqx1spuGhtJHiPvMnxfalj2fiIAXP/3AtlcY2F7whkLWIgDJzjN0Hp1k23dHtOesgti+RPKFJH7xfBn/3WsD0aAAiqKbPNEqv0tedVETfDgBcWdENAJXDvy0AtsrYkQtg4N1yjFWmn3kDz8usGH3nf46Jt2Q2lkAyMN6I8hpmazFNa6n5rWOocQ+Z5VWKcphy/jTnkwjug9+94v621wNucN5u7oABllLp60yQWcDXG7vzAUPbWOEqKUR9a1wD95WbNH4JiDpgAnX2iB4Cv4L+pQNDzrqAd41YgD+97AO34nKCbnvR5PNqNx8GhffK3HutmOe96agKPneGPMm8iHNyIRh5rgRD4ZeHlbIHK9rx/Fjz63wBYTMcPPfA0MmoeOw1W86TndpvIyBsHLzTQl5Orct1G5fmqEXfLaRdcroA11FWIU1GCgWcRzd2859qL6wnYx0U8a7Ii5rUMMCsd/7hAWrdoJheddZIcd8RBhfJWcxHhF7qJURR9Tz1PHkW+durkiEDrWNaKXHzmcXI2jrfza9yESbILqrB//NlYzVO/d8RQ6bnrDlV7//y/XkWIen/5DF7v+OrcsYM89eCtsmq3Lvox+eCK62+R084fpCJjx222kAduL+WJM9T+sBP6y90PPFZHLu2y3ZZyw5ALxI+EK9chAsdzLr1KBl49Qtdyrz12kbuuGxwMMMzF3+uPJ8vjz7xQ9/H/xwD7Y//3lBx98jkyZTrAKuUG5ZIW2rT9MaJAMwDSEUMv1KiJIheNN8NH3CL/fOElW6u2sehealFauk8SYJlhW1/A+7IbT7wXeR+R54/nWPX/7NP7SceOyXGAeS962Xscfoa8/OaHVpODp4EQNbILWcxjukMUfXPgPqgSX58cdgXslEN8RxTNoNGdHoVljocfHaD+pCd+jBg6oH7zcNOtmIeXo6HpJp786FDT674s5EuBTXve9IFkHpaSs88oPg887rHnIUjLeP3dSDZjz1ODOIC71nfBPssuav0AzhP1Sc6V8UV03F6id3EvpW5IvvLfZUC8OoqcY0z/pW6odVP4qLUV3pfhDW8ybjrLOuUYMqV7N9jDzkHGXq68SyDHfb84WGef6glossNxHufvlK68EOkVQHMjRDsUwv1ZDqzNheWWQ3WOMEXew6RrsU/B2ys3V2FsumlQgDlwDcilVs8qfB93OGorhN+XZKY24ADCvdi5QUuhia3cV+Vv93In3qyEHrEwtw3W89PZWjiGjYKRgpJgGff5sWta1Mu+82OoVNByg7J8Il2mZjHVd+JzCk0H4doH74fNX6oQmnluPbRN85LYHj7Xz+xZN8oET7ELZc9ly2xcTi1/fdZyGwNW9dybxTz2wPu8Bq+z5XzHiorLxYwgT0+W820BUJqHc6s2W0UOlKOFzh0jLIwOlejhilowunhkQqS8laMJx5NaFw2kCfmBfeQRb61w1Ju2zT7gl1Zqxx8swEarPkE6FSqGvHOMXKf0rDOfvN3KCehmjvv0sfC24zc96fS0MxecvO3nsXONUCmgIsKj4tSrgvdo8SGG/ZlCSgMQ88eXQX7uytuIrIiiWfPQtw9GiUzEcTjTxyVGAuVNyiyuGVZXXxQe9i1k5PUD/icA+0ejx0vPI06Xj/G7dIxjpEiq/m5zAn7RY92Q95wNya7G6prDrh520CzUZIiUZX/YeTo2JIWjeZIidBeffbIc3af3/xxop3ev39kXy32j/oagIZPzoUZHVnFPFOFB556kR4b59TE8g/QQToYHnGXR7rp+iBxYITyXAPjxp56T/hdfIR+pRzF9rdxlJXnyL7dKN/xOtr+f5YJBV8uAy4cpT2+20fry+Mhb4NVFkUdcBIBHnnyu3AZvfWI05EP6pH5P0H7p2f1kw/XSnnZ/K58/sf/Fct0t9+o63wkGgVF3XBsiBNjfXkeeIo8++c90R4Ocs72PIfH/wx72p/7xvPTtBwPK+M9NDjEFh/UJMD6VeeZtNyJvsekG8jDotMzSyTzkvT748CP5fY9eMmEiIoB8Xw4gEZOnwIgOAoJTprx5TZnsG0zG+1zrfmqGPUvRuXLQADnxuKMKyQS+5aa7HpDjzrtS5jOHmu2qB5cpQfbOsNfwnabPmWzQkPgGAXaTP55m5FuZ1gGyCCvyOPce9GvLjdeRh24fJsviWMUi1/sffCi77bm/jP98isk+GirxspT3Prv+SyQovcs7GNPC1qGGdYtcofNwdKF54Lq/Cekrx595CVJGTA+LDYhebFULkJpDSUG4Gf3ZQU/ndP0jRGSac0DvjSIvgy7GvdZkSFAlqL9wDqLUTtJLjfgWYZrV0/xZV8Vrw6XUFDZCSLxSwWejCH9Uv/dXA+yNCHjrkCVWGgvOVE3KNqKxwd+Va1qLjylW7WsOS2+IubsG3bKNN8i5GDeWAYL6FT5zL29u0Fxhk9GP47HhbwJ2f238lXsgKRT0sTy8VGks+Wagzl0uiEJYu4fJu0CnIDeB7QIweLdtjXmFexekqSruBPRmxValy2jtxUaCJ57fmfdWN3bPn3UlO6aNbeBevdx5KxTEK0cLKgzWJscTF85zL3LF9RIrEPH8kkb+E4eNx8pxtOn5MVkOCKpZgsNw/Y88vJGDB2qyTywHsrwctZ8F72HD5eYXjV+jJmLDBteDKwBmCQ+V6M2CHh2nVGdEKbrUgyZauBA/BNdt4KHhb/f28L2s1s5wOf641Z754x3XBxgHmP4WYfAzoJC2x7/bouI8z3v9ZqzIhNdFvkaYOgG4HlHG59FeAO2Wj87K8DQAxIXmaARgv+j5x5nqsvKOIp02RT/xzERUNv4Ixy9NH5OEybvl36M5SF+01fP328vI4Rf/1wN25jb/6dwhcseofyTrURUjqz7v3i6ddFvjmJvePRcGYCfv+Lo2xTwYBD0iJFH42rRqIf1PPkb+dNShAezlWGm/6i3jJ3wup513qTzw6N8jsE7F3eRVytNWEgo81m7YpWeFUFeC2pvvvl/uf/hvWujtnFOOSwEIesFnzPxO3kNhtXsffAxHvj0hM74t5ZzHRtclUdn9iftvls02xtqx61McEzfg8mtkyhdfIpLhYOmx644h/5zH/vWAJ+4ZHEmXurS7SZ+7de4oh+7XU/bYZXvpir+XaN0qPE9g8M77H8lFQ66TH1Cxvd+xf5Qdtt48gAue0b0TThJ4/R14XFXUmTwJRhy+IzEo/i8Cdo7/r088LSedeYGMQaREKDbLdUfAztxhXn6EIsbK4nbDLz9fDuu9VyEQRuPIeQMGysAhV2NmfE+k7I/2L90rPRyZNT8YCm6n4yj9S/NaCnGmHOB0m0fejJsbbrCePHb/nbJih2KnU7CYYY9D/iT/eedTjJ9eXPRHATK9uHGYPN9pcqGhgH1PeNg/HWf6DWkQKbNhH6VexH2SkVPNcAJHE7nhklPksP2L5a6X5uGqZB48/Ntr0MQRhgnTR4awjMhSfS0jI914YsadDddfVx574G7MA+rCFLiSeTgOxze+F+m9phvoOuR7DUhzP83qbu5sC6mR7jgxHlOdjnoe59ScAhryHgN5j/qzMTp/BvBOr7vpijTqaFsZBSoL13LSoAGAvaYGl7MLFW4LHi7fKBrWXL6nldPs1noodS43vJkUWFzI9KrHkWplaVKYBAXAtL0wpkTteTHhlzrPrMpTOXFD7fdGm4ALqFQ4kC9W9+6W8cLkeknc4VgZ5N8mFO1PbU4FAQELLXikPW/Lw6vZ9+TqXHVCh4l0AU+rphXmqKPEmPDTrtqazobNp0Lfeb+HM/mSJMgwS7sLRBWG0ZpVL76H0Luiae+MRxPAH+lJBTsSrOU8wr5xqXc/Coerym9lvqwDWCN6xOHiCl7d+OD9t7mvk49lUQPZTSEXX+Tgg5qiK3tDGXpXEjZ1hIHxvEewKE2MFsELn7HCuRU8pBNEkQkK4DLzUJQu+rjJIfalBTzsreBp17QGRmbgNz1OVOBYiX3FDRA6jzD3efh8FeTdLtMBnnR8NwaFi2YDPC+/tshyndEmeHwKznX+9DkcsYbfWpCO3iMqDQTtlgMfzmpnWD087W4sIC8yZL4VDADLrglDAt5DBXIGQPo0FOfhmfB8h1r87Vg1NU4R6CZeqp4AOiNHDPmvBuz0plx5411y3tARMvcnrGmtRg85wEuL/TGP087oTeITVTb27lFPwL5fX3mfXnxXxNRwGgth5weTx5GRIKTeWNGjFs0Xg5d9fznr5L6y3LLL5Fhsv94tb73zvpx27iXy9PMMiY2NZWYQ9XWTle0gzTqrryyP33O9dOpYUsAZWk5DS8sWi6eiDAjmL7tmhDzyxDPy6ZhxOJcdhiffF4JBwOiA6eTrLj7rRDnrpLRHjsXQ5s2bJ23sqDan3H9efxtnxx8rX37NY+HivZGyIJ67n4TV41dfpascj/SFffZIH0PG49U4htYA8/H15HMoanfEKShqh3zZcpfKm/9NwM6z1u+67wFEMFwpU3AyQd16MVx/LPoFmlAez2Ve92zpjur6D+P4uuWWhWwscH38yWjZfe8DZPRYrDcFWgbWvdZJPH8aCk6jqKUfcc2nvNwmpl1WB+DMeeceia6jmv5Vl10sxx55aCHDAo0YN94xUk7oPxBedvSDhgvSgboYDRdaEJTefB8835nwQP097KgSr3Io9rCz/VhPtH2Jv6Abdd9kI3n41iGy3DLFohw4D7vt3Vs+83mIQagX/lUjKfePqJ6Pr1tX03X4rhvH8rFED+7Hi6LWx9WXXyrHHnVY4Xm44fb7MA+XJkdexnLZwbZPgY7BPOB+IlEo1Gyh8K5zeeqF1qaylEn/Tvdj5yH32Bsd1FhMA5KBeNdVvG5T8OAzMiTSHZVEkWzKo8LzifoXnSNYcMUp59vyLmRXpknwX6zYXMRoDYkYqIhfFyK94kXSkL6znUL421dpbBGtPcl1dPSqjxTqUKn/vh4axJo1QK4DgXiBFwID5ZCQ0VSPjyP/R+va14V6y0yx13HWGmRNxFV70irdkQr5obCz8KByue0qQCnEuZFZg3pcheetU6RYUTsHQxpa5FZybkoWGk9wr0VXorC0WFBzU/diYEGou6Eg2lBcaNbJbTIDgy8Iz0FXAUwhbZtFBgumNuxAs6yy72OvsBI8LFDz7KmkmBfeIwn0cbbpnmYHqJHl15WVmCb1meVsF+sMJctbmY2oyDvLGjOsgTg0Ny5iF/jM9yJXDEgTzmEE3oMinRlUtfWTGp79g7ylBegAlkPVdiiSLaEkdYAXcJ1dAJ6huI4DaKYy1xkh6i0R8j79S4D21wAwwbMr4LPlu2AaCdoBsCe8CU877v8e5+4yTF5z1fEdPe0MsVfQDuJ7vh6PmVsB72qPYltUXAj4GWL/DTxAzFvnvkmvvB4HRFYhr5jc0KOBaKCaj2PdfvdfDdgX4EzpEXc/KP0vu1Fmfg9grsclWSQDlSIOTvMVQWc/m9fkhRadGz64kEI4acqXONaNVeKhKHutibJ6TqQ0B4BgMkOVN/4k9TF4BNcuOA99QP9+svEG1Y8NK7JcGutegt5HHv+7XDDwKlSiR7SHRjAQsHvES2SwSK2VIMT1JIDzUIG9/0lHli0mF/f1iWeelwOOOlmmw8OeiDIXKv6e+O4EZK+2cmc9omrdtVavOmx611m07s77H432Rd8fS/0teUGTzzZcZw3kwV+LsPtOVdufjgr9fZAf/+jf/xkZGTKPpAB78XPYG2tei7YzBmBtyDXD5Y77HpJZemSizb/q4CZffa40VScB7YvBsH79xf3kyIN7FXoljSEXXXaNXDjwcog6zEMMkBS8+7xl9Bs/PtPTjbQquBnRS4pFxtNdAoybIIXiUXjZl2+/XKH+fgHvLg1Br76FozH5bq3absetadoTve1+0g2abhTAPi6Rea4TJAsm6rfpUuC5pos1kesGn1uveRgwcKgMGHyFRTm40YTvMSOKRi/yGF7qJGYETgF3B7WZtav/JO2N/h5iD9psioiZR+6/q/A8sOhjj4OPwzywGGZGIckaE707foyw64Tsj+qdVpjOPP+BzkHHsBSyVAFdrgufX9fXub8aINff+Dw4GmjYx7/9SL5Qwd47Z/NZS41XUVnvKvEOpDLejkJLoMLNv5p3Pcxu/UdRkSwLkV7ObB4OUt/eO/62dVq7GR8T78zHB8XAeuEOpQF7vi5VGCbf7UpZlYZ0cyawjkKbaxPO7qhAPxX0tmEFHGICL5wfnrEuVn1nQaNH7v77jUaDmBYM0dLwdCrURsqU8S1RxBLQmQXtBvoVaFDppWBlIyqxSnlDfN6OU9LGdLrYrs1HqGbvApE0Na97WDPWZhiKKd1RPmpiMKAyyWf5Dt7jYXDWdh0WKUhz9jtrIU4GXNqsgwIVAfhwDm5JIUkBVS9c59EYPk5n7VrGnphFM3tj0lTBceblLQfvFWkSeR1i63gA9tbZOMc4AHjbUP27VGSCdVDpE+2gPnbvVwt40FvDs+2nF3TcEGedb4F/A8Qvg5D5JeFN/Q6AZNxbSQhlJwA1HHkk0xBiOg5h8ATZHeGJX6FrojhMBdj+HGF+MyfgOeQQfjvRjqchaEc7rCCvximMm+/tvLnI+lCQ2+H5z/GOt/8M4I+zoZkb77xNBYv57wTtBLceSqoKLucNHvYdUSV++MD/Sg87vX3Db/uzXHTVzTJjFqMJbByqRFpkk58wQcMJjSPz4PUkcIdc6N2TgH1QMcD+xTTZuffx8r5WAOfac5nh+0GWgWO5Q5pSMaNM8xBKj375SVYBGDz1+MOl9967FzrmK++Sqc9948ZPlGtuuEVuvWukzPwOtAs1JSy6R8dvzF9OVkReTJ67ffn5p8hB++xRkZ/+/dqbWszurfc+Ksk2l3FlnQ2mA+A9O2+7hVwz8ByAd/B8met7ePOvGH67DBp2k8yG9z3Izvhe3XNKbTpw5wj32WNnGXpRf1lpxfJhutNnzJSLr7hBhiG3fT4MSXWjLvxFLot/tpD4UkG8+szRwn5mJqrqP/rEP+TKG26TN99iZX3ytEVYOFhXuWr7ketF/AxFvjbdcD159JZB0n7ZYjnT9Obutj8LE45LvI8BNMWA0WWwb1jJtKrcVbnGat1Yb+rl9hRBNuW6Y7QvmrxfDPx83RWXylGHHVyItPSyXw95dOLZg6zoJfUMFgaFfFf5ineFY8XMqI+PDtx71+I57DAObLdnH/mQcsgdlyEkPkZ2HF+iVW+20VryyB3XSXtEjRS5RqMw5O69DkZtEOxBsZEyayTwCAc9lYR6HeUcI7foPDLN3hX8oOjH85CeCzUwDL1UjuhzYCEZrfNw65/lpHMHCQ26FUG7LvXQkYQkbvBtgjEoPen0YQSaO40y9+sz5H3/sRB63X88Csl+Jy8w0nMfMAcKP3G56jovI+GYRqcOqRqzFcndegJ2n4TcyC4//7gXURknZsz8TRS/M6ZYWa00X5MVybIQ6aU9awSluV4k4HvJ9Hw4HzquxZslQmfvzNF+vcZQaWoL0DQAVSo35vXJhvaVfU0ZwO4LWo0AASUkCrZXNHdwmrK0VhqH855tgvk4uf53BaBllkmlBwVaNJaw8fM1JsS1AraF6uoGRdBOTw9vMUCvfK7Sr+Rp5/BS+ey+HNgGlU4zGqgFnoqIFalT8F1GGWDzsZU2Drd2qrh11vujQ8tsomFNNFSGkT7xdDiIYLvxhkF5aR55pRmNCnzQPMxxuHgWvHvzqXlJyBWGUWeJxzvzL8RbMf1TJLF9yBUMz1uLreTxRqprifSJQZVHJziPRS8IbGJ/8FkqaPRyt4BXfXmA8XV2E+mKsPQZqP7+Dbzk7bvAqw4P1FeTRcbDE7BUJwD0VRMxSY/6WHjaqeh12gTh7Ahlp2fmCyhME5B7PguhvATuM8bZhg5as2gc72nOwnXdEFKPdy0Hb+MCbPqf45nJ+PkOHnzNa49yKjXvlKH0AO5+5rsWTEpyL3vuvJWMvGHQfx1gH48CVJdfc6PciiOlZs/H+Gl8IL0UtPOMelvXwftkCj2PxyOtoAz1/sO2AOwDCymDk774SnY+9Ax5/yOrK+CeEq3SHDNdvCjtb/WiGGgPUUSRAofPmjdtIr/fbgs58aiDZPNNNvzV6P7NN9PVq37tiNvljbfBnx6pogZNylf36nlaUQU5FgF2Cos2rVvKofv20GPcVu7aSVosvriGrdM7+fhTz8qwm+60KvCUY7YnpH6rADZCR3Q1L93G668lJxx5iGy/VXdpt2RbzTv/YdYsefeDTxCyfJ88hGPk5uIM8xJYL9dvylQTbvFv/P277r+RP6H9LTfbWJZs20bb/x5e+9fffk/B2uNPPS8LdI6j/vueEcCB7Wn4d5LD/t8J2L9GysCzqMx+G2oN/OPFV2QO0024njyqLY70CnMUrQHQoWnTZjJs0Dly1EHFctfpXR90xXVajf9nHl3Jfdkj5sI+5MA95gnd3JJOqDGJRknIBX5GD7dWsHfjPj/mXDh4NmM8vPndN9lAHrnvNtRVKBbCPxk1E/Y4+PhS/QLtB3UdyicW5EPnvcioRUlpSPy1gwoVn/wC6Qjb9eorHzLiJVurKAD30vpYDLnr1w7sL0cdsm8heZfMw7Vy7iVDtBxKGpxG9NdXkef5v6tilgAAIABJREFUy6IgGenEvui8WUX2GCCHrdTWG/PaYwM6/u4OGfjwn28tnC7EefjDgcfKG++ijkQlL3ssrrO6gxdADlEDuIF6pB4Fl805L9NQWBume6TAu6Vl6jzZvqEGMP7NWgOe1on3kGfnwCBP8B5XtC/Xd5K+fh72AmCmwosrfvyretcbCNZ9UHWaWYj0Clq1MU5RegdGtj8KkcCVlnwPpXBHzX7Gd+drPwCbnLdX7oIjlZw0jYWUW6YJpnzjKavrVBiffkxgGfUue1Z3FlhVHEg9aFhzXnLcEHtHVTDa2ZUqwDJcEOtmKvjp/aMHFLeGSp8mTL0QiCtL2i7aVEU5zncPCCtR7LVQHe8xQawbveUpueJvZE+MX/4Pt6qy27bZ6Fc0LnhaAv42rKCPpea6wYyYITb7EH9kL4vzvOtUoLe+u+cvBVIdtIbBR41HA4nIWaJNth8VFPoc7NKwW7I04Rw4EOA8cx2atzAOpY8nLZsD795RT8UoZwInP7Cye+fuIlscCtCNCu3NuRGDpp+PxSYMUNwJn9FQ9TkAOnPVOwBgdwDYZpTMBHgYJ8Ej3hxtdNoIXnmAfwLyiQBPU/DdDyxSh+e+Rog71wG96u3R3qJQTuezEj1C5b9F9eZZAOlUMlxxIlj1InMhigR90DPd6W2HZ4Hj4nm1PId9py1l5E1DfzXgmJ37mSg89vjTz8vVN90tr8Abm1R5Rv9VIWLUDmihOexQ8jkW5XcqkqYcuTEN4+v9+83knmEXFlJgJ039WnY+7Dx5/zPQlkooFSqVR6rNJn1R/nLQ5yMwPnRDmUcAOJ+5wVWV+B9l2XZtpOcu26LwWQ/ZeP21ZfHF6bVa+NdXAGlPP/u83HLnn+X5l16Reeqhcq8R14sp6SEMmrSPjeWxwHbZ4r/NSIix0tu65qor61FazGNnrvr4iZMRWJIBu4GekZBJvaIusG6OSJVVYAzo1nkl5Vsq7x99OiYJsc8aAcoZzn1/CmDdjSyJcG2BuVi1W2fp0qmjhvfzTHZWr09y1n3+I4dSnTBc4w3QYbstERKPyultlsDa+y+4ZuNceXq2yQMPPfo3ee2td5NoBA3xBg9SRnCNKXAxj3XILY83uIRWm6y/pjwCg8QK7VHTo8DFyI7d9zsMkSwApBoJBOMmU424Pgi6Y9mlrzWmSO1/9g835qmxgTUtkgibsEZ1uRpYt99NkUN941UD5bCD9ivQa4qBn2XYzfdIv/NxtKQiXOd9rhPsM1rozAqPqrd9jhy4FzzshQE7POwE7GNh8HVDhhdZDWvGuo4+bbLB2vLoXddqTYYiF+dht16HIhUGnvw4BcaPkUuB4YyiozKOVeoJ3PEdDQtMtdLaQ6ZHaZSa69OldeHzQS/7iKsHSZ8D9y3SbZ2Ha0bcJafwiM/E0lB6vpajt46+TqM2UyjxW+V05HGPnRt11rm/0vgg0MpkZoj88+hbS+fk+mLkG3me+xijS8grBO6sW6PGDw+vj9IcdRkUDokvCGaKTMOv4l1nBxsBULsgqaOjL0R6JdLCKNxAcFCYBL5I+DuH9zvqaT6WKAg2C95evQ/1oGlKCJjy6OHXvtDreGGzSCgGHy7wMp6/WsIoDCy1s+Weo3xzk+cuvF/z0mwj02IxHn0QPU+6KRmMf0MuuYVZqTXXBamFx/vjfkQVf3sBOw9fD/dE4NzviUPvHNDrewj+bU25R17bceBuwECXtOWopgrA+Vr3JdnANVmNzDG/6X3GS7qZe4iWA1az7rqyqd3kxkTPQ5T/rl7naHONmq0bQRAIXHp3HrZY2PeE/se0NyXbQUicvuJgRceK+zh8p0vIf/ec5Ag8kH7MEe9+rMi2B+Ah8Pcc3NcSNIdSLJ8hvL0NlNgV4Fmfj3tHIwz+u2kiXRA6zyJ0KLwlYxF++gU8BDwmjqB9aYB2AulJAOxTkM/+A8D4F7iHCtHaqPrbDd545sG/jeOqpgDMzkTYPJUkPxaOmz8HwEJQHkIf+ARjo0LcHH3WonW4D8pkz203kr/cdHnNvOOFOW1z586TCZ9PEp7Dff9jT8kLr72feNU5hZouY8pLnBLiOZV6hA/GpbLFDIJmXOu9yyZy75VnFuo6C23t2OcceX8c5ortMeSToF2PsbI82ZBbm5A7AQb226ODtOiQeQ3dIKTjiIoVYWzLLNVGQd0+f9hJNt90QwU+9Oo25kWQNhqA+e9PPyejHvs/ef2t9xIvdBzmGdYGiR4ZKgPgLdenGLC4Mu5rJDJ8Zvfm2Dtd0btu9NRf0bqLaZ0lUlmPfaTIh/vL9DsYYKI9ODxqsiQ2LtTptzUejAGJEYAe9kfuul5at6IX+Je/mCbwzfQZ8snoz+T1N9+WF19+BREV76mRI13MzOacsqaZHSHp4FcdCIy0SF9NF1tUrrn4TDmmTzHQy1aGDBshZ1wwGCqCtc31ohE0+FHQ7qA7zx7K+UT/tGYHDZJYYxpubKk/Ktc5rw7aE51qq+6byEN33xiOA8w7O8yh3v3A4+QNTevweff1Dzp6jj0/ImBHpM8d1w0MJyjkeQ/PHN+mx6Hy4TikRzH0n+uTYFjTmSyCynRBnYdLMA+HFp8HRjGdecGgknc9FHaNeF47XG4d2ecaxUXAC94hryjfRP30Nev4LuNp3wpRLaPuuUnaLYU0swJXRS97Xh05q7P78YG6l+DynHOPbNX1X44WJvvK9j16JlV7h4Zn0IuRb814hjx4l2uMdJsH4E49QI0f1M+SWiic93oA9sLILv8U/GredS5426jy9zZ9p5OFn6b2toVIr5TnJ49gqzA419HNuJ6PBMXGlYWPtd/hc1JNWEStFOtOlddntYtKgqpcE7bZ+wahXh8DeSklxZ+N2tbXOkhX1JBsMvTYpbqUtz8xQzaAN2pPVOU7UuvZgLPnlTs4Us+vMaB70lxYehi3CsrYkx6F/CpotxAjV+7rePEJWD2fngKQXi7S1oSp1gvwdgy4sw+xVV6ND1zbbi01EOiKQCpnNQa+ZIG8c1aU2BFjpPKt7X06Rle+I/DuINUV0HgMahk3EK/86GOxvtUZyq/EW2VJlZEyMU1UjJjiFivbwbto8xpAofOcKXl1KtCDRksjxH0d5JFvgnD4JXh0GzZbgrnFwY9fQyH+HN6j5eFRp/f8e+Sgj0YYPDfhLhsjRB6ekFlQKscBkE+DF52V5zv/Bp56gnYoq5Px2SR422ci550hdN2QH98KmzuL0334BMLu4RGhN915nWHi3Pz5Q0ZlGyxYx41fedloQ/6lh1pDyxeT7TddW644py/S680oVpEF44nP0rmMdA88b8/xF3U5gNb5AIsMM+aRXB8h5POtd9+XN9/5QCbCk7mAc6ZHRzEagGDc+kVFhuA56+nmqRRqDKTHnZ4eW+d42a5bridDTkcVYlUYy/By2Fp8bIvI1K++kSPOGCKjp4B2BAB8PyMiND+eaQluSIz2JRVfaF/zI2k8MI+TjtkMY+G3KWCxIgbeat50UVmtWyfZAqCdCux6a68uHXH0FIHeogxPL3Axv/obFEcbM2asvPLq6/Lci/+SV994W3jGfJ2QV5cPKaOkyTabs8q52spYEX+54pr97Z2PlNfYG5VVgn2dhjHbvuqeumCUi4licsjbij2DWfkbFPVI0Y4NlVljaDVDQDnZHhkYNttwbbkWIeOtW/IoMII57lWcTy4Gi9KqY3x1WetjsomwLasJZEwTtMVX/4R9iUdyMe3gBxhmpgOcT/vqa5k0eQrO054sYyd+IWPGTZCpX0yR774FT/teGn7b/hCiR/hv8Lx6ALEOaRAk+PVIl0iWdOu8otw05ALpsHzWu+7rydddmnl5LN4xp5wj734IGRfrSJYTr6Cd/VPQwloExmNBZ8gsBt2/TL7TeMd+E8Dr85GhzeWA7etMTxkyoL/ssA1ka+oy/vfPfH5srrVi/J1/QRTQPdHebnuLGjf4N+VYIr9233YzGXhmX2HYui2WKqs5WSNffT1dDj3+rORYPQJhP/KTT2pKk9chSY4ovGloZh5iHi/7tkXka9Rk6Hv6RZpOknh0A4OV5kXFXAX9JcW3uMePNdU0SFzhZBKL1FA5abqeH5mmaUKLyRDUjqg7D9n1zb4YDdEnzsMNt98v1yDNJrmieSuic2XXX3YcNJBYkdbyJzP5/hfrY2WIHvfJb/XCdORZNZTROBPRLxMmXxCwO7ELIbsqzBl95dYXty4XIXi+N1S4qxGQXkwW/h0A+0Kkl46mEfvueneFtZkmno+LN9f2BpRR52rMmErf0iKsNb/FulOltbghJ0itl1f4PivM6gD2uH1XSCKvRNikTBAV7kZFC1Lhlur1QGaTCwI1nFXJ/HRT4BSwGzCKwaSCeVoWY0FIBZgVru1zBfnmzeLf4Ux13zidjcxTT7J7gZGsjPGwW7cyu7ElVrZ9XjxnKQ6T1ftMSQlh1ZY775thWbrUh8I5eLWOIkh6UyHjb/PCh9wqC4vVZzgOB+6cF/cwO+ix5ZktylbRCl+f8RV9JitlaqzfOkq57Wl6rIsbZYwmgSfRJ51j/DBvcvVdAcaRS94ROeydELJOT/pMeGOXYOVg/D1uTALUu+CMdJzJLV8ht30Mcs2pfHUDOF8ClnWezz4G3vdvJiRHwnVBIbolUYGeyubnUGg/R9j8fFjcZ+O+Ofj5Hp5fKtAMG52DfHn+HUA7Q+2w6evGT4UV9xC0u8LtJOX8U7EFcG/RqpUs3Qb9UUDKdk0RdICrzxjfpE5diJTxFM/w84g31RBmKTHkLAL2eXNk1vffy1yAjKRoUBTWrrxpHhuG5y7OEF0ovp4uo5XgqQD6HmH7j+ckuqcHbbRo0VSWbtsSRwLjHeolNwU+FEmi7IjWA/rBWoBffj1TFtAQQMDOY/RoQNA0GPd+EAS4rGZXKGvQTsivN4DlXluNXIkNP76eYvBu8gx9pWK/3NJLSZeVOiA0uxPCvzvLiiu01/DytjjCrGWLFoiISEA8jR/M4Z6B2glTv5ohE76ZKx9NmCaj33lFJnzyLs42N5CmYc2cSv7Hx8zf5HECDDfs2brReTAau+xyT1kd3cznnD2K5l+XZLwuTd7H0UCpvyus+XIAO2uUDXwa6Q21dMhK7Wb7HRufUuC9Wn+5dwGMNFsMURRLyiI0pC3VFRE4MMzRgzYD6/1bgLEQ/h21FfYIMyIrT4MfyUN29jftgk2wxn/GZ1xDPOJuzlweczdf0w6Ym5xEt5GPLbfaq6n7GLxuQYofyAtkEXqsadjDGiCYC8aqUj+ZOrA0IkTS3msz8Pp61GO0KFO4Dy4C9muC4KIfscam4zW+H7nRwGSNRgKx5gb6wGdj+VXWQOJsZrzmYybdwvMepm2yydYjay7wJ5FZbpxW4kaRO/hOo2NIUxhKMIY58xbINIyhBGad76wPGqWV0L9l6yVQb6ENtgT0QcP16TCg/LD1pY+macEw7y+/noGjy9iO0UdlNo0A6Ju2xeMs50mL5s0wD0itCgatSN7oOH1svh6TMcz7aRH5cvr3WPru8GAoeFz8j33KqYeHtWRGKeVZMzSSxzXFwnU59ol9cT3jJ8xBq2QegnHV5Yb3welj+wnaXwT7ypy582XaNOyJXsdIZRmeDTWTKqzRSh+HcXDuLFffHULsL4E794Eg56whpZPve3HjTr8yLyxnqPPoDO55vi4VGydOqnoAdmOuxlbOsopsLWFbcB7K3+4EbqABIsZGKT1xYYKmRup73IxPbVXaZjbgHHyQVaVrT120WGu1X7w7VV4fKZo5DBG1x8E1XGn0MaNk7glfVVnsjTxHucaS96ZKa9k/V7BLkG0bhbcbwtBdODshTAl0o54WoTPQ7oBZw5nojaOiFOeze+OmvPDdeu56VNnUhTxvdUUjKJJUdC0HOva4qzLLfrli60DPDBEOeFKed0tvyNKxsKxzflHNimI8x8ywr5nb3LsRctcyIJ63O/hSj6CB9wDmTREo9/bCY8oxhIq3ZIVALkFWas350smp9DRFwS3gsWGDT7bHsWzrIxS+JTzl9EaxsnRrzP1MgMIfwYtL4G94kYGcknC3Lshfp6L1OTzj41HVfSmA827wtDPvnUXqPns1yVtfEuHynXBc21IwAOAcaJmII4Qm/AvfP53krFOJZqE78jsVBx4Bx/y3sLbMO7Y4FGkCX97DnHYtauORKcYLHoZKJYH8SgWQYELDUakourJn97uxTQE4+S5alymg5uDUfsfKr9eciI9yVHDIHwOPQUG13NamNEIQdODyfL957jmLeF/XJNchZYF53uP6FVpUyCrJa7gs7ldQ48DVDTQGajlezh1BO2sH8OPwfuYaeo4v2tAjnsyLql0y2qjRkX+74c6U1GAEs3WlUS1uHHPZYvRHPxklsDgU82YAgIuBj5qYgvgTFPr5OCaQaQVzF4enc6nOyTGAU8E3HKPS1QG683X0bwfwzu/hzHlbQ6qH2vqyKQ90S61HH6+NPciOOsLOxJXNW0pOZOVYtK5jcB1eEekJ4dE87UZ9TPXTZWSZPTsLXCoCGXtW9yrKe7ygFeaFRSJbQ0bwFIcv3k0Au0e/BMGcHa/NnfOWn/TA5/gTn5ySpaPjB+Vv89A6AObaC2vOeMH1HQfz6ikmaLdoF8oH1s0Iee0+ry4DYoOU8a9G8zBEHfcqYLM0jFTl+exeb+169XWuez7L3F6XX5VAuz5qc+jeeq/ZocZIygzrW/C2837rewC81geNmOG6NvCkOofRLjbU19l/M3JRa8yYU4G6i84fQZ8Z/YIRyI1mkfFMIwu5HTlf05jJPlFm4zOOydN1lOfMEBD+jmR44DMzcmq/uOezdoFV3HejUCi8ZrI5u4wr/Ts2NnHMITfcopSUD7yP8f4SzUE8R/qeaH8IxmPQQT3hng5F2Yy2XS8M9MqjG5UZTAq4k0YsFhcX2bN3xYbb+oD2+NUprMB32hgj/bMgYF+IANQtgjo/BZkkLzPVuS8S+LmU3govIll8M7O1ULK21Pmi3r1NP9iIfXeednxUtYfF31tm+6vyhvjuHB0q3p0K7872MkxkI81XtJm4EMq2rPNA3m/oKxuNKPXrSDXjW8oSaxZMz/VXEpkwVxDtG5XJAx2WKwYO2mn15ue0vMb57uVAu1l/+YACUIJ2e0csoN2i6t7UcJ4mhagpOPGGqF59egp9AyTA99Bc05xij7sXFMkac3KD3IJrpJzcK7so2X9TFjyCwIFqzJQ6RRZCp78thD6rVPt7c4+rPuyWpYWtoSJNpZooRxiTQ16Qi/PcdWuRtXpC0QGYI1BbivnqyMEjDaDXSnM80ww/XwKMTxoPhb0zfuiFx0Y/GmHt08YiXB5F5HhGO72lX8DbNg6gnV5zgnmC9iUNtI/5j8grNwCEIS+evEkAuTjexb+1yiyeoRJoXixVtBVoArRTqSG/0dOuxejcg8I5pFIOPqVCyh96WVnwRqusU7n1e00JdiWeikvwoGCMCjTpNTLZ5WvXQUvpXMfkPQrM8X6PhtE177zne78rraY00yjCcVO5JODgeDme4G3nOjZlPPTDjHhxJWCvY6HedhaUcw8W32uA3edZPWSUGaQP388QedKTnhYAANKJyrIaPiwH0dlPZZfLfAcF/NBBOIG7GfBiQ6CCPL8vVmgdBJj8y4KMVjAcdUTUBl86CVEcM2Hc0fmKAVEM1Nk3B2tO82i/rZNiw7acD2xsdZaKfZCSa+XWp8v1ICByrNZybZd5rKoBoNxrov4V6nelTdrac32WxSI7wDDXhmkxVpPi6zEJ0IqBeuhG3B/rL3lQ00R47rnVRXDQHtZ8LPesb/Ee6sYnlxlaqJLzQD0n1redR9g9+9w93uzaPBiDNEzdL+fLiLfV2Gefa34zw3yxtvQUGD96zddbxHsOXIP+gL5QtnLcHCfXe/zueK7jv70Wi6YgMESeHnS8R8EtjZtR1F4AuDGwtanx/lDW6RFyWPsKCA10BlCY1RUjXg0ebnwWIgEpZ5mPbsXFdOp8nTr9fV4cXFNncaGCvymDOTblB/PcE7A67VX0ROA9Zn1lD1vr4b22D9AYQLp58b9gJHFeqbBUw5xFbK234j0eGcBXarSGRxl4VJHJ7ZTR1z+zrsYRCEoGp5MDdzPSsh/OZ15zxOlboetVP04Bd74rcjSpcYN55u48spZc7oeGK8mKKrR0MeApehalVg/AvpAAKBeZW98buehK5QlpJANEIK4zl66WePbiL+rDNmWeaaS+lzU2VOuivzfa3KvcXmdPrzn6Yu0HXZDtNghjx/TMN7aaQ6lzQ5U5Kzjsyu/OKkgFhUXxQaWfiJWecoa3lFJEhdislyE8z/trGz7/GW9UoeATvl9goN0Fs27QZgVNFaGzLrKd4IlnuxGoV+UmUjJCzruBcVXeaRSw6AAdGxV8bhAW2qpA3CayJniPgW5GWai6wWRXVIOYPpFTFXTqcHaojpUGCLP6xop+HEkQAIjTwegZc0ijg/d44SjhinFwubHHTWSNKvw3laUuv4MijiJwGsIGZa41AHsXeNGWBpCeh3t+AE+0Zkgg+oejwrQg3bK4pxXo+C28bJ8AnM8GiF5pPQD3LrgPn0+G930c89yh0LRjeDwK0bUBEPsB9710i8jrtyXzRT5k2Dur1KsSSQ+UAfJg8aeyi37xHvcyUeFVLxkNVeQ5JxUBAb0sBAQWbqnnmbNwk3uRSVrjFc6hh+6RFqS51o8gaCfIN8OV5uqSd1ypp3GNSo8pPnw9Qbs+xx8+al52BxKuWGolaBohOB56vHApaMd41HPmhj40wj95aQgr1y0Nee6NsfZd2dJ8UL7bDW6mOLuCqA2xDYJyHo9HbzuVWvad4bo8u9yUayenKqYuB0zJdq9RFoy7t0l/R2A8hIs67fjb5IwbC30+KJNWAi923hRGnY9FPkU0Bj2SsRdVh0Ell3/4b47VxhdAG+Wg04/PRIvB59EfUcNnVh5F/65pkCy4VuuECDnBs7+LtqvMkm4ku4+lvq3RPuUgFfslO8OIhxSXtislBpRJWPPTx4NvyK/eIP9wGVxGW/J+aIg6+J/gk7yoRqO4roLPlffN5lbZz/QZBe1MMcFa0DBlGg2MLzyqxY3nnivsfKuV3C2CxNNsUgYHl/XRXua1aTy8XkPULcolscaX1k7gM+u/GhOt31zvWpQL/6annEYyV/wq7Se+lyu729r1qCQN7/c9yuY+tT5tblwn0L2chgemCFD2YIwKOt34UG4Ptrn0tertqzyiV5iReLiHBtcQIm86ho879dsXXbRfawSAyTV+rcZWGiGtRk85g1BgD6Mtf6lhxsYQQrJ5agXeRT7x4n3ahTK8X0cG2D1+K9sPUVZWmE4LulH2OtjluCLecdoHWRPxsdfdCLzN76ibkRb88fQRC18P+mF95ILzRyQA4ndpwWP0W40EnvqRsHZlxSolTMr/Q9knmmtdK4vVJyQ+Egg53pv7lrBAKzBF7oby3miCsq5rPG8DyX2xjLU1kHyxsAFgYaRdhTGMwWryc0yzmjfXIU9twnr7Tsgc72gkMiz8+YrHRkpEQj7+qqH4qzHqGtSeqMp35C0cmVKIDAgqmKYAjJt3RQC/1YvNzYX3EwzgMyadagi8bVJqADDvtua92ue6MVEJIKg3D7h60D2fzN7pcsiL46nFlgDHFHqdOir9kUdfw9bYP7ZHgG9gPLTlYJd9jr30vJ+bFC3N7qU2r5uToM4GWVHgNGTWjP1Jn6gZfbczp4EvHTvHY6AsNR6bKx9LXIHeFZe4lw0G7/WQFxnWCv/Ms625Esj8ys5bJwq5ghgq01DmlgdgXwsAnEd0fc2QOfBNOwC8eZjjrwig8LZ2rNIO2n3FonRjwUv4cIVV0RbC3Fm5ewJCmXncGxUAnrPeCR74tjACvPOUyFOXJHnsvDTkE221wHdUhHk/Q6EJygNoR9tUdulpVy8TFU0eHwOQG/Lw2Jgpz348EttzQKCg3fLaYyVK1wEVYRZ7cw8acyBxL5Uw9e4SmPt6NH5REG3r1z3anp+u3is+54o8n2FTDohJZyrvoKnmuFrIvx9lF7x3zof2W9nYlW56y6gw44fvUS+/e7tcFlDG8EcJXZJHGiJMw4ZV9VUllPUKcA+r8muIs60hZU1bq9qW/R2AAb4PoaHu8WN/TWn16J5UqLzJCmUAlwP43Xo5kfX2RBoGDEIsSDjmpUQGBYOpjScG5Skg7qvAnTE2Zp3vWB7Ye1Wu2ecpWV1pcWVFU459vaY0y764SptZOVMHYOTpd44+B3ANvlx6FUQ8wIhCD/v0CVjTr+D3uHREiM+jDqUiIUt8pMDXIj20MBWeocGIAJq8HwCe8W0iKErr2/dOgnbKK/KIgl+uN8r12KBj4w19s/WsqTa4j/xOeRMb9GIPqYMN5xUPr6cRkeud/Vbjnq/1DH2zssaPfqPhTaMLMoXwyvFLDNq9ICRllco2Rse4XPO1Gq9Rds3XgdPRjKBe1E4BJwGyGQbr9MHkj89zWO/4QI+npAyigZTg1bztOkfmPU5FPmToE3gY79D0HyvQyXfocXKWZ52SFRFf+Jrw37oF+Dso19g/0ArHGqqMVODutUMitnIei40LqagN5yOT6xrRZfLXDQJzLL1I9SAzWsbrweWwdp//iORZoLl/ZsZnpS3+jvcW3xfrq3ekdFa+2I0E9i6V2V7Jn1Em7GodAVqOU8t/5msvaqKAh9029SAE8r+35p2/OFhnjxxQO5PmEMjlBhI3k2oiBuwNRmGZN/sMNrDvPqX8XbOLqoHYSrVFU3Niq25DZZ6uSMwqDG1dimRRjm6VuSWmaT15oeqLKxhw6kfWCm/yxjIen/oRpPhTvkEGhTtHE0EIcuPmJsG8doJDzmukNKggN2DLZ7wgiIJlA7sOlNXDR1CJNgiauOF4ASVtl99b/rzns8dKaLjHgKnfk2IL2yA0VIlt0YtnN+j9/KEhwcKKdek/z9FyAAAgAElEQVRwIzaw4sCXz2j4qW1U+pxZ/0Pea0aZCxtOI/BppPeXT4c3ngohstGGGY8nhBOb4qftOviIjBFxGLCCG46/0viq8U9Wwa0pwNKNZffRvKTknLSA17vrdkluKvnqJ44ZzRMYr70lFHV41GZDYZqMYjjLAIi3hoLMCvJTJuNvgGyelUvaTYeijWJhqhi1w30twUOzoLyMR3X4L8ckfL10N7wLoH0yPnv2KnjqoPw7MOSE0fPkoJ1AmYp0CrSjX1ReeHQMQS5prRXkeXQMC9bhipU/8rKeD2tAVKtEW157nK/n9PNwXQIAens4v1QWvbiSgwQF72aQ07XiAMEMWOyDFdRKwIfJMDXMmTzgO/mn5lzS22i57Yxwmc/z56mEexE+U5Y5L8rC5DXb6Nxb75WXVW6ZUup9CHsd162tXaUT/uHPk+6tMdeUNXw/6wnMw5wGOlkf1HtpBFN+57qg/Ii9kf63yTkaLlR+OEjn/qGTVZJlboBcdVsUQNwe/DRR5K2HEi+up/uocsvnDIz53772AqBToWfEsvHa6+pgyaCE2picLhWXq+sN1dazfRcr01WBdY62dEgVFnZjtO1d4Ds8DJsGsvZrwwiH4xsJ1r9GBe6J/04KzGVrSKQIm5VnpakI867siwWg6S40WJkXlOCXaTHq8bXxpsB71BY/J/+yDkZz/Ch4ZtSNgedK9PIxUj5QzhF0EbDPQvQQ17qyTsSjzjvOszoXBFMW2u/AMqSlRfK7koFFzzm3o9v4nOa1W1pbPNcpYGX7i39GQx1lFeWWRxHpenT+4zhsXwosFvMQ6WcpMNRVqFtoUTzu2dEaj8cdy9dgROA7MJfkF8pnB680Iujr7J0h2rgaH7Mt02k0pB33atqQpTWlgGrMH9F7Yv0o0MIMpNo/a1MNC8zj57Omz7jHO2sgdPnkdHRjpacv6pn1DOmnkYE8jPnU6IBY1yuRIgU/VK45z0S08bnzWkRqmKWOSCMNUwYYwu58WkU+1BQvlO3OM9zPGIFh0Z38WPVOvov8Gd8b0bzmO+wG3b+Sv/9/DtjLTHheIvI+JyT5JaUv1lcbzPvyeAPMq2mWabsQPvbBFqNZmW2owiDj9nOOKRayOR8p/3Knpyl0eaeh0H0kNmmXeUc9hl15DP6NapiFetcoN8cbZZG0lhRoN+uu54AH0G5CTwvOWUgvre36Y+NVCyc9ZrR4k9y0sOJv9bKbxTOQyDx/6kFjmwT1GSqEEHBOm3nNE6lpm7PNpeeS6abJOfY1wv7Qyx953X3XCblJBC7utfZ543PkFwf+bqiIjT7W1/pai32oVUVV9ksdfF2A7Zunjz/rgQ90JQhxQMLfkWEi3kTjaSg7vgr9ysvEDRHP5KOWUMS7ASC1hMKr9LD5ptKzDDxr628OhRiKwudTocyB9zqumPAMq8Z/BVC1IjzxyyOnlbzwDZS9mVBUeD8rLjdDW99Dgf4C980E4KfRYyk8/x3A/mt3QkGGZz5VHR7tKmhHX8iHVKaCpz3ieVe0GdJN/qTipcXoeDScKTCxh1BzR/HDaBSGsRKQqmJKXsyIF513yxV1oE/FyMNXHdBpBX5TbhS809DFnED3wqNhz50MoZKcVCqGGKeHy+uyo7JL5Z+gHeCFfdAxWVX8uDhWMMbZxOvzVLCsoJYr8BraaKGaWo0+iiyIjYfaJbyfR/G17ZyE6ZMP6HEjaJ8L8KRGB18v/CNiupAL7oqcyQlXVP2IJV0fbMPkWdDavDl8uQR4cdM+AIfoywd/Rzj8Py3cmR5Mk0++/mKPYViTLqu8f/idNQhGX4Ul5mcpx/K5sfaccka8vGu7puwg7fJrJble6yCMAKQ9Imw6ITWBfzNXnWD9O4B1GpW8UGOQvZX6UeHz0G/MGespkO+0YCQaVINROdAejwDPeQ4uZQXrYNDoxHUz6+uSQcHnNCt7VXajPcoEetoJnik/voecW8AieJQ3xj9ZGgcQDMZTA6KtWRrYtACbjbnSuwMYdtBvld21joXl1Ps7yhl94v6w/5qTzhB9q9kRcr8pz7PyLSygpJ8ufyg3tJo3PvCaGNlx+L9j0M4pCcAdbasRAe1onj9lLb32cYSMyZFqzBhAuRsBrNaGnoke1UtwQ463FWjlg7bfsdFCZbVHJVGnIhg1YO01fVJFC218lYxvYZ+hXGeqBY3D9ORz7FYc0J0WynP2E8vQkBqpwrgyZTx8Pfa4u9GhMYB7yjhk+5gX2mOvNOKMhgJz3Oj6qNLfciNJieY2HXNKr0LoLpecCzflDaMt1mqNu33YDQA3FZuIV/zCAE6NMBfsonczF//EYCEfzXIyls1TfHeODsW35+tOFX5oBF6oyZtl3rFQxlBDgNXsZwNuiC3MRYFkSvCZtVjD0inUbcNSeuE/Ka+4ee00NDsC0h4+rxsjQXPGsqpNGnjQNqPQ+Fhh9NB4zSm18HrfPx2IOLAPgpj9N0+6eiasz9yEdSOKrPEhJDDyvBNMeNgX31Gu0nwW4Balt5EyzHbZNRTzbAWloazyG4ErNUb42Gxc7snzuQkg3lMJMp6asspF3J8CMraha468tDjAUddtkqrPrgB5lAQ9HKt1F1llNSjBULzGjoX3nFWi4VX/FsrlRzjCjRv4qpsl3vfZGPOE8YnCvCTvQ5vN0QY99N9AAZ8NLxbpNw2h8u+OtLw/FpqjN5feZDMEepE5gmyCTgJXAncPjVZyoR0q+QTtqiBZGD2VfQ9PVb4AkbzC8+Is9EZQQC8I3jfXQuTjOXFPinvACCbUc2LeJ3qytB/hoWRdexEmVwbpsdIcerw/AHfPC/TNirxlAN4rwtPjp7nteJ51LbRoHnPbLVw1eq3+qTxAulG5NfCgfcbf/p172jVSgJ5L58kIfPOdi2MOF2+XgB8N0afnj+HCSF3guGMFOXiYOBdc15RNZmSMw0E1n947HWlrQYnmc2wDdFh1O4TD74FIjc9F/gODzrcw7PAiDbwgmfImHghgKKuf+L/9nnjd23f8ld3QQ5G/7KIKUuXX/cPleMqo0MhdcuBFHuwAr/ryyFknkJuGApGfox7FDyg6qbIac5DbEJEltPVZ54BtcZ64lhkej/eSbznFGh4PmeHh0G6g0ccJ1llvg2uM4fTsEttgegna4DM0BKaKwkVy1eV82OP9/VgDBKtqSGQ6DoFJMtyylw/Na2awT9kCetWM/QqsCdq5bpnXjr9DBXgatmrojjHwV6DM0yfQJuVatqBdWCbRYFJzaDRVgx8Nm6wLYLJOaeDP2aBTe6V/ZryhBkR621n8E9/pKQDUWawTefZ3T6dxfUQjiDBPNH56rrz3K9Vepp8+f6llzegGplexyCqLAKLfpHsodGfjzcvjsSz0GiMhtcpqg2jbDtZjo6YZMF0vdIartt694rrXOIrTEBoaKs/3Z4F7OKWEOg/3s0yRwRR/5JBJNhc5PewurUmhHGAqx/vDLS7w1ILeyG1X7Ee0QTVkPBVxcyMA6qp99/43gF6Fu2iKYdZDXGWuK2w7ZZ7I3pljXLFOUUBfr/vyrLLRoMZq7FIuCe0dsQ0kx5CrL6t4HA1urMgKTu5NCSxTToq2ktrQKA8YRksPOkGfKZ2ufDqQ9ersukn5uO39+giVW3rOGF5qIaYp4GAgQUE9lQ1uBhHw91x1zYcywB1b0T1UXDcd9MH7pUDcowXYf/bN+qIFuhycRl5QHaOB/WAE8LHb+MuB23jzK7IRVGX9eqyLsuCdGzkBlo+Lf0cgXjU7n1tuzowq4G+LlAhpAQ6YjKnCZl1wvdZjWCk2Ji8xj7TL1gDYKyfAS73sugiSf7fpILLRtviN+yZBYf8GnvIuyFNfHArPZHjOP4HXjVWj10JVb3oXpk4BsEfleCp87bvBI4/q8c3x+Sxs8tOZG43f458HYL83WRPqTQaQpILt56bzve41o6LGfhKw8ycG4wTqXnFdi09hTRDceiEmHYONmGPSnG0qaVZozY9+428XZ6rwkL+57jC3HBPBBPvjBZrq5FXyYXvGPewerqohmFxL5IEoLFyPZSN4di+/r5emcHS1liYt2sp8occLn7OwVziDnhE5LpNcUfZZNb6kocML2mkIJe7z/Ecq4XbmcbKGSSPc4x5OpTvBO4C7ntmO70lPGmGYTqAA3J4LnjwqoKSb8bvJFJ7B/jP+92MIn47mwuWsg3161zc7FIafruCNR5G//mTyLg6RfVYAEq0vn1iXi2ENuTbIcZv8iz2DwSiVsHi4vJ1gzHCGSK2Yhf+PvCDBe1IO/FSSXdV678/QWNMBBSJXxHrmnE77EOv+PwDrCBd3r0hBMVU1CiAADMwX1zJ5z0G7R3no+ozmld8zZDdEqbgOiY5pGzA8kXcY4u4e60ogMYBePmuefvIrq+DTYBAqi1cYtBue4iJ4WjgzMjLF747nN54nr7lBcKTnrfN5598qExfvl/SQcwzqJWcVeYaRm1EgtjroMorGk1oHlKlMCWKEkxkpAw0z/cjyWVbncUOGGvoJtGkwrJGuEL8i5TWGDFXPPUO1KRPpbfeTMXw85eYoGlwId6djhLKSxT9ZfM8KEGpUk6UmZGnk8qrqGrJ9nXRQgxI9+fS449+U9WrsdWcKZSblqOtOzt9hYSd/pPiW90cdUJ2S76DRivKOEVUeKu/tFV2sUfspPdgMOlbhvVScjrVa3OOe7W81vuXQcnnYC6O7/EL6V/Guu4LRgA2Gc+syL4WPKn6RnyZV72yEuYi76Pt5zd451+d7IF4jNZuuT4G+RiBD0q9Ga6jKMCu8Y6EA9nzzU3tOCt7RmOs4FnoO2hXARmMjUFYwTgXVCBl7UgJA9Pso7F3hjzYJBQsMzeUGSeXZBKmubVvg2gf8qBJv4fX8yvPPXYHXYnYO7E1xdk+7bhDudSfbWb89XD8+asY9I3GIuQI1A7qqKJvCnypW57Swuatmlc8q3ilRmP2yHhtY1oDj7KQkdQDv4N3oFo5N45zZ+BTgWGqAhwwraIr4M4/3gbdXHXMefuf8U7HAht9pC3jD1003qu2j3+SDblDeV4e3jfz0yUcJiO0MYMXCcp+8DZA+GiAe33dGeDyVhvG4h6Cdz7JyfEd46LnRz4AX4wvc+8lfcRY7AJnmilt+ORUaAjMt1mbpBVTKGSZOTw1ppzntLEplIZY6z6A7Kx4D4OpYNAccwFLvY35iRChVpJpLEwDiTuh/l47Ly7JLQsEFMPjqy6kydvxEmTD5C7wqWoPaPhU7AAGvLK0KNfPmvaJ7Zu8NxirmyLIoFnPU+Zt5jlQ4SXsqcKyMzegBK7SloFdkp226owh/e7nnCRT34nv1+DUL5adCqQo0Qbttfm5ow3tX69pRmuOM83c/Q2gv30n6qfHN5pNrTBVTzAWPdCLdOU+sC4A12bTpYriduf+s3L+0/Iw5WoB+/cT7Z8PTPhvA3RX4UKvCN2F7hy2xg3psJ1O/ni5PvQReCHyemQ8H2vSub7AXQq7R7xdvlEURmrxYUzMaso8wWvyIeVnAqAPl/xi80/m2CGpKce057+O0d8z3vHk0ikQLJniuqOCSxUv9aYr3NdGIB/sM33FG2M6iDXTAsMV5TCnhzBEbNnXPcCLT4+9rrl4bQ/NmTWXZpdvJ0u3aojZkc+3nD7Nmy5dffSNfT5+RDC0neF8U8n/Zjt1kGUTUtOiwBkTWzzJr4jsy7dPX5Jup47DkbJ/JK59immcHRHrCW7oYPaZuNPK1rMUnbS3zM3o+/fQEvpugFHvc/B+TuWmCz8izJXmYAO/5KKb4E/mGaR3kdyd81JcwD4FGIBjev2DR1jAyoXV42psg+qfpYs5UullxBiM+S2is2yl4ckETgmbIIwfdcVSQvXsxHH3J8etlaz4pqgje4/gJTNX4GOW1O93xm3zEuXa+boq2lG/ZNz+nXtN/vP5GApL5yPz5C1KkMsJYU9amyrzmEPNt0C30SwvSJbJunj5fWjOkSDPwYTLd8aaUkEnThPQoNK9REJ3WgbZJ5wULSob+jdZbU6bP+FbGTkDqRUKg9NxqATkWpcNv7gma7mNr3HghoYV1Ce0nYybg9AhGo7X314/L416EO5v9PFeWa9tM2rVpJS1QdJW3/TB7tkz7eoZ8BaNz+XWVjD2ZC9PTSIAA3BnxhHs02skNF9z7+UMHy4/4cwH6irkN9GU/y+grWcNIAO6us3GvMODuhCi0bgP50nOqbeBHCyqbwYx9dV20CHDHYzkAu28sZg2P+tXgP5XwXDAU+PVQCuvVgUYYT7zGIgwRFkuwajf2mBqh77aei3XRBK4uipR1ouwMZERQjllyA0q+9rUb3qXa3any/kaiZ9URVuisEyne13JQqvwtxean3q+p9KCvY67hBipppV0j4iL3Nvv56L75u9LtYYL6CGWKgT1uAg6Y1ZrKz+ndJuim944SkCxtofF8PgXInc9M4GpOPEGxPesGBDdWuKfQgb1/zm6FomwG/vXfaNdDvtSTaAYD1XF8/Pxt9ypod3DLPpsC7Tle2WrzQbFzpYn94MZo4/K1kxJTVYVbw1mnjjJssl/3gMjz7jn+Ke8759bSCTxNwOfepj6FyoMBJ+p2vdeb0cV0cFke4a8rIfRdi6JFlxpv8NMaIfDrbI0QWYS5T4UCPA5et5XgZV8G//4G//7oX4m3Y9Xf4h7kqM8G8P4U1eGnIJQWSp90RR7s8p0TMD0GYfTPX4P8d7RB5VK9WgSVLHpkoXZa18EmVkPTmV/J7wnaeeSbH+fmfQUhCIYZDkvwTiWPofFxBXkDORuus4YceXAv2WHrzWVFjMeB0zwoSp9PnipP/OMFGX77SPlo9DjjL6MVw28VtDPcHP3WHEXLhU954Ugz52WyO55rAW81q/C3Xj5RNjUlhWuXXifQiqCCubMAJy2R93/3NefLSh3ay+59TpOp3+Ievpc0UIXPvO2hcnKk1GEN99zxd9L/+IPklIuvlxdep3GFocZ2fJuSy+iqIDjy5IF+TQF4Lz35QNl0XcytrvMmMhckv/C25+Sl9xCmrgX+4HWk4URBkLWlvzhuW5v41R5HAj5+8wAYQL6UA08ZLLPneEgsZZT1Q/kP/1kCERqbHQIeWR3H/f0F/PSU7LvLFnL8IT2TfphMeOLZf8ng629T4B7WfdJRWWu1rjKw//GyZFvwgG2oP4Jfrr75XnnkyeeTNsL4I77R7WYRWWe1leVSPN92CeYjJ9/TOHDliLulQ/tl5aC9d/eH6vV7IgxB/S4YIlOnfSMbA5RccuafpGULi/RAHz4ZM15OuXCozPyWdRgqXwQDa6++iuyy7eaydfeNZeXOK6HGIwF7swDYp077Wt587yP561PPy7MvvSozmL5S50oG2aZ1S9lxq+7SY/ddZMMN1sNJjm2kBU5++BkyaTbW8ZfTvpJ3P/xUnnr+3/L0C/+RKVPpaa92xTI3e1/pu8P26ymH7W/zm5qXzD7nct/BAHkSgPXCq2+XF197T5aFsWLwmcfIyp0QCRRd/3rrY7lwxOMyB2BN15cWt7TLZOkR++0qB+25I6a7tGnMAP3PGnK7fDAJNMO79ui+spzcZw81DKRRenpsP2Hv+wppP6T7E8+/Lm+PngQ+pbxiXrobjRJeO/P4w2TX7X9XbZKT/SMY8Ut041yeftGViXwCbZZo1UoGn3MSeAIRUmF8fA8XmW2KZkCfC+PVOADhf736tjz9/H/k8ymQORmaJFPxsyy/3NJy1cVnSYcVcGqD7Vvfffed/OmsS2UMDJt6gSS/WX9tueSsExTYVr5MRnkB3pDHLfLnUX+T4XfcnzQG2vQ7+iClzQlnD5IPPhmTbtL3W40UpDzm+mGYfAKClwLAvnLAadK1U8fw3PSZ38ppFw2TTycgOkwj/nSApXbtzyYwcKyxGtfVFrLNZuvKKp1WkHZtAdixrngRsE+dNl3e+uBT+duzL8szL8GQNYPrqtQWDVADzzhGNtsQhRqDgdLIp7VLImzoel30/OQvpsop510uk6ZiXlz/y5sWoUCaqQiYB09DVCAd55x7XxqA5cIckJZR1Cjfr/UAuK/4/m1kroCHcwJ247Q4RKQKq+X+Kgwk2kBzP1zfG51ZqguTqq1XbCLWhBswwRVf3gje4Hp1sdh7q20/5YdWYE4aDU80WkNVWKXKOwoMuTanF5uf2u0VuCMGYGrxbmS+D+2jXVrA1dvm3naTSy6ow28q9was+Vk4O52AEP8mSNbwdt5D8M59yfLlQ04p7kkNhdZm5iMR8JrHV1/Pf0eTGbzs7q3P0tKVKzMSeHE9NzR4MZdQ8V61Y5fi7GjyTt2A3eNOEO/yDPfrGNywYF73bNE9HTPbyfavURmzOiPVAe82BgXv3Nx8fP47ss65AhOAe+SFj5WL0AMbaL3EfqyscL5B3zZQcLpsmxR7iy+dLnzPMXSAB35teNrhHZLRnwJgQgleFV51KmqTxol8DNDOYmGrA5y3BUCFh08+wWfMR2ZYfTeA+aXxPT3vfzsX+cn4XD38mG+G4fKH/MBNX8NBHQDaWtFiiO5VodfNCzQRvBlfUVnxY9/IQ1pxmuBytrLUnrvuIIPPPVlW6dqp6ly++e6Hqpi+9Opbxq/WF/Kpnl9uIfIKoPEOzTv1YlPGhxo1g8epVLYEPVrC6EHAzuJuHLNWoGeVYio4Fr4L0L7Tb9eQ+4edKy1B1+PPuVxG3Psw5sA83n62vHrOQCPNDcWzwfvWRHrs9Dt5cASU6gmTpd+F18hfn0U4sxbdY2EtGgvscp4LBZeaSvNFf5LHru8vO26JebWL3rz9Tr9eHv7XWPP043169BzmV+sFcI0amZQtk38ctd8ucu35x0LRnSP7nXSpPPkCvewu240H1cEBmrIy/Ma9UJgQ6RTP3wAv+xQ55fB9ZMhZR6fm6e4H/yaHnXyBLCC9YoUY/2qBWgnXDzpT+uyHHPjoIjjZ64hTFCiXlOv0XkajzTUXnS5HH7JP6tlX33xP9vzjSXLCEQfI6cf9sfr6r/HtZ+Mmyva9jpTxn38BgPxbefi2K6VlS3r0kuvt9z+RHfY9SkFfpavTiu3l2D77yf49d5FOK66QeD+rXLPgbX/+32/I0BvukGf/9WoCIN1oiLW23pqryHn9jpHfAyC1ZKHIKhf54IX/vCF9TjwXQA/h4hWvWhpTwh8XntZX312fix7T/Y6/QEY9+aIC6T/12UuG9D8WERYlg+P3P8ySw8+6Su5/FkZDyl9GhnjBMvx7vTW6yqgbL5ZuGaB/w92PyMkDrpE5C0BbePqP2f/3MvzcIwp1k4a/ux96Qq668zGNMFFZFR1Ndsc1l8gh+/6hUJt+M73PO/c+Rl59C3VAsAbawcDyf/deL5tuyAipfBe9uO8AeF5+3e3y4F+fTtYTWUmnJuGpLh1XkOdG3SKdVyoZQr77fpZssccR8u77oKntSztts7k8csc1yJCqzj+VejZ0+B1y6gVDk/YwL/2OPliGXniq/Pv1d+TEcwbLK1iDqSveZ/24NgWoMBIu2Vye+8sNssaqXcMjX8MjvmPvE+XNDz5LeN+jknxfRXsrtl9GjjloTzmg504A+x1qrqs5c+fJi6+8LUNv+rM8/eJrJo8YNbOYPHbrZbLTVqjpUo9rAlLOtu/VV0azVoymNOKKIzGrtVlOt+R+yDkNR31am2ynIbptSk924E6vOyMtQGM1vLNeizkkvN+Zd+YA7AsRDDRmGG3uyW6E8XgTyhzxixemssu2VctOJri+V7w35PJO+3v5zlwPlFWXK3fXNRcfW42BFe5/pfYW5lz5Oyu8I637NGg6S26T/PNTX9Yp+9wvYXSLhZ0Cawo6B6lRr1zh9+PEFJSbl0q93wD7DqhVaSZwMY+7bn4Ehu6Jz1g8VWDHofEWguyCPLZku9fV87Cz92iXuRGa4PaQew97caOB58zHeWmpSTDw797ocEZ6GfCu3hYzVLgHJrYDBO0j7BQNkzNFmawOeI9opJEbnJs4LcAt76Y1+VF6OkYaKfzHFxvn1zpVaOPNLlaSEZ/R69sJHp+lEboeR5Xo7XwXfpjjvNaW8KwD3M8EQP3wDdwPANoFnp356OdH+PcUeM07wEu6Mjz2CNGVLybA044c99nwiLfrhndAqfz0OZE3kb/OHFGt6o62GV7HvFOCbc6/FoTjkWJUJI1P9ZhEhkImHg/16CtgZTSH5wHifvIfPcpauRlEUq/wTNlqozXl7usHyUoros85rv+88Y70OryfTISHOL1Foc34PHi+Q4+gQ3/Zn1hx0urrAOrNmSOJvxlySW97S0QmqMecxgkrfoe1vfiP38kdFx4m++6aeN9efuMD6XFkf5kGL6deXgneAb/SiWGzlAtk8UWkx85byf03DNQw1UkAVmdeeq3c+8hT8pNWMAZNtKJ0ouAmfEWDSGIQaL7Ij/LIVcfJzhFgnz1nrvQ+eYg88gIAQnMYVdhvXlp3wI5+U6NBiajLLd1WHh5+nnTfECkSuEY+/k/pc8ZQmePh6UojyiY81wbz0b0PvOu4l971D57QOe33x31kaP80YL/zL3+Vw0+5EAqye8t1EIYdFlEA+vBtV0DpRpSHXQQnZ106TK6ApzyZmsyz6DgB9H3DB6un2i+Glh9+8vky8tEnZPDZJ8npxzcMsH/y2XjZab+jZfykKbLD7zaTh269UpbgsYh2vfHOhwrEvvoGBqZUH5MbtvrtxjII/ej+m/VLhM7518fwxu5yQF8ZN9GK+IEOa6/eTQgcN15/rZytIJ0d4HO7fY6Q9z4i+MlcKTlkelBZOZh8d8GpR8v5p/TN/e74RgKm3gDsDz/1kn7cdolWcvuQs6Tnzmmv9WvvfCT7HHeJjJ/O1BjwGyNDIHNoDLtx4KlyYE9416N+v/3BaNm779ny2TjSiXKpqRx98L5y/fnHJGHOBS563B9/+kU58aLrZewk1P0IFcN/lNuuvlj6pKIL8jf8FeZg1wOPlVDa134AACAASURBVFffxnoEfdst2VYev+c6+e3GSD0qeM2Y+Z1cOGS4XHfrSJnvqSY6zEWky0oryDMP3CTdOpe81Yw+2KrXiQDseLfKuh9lx627yygA9laR8alINy4ffrecfuGQRBbgvScDsF8BLzmvDz7+TE48d7BGA9S5Yk+vhp23lPbLLSXP3DNU1l4Ne41dX341XXY5uJ8B9mj/VJ3pZ+m+8ToyGMaeLTdZvyZQz/ZhDKIVfn9IP0THJBEHBOyP3HKZ7LINjNP1uMbCyLrTAScCsI9PQK87JmxOajfpsjCZQ90r/aheyhQ9no0edzN46m3F+DrVh9T6tn1E34n9hN9li+FlnGA1AHsjgcRyVLPJ/3XC4RsIbrh/EbumMGajorAyFKtoJajNk/EdhQFvMQNH3Hy+jhVoP9t4PvtBhW40Ej0rDrIKPxQYcm0aNmpjtV+X4qVojAvDu172XQS6Ft7lBbhcfmp3ImEais1RkNNjzvAn89DH/dX7vAiIAcBQ0Z3gy9pU4Mh8d7zfw9f5rIamGy34S4/OMeCvxeXsHh9PVinTiAH7CaCU7zTw6e+KN406M2UGAPdMh5x3A7ZuoNA2PLrAvW4xqHWwn6FlMc5o2N2VwLsbOWLvuxpHzCMfQuFItxi4c4245dq9y9bFmht7vL6MJt6/JbsCUAOQK2g2HglbptG0PUKl10XoPL1xY8cBkI9NvOxLwWs8HR7M915IlOIu8DB0WSXhq3GfIKcdYJ4KCIH0ONzzA8O/WY2Z5x5bqGoM2tk1ze1m0Sfym0UlKLC08HC15FMBoZfaCvmocYjGKdCQeaQMkwcdWy72s9xz+SnSc5etU3M5+Ysv5YV/00MCxe03G0A5LQE95lUeDy/7jXeVwjWTdWEbpXrzWcCOZ0gzXJ+FppjXbkYEvonf07Ou82q8SF5mNEErFFmjp15z85Ox7rD+CnL/5X+SpdryuDqQAJ7EvudfJ7c+ABCrhSZpkKBySsOF5YRqiDw9eEkV+R67bCUjhw/UPHZe9DCdP+RGuemeh2Uel4h62wncLadSh4M+wfPfHIUEHxncR3benCGdyaWA/aTB8sgzryYeehpW6K3Xyvl4J4/f4pxrXntCm8P32UGuu/B4YY41r+kABr3+dIk882/UO4g8Wyp7VsWcbHYAjEAwjLxwI1IswFMMjT1sLwD2tAc2DdgjeW08zNDmMwGsLzqjbylHGG8kWO5x2IkWRmwyUXv2M0LCW8m9MOTstsNWKd74y6NPwpt8jsxCKOzl5/WTU489LPV90X+MHjtBdlAPOwA7DAR1AfsHBtjretgZpjvskrNqRoZU6hP5nED7Y9CBBjqGz4+44kI5eJ/dCg3jiy+/kh33O6YuYK8D1jPNpmRgMm8XnNoXgL2BHvYnnrctchHZbIM15IHhF0vHFWAMs4ug+YqbRmqI+wLktOuamTdDDth5Uxkx6HSAzFLEySxEghx91mVy98OoraHGcu6xi8jRB/aU6y/uZznihcilN98PPjrq7Ctg47TcZci9264aUG/Arh72/Y6Ch/197R897AlgL27IYf8I2o85bYCMfOTvYWmyXQXsD96cBuy4d6u9j5V3RyM6Sk++mIVonI1l1O1XS6tWZsgrSKIhI+6T0y6+NsjNfsccAg97Ath5jZ3wuZx24RXy0N+eifL27cuM86P98svLMyOvA2DHXmaXAnaA6jffR+2UoNckRqPdtvutDMPcdo2iCIp0nwasHXqfIO+oAQu57wGwY4+sxzV+0peywwEny+gx42xvM9BOg3mIOszRcB0gbcDdgbSnngWDQANAO7tTCbjrCQ4E7uVC8yGtqxedW4igJs7vbKy815rz0kjgxve9WLdNFU5rEJIsM4rYcJKyEtQccZ0byva9UjP+3vwGjmKAvWD7MTumaF+cDKVQQz7b2PPFNiusnYJDrj6yRm2sOBF/sTUcK5ouKDFnfqasH/2m5IgAtoavm1fZz1TWfHWC7shDq39zygzMMaRZQTyLeUXhs6SQHwXHzcABgfKiKbVqzDPwrYIZz3v4XDnLbDZUKva6u0FCLa9oJ4TxR979srNm4D3khVu+ux995+H3wevOtolM6D3UQaZbbYhFuThXRU+gM4mekCiEdS5GKDhYd4OHRUkoeHegwUY4Rs6rGytsjitFL/h8hg5kZATnhIC5w8Yiy65jBYKsg2GbwT0EbKtvjpx0eNVnQQH9APnoNBqtBmWRhZ/Gj0G4PDzqBMurITS+PbwzPA4OhatkIkD7ZPx8C28EK0ETrGn1cYB2hs+5AYlh+XoWON7HHHQ9nokeMpKA6wTv8+Pc+KGH+6k33izPzufmYdhwzW7y5K0DcPJcyYP6GQDUUf3Oledffk2X2frrri03XTlANloXVe3tuuHuUXLs6RdqPq9ewZBh86eVoXmUFAvjecG7KFy/FcC6jtUFPNewrWlWq2+F/NCWTAVYFPXgf5BbT95Zeu8CukXXS69/ID2Pu1i+mmFVp7VWBXnFImx4L9e2GgtmIyR+8+Bh92YYHnzZ9XfKFTfeIz/MAS3pZde8eCv4R5aC5795ixbyyJCjZGeE5ftVAuwogMdheBV5rULPMbN4Ht7NKvKQS8ss2Vq961tsXAL9bOveR5+VP555hcxlTrGf3b4EwNWWCDduj8iOtx9PqsMzcgLezH6H7SlDzyoD2PvRwx579KN1gXGssOwy8uAtQ1KeaBboGnbLn5EjPsQKXPn6+wkh9D1k+KBzUiG9U6ZOk73/eLK8jLBcrrNj+uwrB+y1Wx3AsEy7JRF+2y0F5mYgZ/b9j0cnefbRxRz2U86/TKaiINwOvwNgv+3qjIcdgH3/oy0kviQfmCN893UDZfVVutSRGJxXpm+8/f7HWmiOxbbaL7u0rIk+rbvmqihGR95Cxgpylbfb+wjNkydg32C9teX/7rtBll8m+d4vhnK/+J/XteAX+78kDEfMB2ZbHVFTgcaf7fY5Mg3YydupfSrTzToGSwPsAOvnn5qeXxoWaNjQK3hQ0b4fE2a1UlhI8MKr7pAXX4assbXObpzR90AZ0O+IpAidXewzvfFP/QtzCZ7tCqPcQ1edLBtAJvhF/rgHQJ2AncA9yFp09egDe8j1l5yammN6uT8ePTbhB5uqVi1byspdVpI2rIEQXXMRDXA0APEdo55JZCWicW67HKkb+/dI3TcGKRNJTrlvEhk6WuTZzO++h0d6qHz0CQyhuBgV8vg916cAO1Mf6J2eiZxzt48xkmA5rA1Gn8SpA2zjtbfekz0OOSGpT6B0J2DvIM88lAXs38pWexwm734KGa5F5BCdsvm6MurWISkP+3ff/yDvffiJFnvTK7Bzet9jn+4F3W/489+SfkKW9Duil4bExxcNRecMGiZ3jHw0hJ+nbjBeab/M0ujzrRo94pcC9oMI2Ekvk734tfVvN5S7rj5Xa4VkL/Z7NObjJaTTMEx9EehAyy23rKy5SldNpVhmKdbJEF1zO+x/vLz7MfY9XAlgvxx58CXATh75+LNxmpJTPoXF9BvM75SvZsopg26TSZNRcI+RYXq0HusfmAOmVj57nZFwyKZv6p5hUWp63Ch1CAPScYphg/Qj6jiu35pO61XlOfVqYC/luFcB7A4G6riSyw2x2Gexd51//yKAPR5POeUv5xCCAon7gw63EGml3WokpFq279XGXczA4WyXk5LRuHKibwVDiQxpGMaOe5rz3fkHZR2MNxFjlEZ9baM2Vmh0evMvtobLjZNCjp0wxSRU37R+qUJkvKsh7rzfi81RcTUPvS6txCtQypfWwUVA37zz+hk3CnsnFaLgmTdF0xUxNhEf8+bHxWmXK8keH5OPiwCUIeAW3qxeZOuvV5YPee7R9MV90I9Lm1vSJ25C/O25iz5WgnX87efEeyXemDO06w2QnYW4rAZ/11FqfZz8baA9jNf+rVPLueI4OV4z5mhqhAH6sgk9Nu/Z/rMPDNfuAMDYDoA89rL7vTT+LAkv9Abbo1AYQPkkKBafQRHuiPs7waNOMPgJwDlD43nfGgD3bQDseBTci7fCAz8q8cQSlNNTy4veWVYf98JtVAR5Njy9wOwTATtDr+NqywSNLRieTe82xqM53ax6TjBInog82jCE7bXzlvLnK84I1YypRA257lY5/YLLYmaT044/QgbBm+pVhoff81c5tv+gJBqA4evuJXcA7pEuXvBOw8XRZz1SCQCboNZDyN1ooturCX8aQEhzeNu33aibPHDOH1CZuJTXrOSBwn8MPHS3j3rW6l4QjKCRME4bqypDs6THVhvI/cMvKlVuthHOgad8+J0PyEVX3QqPN/qmlZGt8j3XI7z+zXH83iNDAdhTHnaEH596lTzy1Islg59XleccuqdeowSmy2F/6C7DB5S8605gFmja+7gB8tx/LP+Va3e1bUV+uz/cfAAqL92OmOsEhJDO/f4IwF7Ow07A7lWlw3ZnoNHC4/frsZPcPPR8aR15/ahc9zryFOR0w8ik29ki8MYuhxD6q1Nh4fTKXnbtrQoQksro8Egv3iyJFogAGnvZY5ftZMTQASGagZ+9iPb3PeKkBPhFMuYnAGUCbL5aPey3XVMTsC+FAnp3DrtEdt9p69RqJf++9MqbMgQF+J5/+XXMJ2hvdGN/CRrXXXM1ORT5/L3+sLPMmTtXtul5GIDDWMz74rLvgYfKXQOPk2aLlQx3E+D573P8mcjNfSsKj14Eue0tNI95j523ld133EqOOf0SeT9bDEynrIwsrQDWSccLANbPh5c9vm6990HphxDocLkhgBElTC1pCQOXHluGIJ3vZsiC7+zoNXvPsih0eO+w82WHLTdJtfsM8oz3P+5cmf7dHLnsnBPkpD49UyHuo8d9LnsffRY8pQnwSsRmIrMTwH5aCrA/9tQLcviJ/VGIG+tc96SkUj2jdC4680RZb22kBUXXX598TvYF781eAHpjLArY901HN5w/eJhcPeLO6Cm2G7qRvAeA/2cY22h0+5FpRgB06mG/9wb5bZQqQT478JhT1RgZEDuGs1TbJeXIQ/eTkxB2HheJo4w59E/94WVHJI/pIgrYH7xFunWJQuLpYf/DwShCCG81ZSz6siNOtBh106UpwP7G2+9Lrz+eCAMP5LbvsYE/jE9sb2cBwTnz8VJLd+p3BFJhzj0hRT/+g5EFl159k1x765/Bz1EBS52qZK7aA1SzzynA/vVM2eXQM+XNd941Q/7PQkPbX+8YasXh0q+iwe1TeLg5xkeRcvH3f76M9yWyfwnsZWuvtZYWKuy9+9ZqsNluv+NQDwByC383wykTjyAlJwbslCd9z7wUqTVPRfLD9uDodA8QQH6CEfYH1E7gb93DNV2Kp4KwQj9Bu/FEffSWANypixG4s8q76X3cP90J5OSoN3A3/dFVHnfa6PFz3LswBstxrwHY2RMXKo2oqMWWQH1FI7Zdh239g1gBbIBHNcZhoduB0vayxh5PIyHVuJs1u6haEn7cU1WRsOGLmML57i7WftClg9JR+y3l7yhEiHq8pALYaNTXNhI/12N0+sgvsoZzgjYFZnZkRgBN5i0PgBVME8LYCVIohB3MG1j1XPKQg473E2yHnF8q/cZ8XqTO2yyZ5W2TMWBP4RvucfFQZfEpXf8/6r4D3ooi+bqQBQOIijljjmtY1zWsOWcUURBRQBAkI6AEETCAAUEBRREVMCdAdE2rYs4Bc45rwIRZMfOdU1PVt2dufu/i//fNLr737p3p6a6urq5TqaN1ERsIPMxd6e8g0z3GBYqVZJU/tqX/ohB8D512OoVidQ5mDdgWaquuvFP2uTLznn0+7ltQ2AzA8+zYVI6/Rz/4jXiXV+oPR+T52ItItJjHyAerIMR9dYS0x/uYP7oYfiGN14UHYSPkvv4Ger6GYmJUnDfeBUAfXuMv4aV5FeDuR3hcV4e3fj20R4/XM/CePoDiQiwCR6MUi68x/J4GXFZxVlBuESD0AGvoNdrTkHF+z/D4KEJEj3zD80tY3jtDw39iG5av6nSCktDu0H1l+nmDg2eJilbfU8fIxMuuMaNOsmZ6dW4v4886RZVzgsJh50+Xa297IMnX9jN0bY8nAKP3jmBI9xUqnF6Rne/mWqN3XaNS7Bi2WNa4OoJ1sPjSy8tlI7pI+30Kh7U+9Phz0qrrYJn/LfrBavV+9q5WXTYDhbIAQuJ32VJuHD84D7DzdRwTC7cNGX2RfAoAm3guWUSPlfqXQ4T+8jJ7zHFpwA5l9aihlyEkHt5MPyqP65XK198A+Gl8ocEC1/JLLZRZ53SRnbdJctez11Wz7pXjTxmvVb41KmH3nuA3GHpeQhjyCyiuR4+Set8J2A8vnMPe//Tc0W7ujVQR5Ey6UAuoXYGQ7zYt90t1YcZ/7kGY+ykAzgsUsJ3St6uCxnDEFu6m8t3y2F5Jvne8ZNQ4w+Yoq5LJO/ygveXqi8ekvPMPPPqkHND2eE0l0LkJ4jGne+61axHAjhz3uOgcAffkMSNSBgECgJm336veeoLs5CLN2KVYFjdQHjho712lOwrV9R46Sl5/D4aRFTeVY9q3k6kD9sFRdbn7H396rux5WEdZQDCkl4MDjiGRtfQgM8eeXt5oYHZ7gX3AAXeQaexnQtRCgP3iqddpREtwMvuYuLYoEygvCNy1PgXXGPhFz0uHTNF0kcVkjx23lusuPF1WWiFXQFPX8rmXyIuodn/VhNNk+SjShmB14JkT5KLpM6Ppzk28hsRnAPuMO+ZIm+5DE9CsR0w67RtIqwP3lqsmnZsqKPjeBx/JHod1SHgKa3cqagdkATuNh2Muujw39hjoBl2L+zCro2PNcu0SsDdpBMAODzuMBX7Rw92yfXe5/xHmfkeKGn5t0mRJueHy8XIg+CK+zplwmQw+c1wy17ivxZqrA/xeUQSwJwCVc7D3HrvKrKljU4D9qWdfkP2P7Cxffct6DMZLZtjI8ZbxS9C9KEOXlP7dOwCw9071zf9gEcXxU66WsydeLt99DzCrrO86RgNZeRWE8d80OQPYv5H9upyG6v1vJBFdOO5sICIxzhra044VzL1qHiI8Xnr1jWQNYL3zhIsLp99sOerWX+x/f0NNkv322En6otjhwLMmywswUMifC9QANhvFJHmCg1/ca47tPUzlrhLWdS7/6TJCHShca5DpNEpptXdGZNAYbUd/Kmj3pVcW9OTTMKVb0NHDKC2+hx53tK1FUC29zJ+uGs/m5HBKfrqHX4/WY7rWwlIh8TXy6hZio9RxR6ZEFmS3Wn5YI4BT0Om8CGmVrDDnuOhnlbSpUgdO77yVGTiKqLdFOhoJxUqsX1X3vxh9atZQiQkoMl8xm1RG0jK086/r1ViVjOQC3x5zEFh9KxU8UYZHssJUQ14z3tTgaefnBtK8KJkLVq8aT8XSj2YLHnKO10LGQzEzKqIU3rS28nsDzboxcPO2fod78Lefk+33FBx9xJvZEHDdmNw7bp53Vx7dIBDOdDeLbeiPyZDsfqXtsV0aPOyfv0fHZeNWAOVFyrztqK9Vb1Dlpr4esjoL3sOrqLh5uLyHz0eeZefjAN4J2gk0ohB6VfIzUo7V4ldDJfgmKATGMGfPGU+xLtph/vUWe0D5h5f7cwDzlwHQWTxsUxSbIx99AA/M248nbawEQLYRDAD0Os88BV55ejjRBpVwFl+jckJ+YhVngnn3Yja0Am36PeaMgJ2Keexp8HzwxgDGnHsqZOHc5USh5L+dt9tG/nPVeHgec0W+Lrn6Fuk55Cw0TQXlD4QHN0cxqDNUEeNFYMRzdzWE2y81LCXEoJen++BRMgfHZiVBY5gT9Tyz4B2PUcP6XWatpF8/AlRoher4ckUT4ZnbbCozxp+EI7XS4bR+N73jXU86U66acafxuFXkdeDuxi+8v+Vu28iN404sCNh9XLPvfhDh4Rcg9BkAgjTiXNDD3ryFzB7XXfbdIQqJJ2A/dTqKzsEzTqMFaezGCz5LsM6cfICoY/f/p0wedARypJPc9exFsHd4zzPkoafR1toozPTv9jCyYF4fnZbzrptY639ckRz2/qgS72eC6wtcPoVJ0s92QBGuGZeNk1VxJJtfP8Lz2KX/cLn+lrtky802lFumTZQWUYE6grdeQ86Uy66ZmVsbqS3W5t94tPXB+wCwj00B6gcffUoOPOp4rY6fA7UOfhXZJR72aQU87FolPvFKMr96Brz/+yJ/Pb4eg2f9qG4DEaoLsB7Wb9JuAOwBDCTEXB9e0i9//FO+WWJtTXnZf9sWctOQfaRJVBn+WxwXdupZ42XadTPle9Ap9F3XUNy+vycjgCv1sBvA0hz2jIf94iuuBWAfmRsuac/1Q6OSVqA2MENPux5ViPX2Kw11iOChfEAUTEN8dsbALnJy9/YpQwzDvb8DkN1oPdAgum6DIerYviOQy83aAfkgSAH76JNTHvaZMPy07TkMkQiQS6xZEc4BXww532vKvTOnI/Q+55mej8r/ewKwv/AKIo9wTb3w3Lwc9pNHnAPAfpn1zPoR5pFdS4C0XubdJthqvvTicvv0cXke9pZHd5M5j8DIlhLxiS43bEBPOWNovxQdLgfPdx1wKuQh9YEGEWBfM9xH7/MuB9HDzkiYxHC1927/lllXXZQP2I/ohGPPADSDnSpylsXjCq3rZEt/1IqIc9hTncQfPK3gckRinIoImPk8iUTFKP4DfWnlVVaW+268OD8kvsMgmftWYoBbsuEf8tCN4+SfOFoxvr7+5lt58pm5amj7E+2x23/AKHv9bffIrLsewaPcL/mE6cOQueutt658/eNvGCdkIoy6jRv8lhSdywPsp8jVNyPlJwXY3RBGR4uBdW9e9TYaZpi6xIKl+J57I43aymumfNdVV8kD7gDtNAR7IVA9Cs5qptRJJ3ams58pHuQ+mRSmK+Fhr5FXN8s9/FuL4ph36y8Jh4+YRvtTB0uLN2G8lw7JXoS00v6mtL9CFC3/WUFDQ7HHMkpphfHn2aeKdyq1o1c2H1X1vxQ5atZQiZcUmC/XNSmDEzlbj2tRG4jKdO0vOd2hQh4J4Jh0BVE9/8flSgQYHIwkS4o05Ibi/whOKdh9czFrqueRU2aEPHIDr+6pjkPjY8DOZzws20Gvip9i8iceszFIHMmgv7NNA9la8Z7/TDn0yugKrgk0bYwu8/S18Tvwuys1fr67GjzYpkUgeA6Kho9HAF7fRQUkYxyoB1cnj1Y474XekxVAehxNdAW62wIMRpAohN4L2FEBUN6wcft4g9EG3y0Fj/fqCCVdejXkmUO5mQ+ljB5inh++BMK2tcgZ1zoVOtB0dVQl3gw57/T6vwEPw8dQRgnMV8P930CRenIGzlyfo2BYdkHo68YAHg9fjc+hlDow5zFlzPOmYsJcPeazx0e6aVV1hsdDaSEfKGinYs2ccuM7rQoPwMi+8mJovIJ2hhEmgmpTVA2efdWkVNEuHk11JLxkj+PoNuZdX3zOMBSl2z0vv7MYCywAIDvi+JPk9jmoVJ0Sw6C1FnYDoFgOqQLLQuHlePWcdZ7bG61VzGlj0G/KaT3k2Ja7leQ2nqd9eJeT5Gue062s4OuRaSbmtYBXpuVeO8iN5w/UfMpS1/04R7jvqecl4a28Gi0OMq4psyePAGDPKbM8P/2oIZNl9uMWBvs7FDnSmPNEGnNdQk41X3FVmYHc4N22QWHCEtf0GSjCdcY0+XUbhMKviQiMV++Hd3124i0NCrFI/870sGdz2G9LqsQTsLv80HfZ2jDvPGncsGEDOXNQLz2OzVMceCcBb7sTTpKh/brK8ccckcorvePeh/DdwJwH2fc5f4e2b//we2uEmxcF7KzdUAiY4LO9cO55YcDeJXjYt9p8Y7n7hinIOwb/20UPY0eELt+EyvXJZeA5FXXjm7EDa65trLE1kOqyEk5pWPCtrPXne3LXuM7IdW+Rmim2P+fhJ+Tqm27VcOp5yB3OgfUscLf3ewtlAbvNkcnYQoD9imtukgGnIgUlduqoQYknGyRFFDnmX6SRLFiMaTU01IHPCZp/JGhPUmtWX2UFuWnyaBhtSh919vGnX8qRJ46Vx55FuLSn3YRhcZ5RdK49AfugNGC/7W5p27W//LbQCrKy7oKB9nURhXDvrCsB2HNAdz6MMArYXyZgXyhTJ54jHdsdnqL9iLMvkPGXTMO2bvtfQQMMpg9yh+ep69yDLs1XWEFunzYWOey5sf6gHnYA9odhNI3VtyQUQM4Y0k+GDUR0S3RdfOVMGDBHyUIa4/CQethnToOHPQvY28MLbfnguG9vHOs268pJqaJzPPHgiI695KuveJRi0tWcMSkH3FmLgqcxJGI66Wj/7h1l7BmDU33L/sEc/RsRvj/o9PPkw48hV+3UnJVXWqEAYP8KJyT0kbmvvadyeSsY6h649lw9WcAvtvfM3BflI9SZoKGWueYNoJew248+85JMmDbDcudpNMns6Xq0HAye4MPGkDmzJ49MVYlnez0GnQkj4Z0ma+I1yzck62oheO2nBb8kRiBfS16rhPsJ30M+1ygnesLd215H/BcMED4/1JEI3FnIGH0iYEc0QlLE1eVrNe9KCc+E1CkVpmTRuZhrq3lpSb6xTkSDqavFo4LX5G4xRTeshKoezhHOm3H5EJpZhLRKzVgdUZ7zQWSwK02B6gFhVleurP08QhZ+zPtva7UOs2eP1KyhEl2IKRHNV6yg8ul6Lal4furIE3UlYlC+DDjWtZ2Sz8XzVCGPBGFqXmgtSMfwVwo9tpeZgFCMhIAM3zPX2MPffc3xeSo9qcrtbIrPWBiUA171RnNDiOZfrdiWL67mZwJpA7h5ci+lJRRnkLyoAvcW+3u4QTq4du8wwVpmMwjg3QynObN+svmwf+6FDBXsCWLdY+bgvZAHmo1HdKhYxseCqspFkhVAJdmGimXMgFkl3mlJIG+RGTrPpKsZKZoh33wNeDx5Tvg3UGw+gMf8+yR8U5rCDYe4PgAAIABJREFUQ7k0vqc3XM84h6JDIwuV5c12AXAHwP8GAG4uwPkfAHGrrg1wCoD62v0oNPdYUgxt88NE9uibhMnfPhJh828lHmfODdsjoKBSrpXjeQQSv7MxEdQzz5ugnt7wX6AE6pFv0aDpjfBCdBybKvDzsQx+Fp4TfEq/bhoyGhejYuv3P/asdOw3Avf9Jg+gWFHsbS0nCpijfCQB+32glV+BN8xr3RSRCCvDsMGwcRbQ+/HTJJLADSa4f6etNpRZEwaFQkZs6tU338MRaL/LPzbPgV96frogf/vaW1DNOfdCU4bd6NUIx7rtJjdeeGoKsDMss1DBo2dfwHnzw86F0QLV20G2xZdsJrOvvCBzrBtz2M+Hhx2gRgvVeZ4+lEYaIPgPYOXolnvJZaP6pLzrT7zwphpD1l8bPGIXoxYOO+1GebQJ0iqYn/nIdBiH3rVvVbCovFAP+ynpHOcrbyJgz3rYfc3HMiH5fR1UuqYXfYtNUdTOLnro7rj3QdkJURcrLJ8Lm6YXlCDsXgDWFH1Ds/nttz4IgP2S8wp42LsqEMkZM9Mb5F44Cmsm+pU+1g1F547oHAB728MOQGj1OTAg5QwvzA3ev83xKHYFg1Q4OYHf07jrUVfRHkp+5NptsXNijOO6eOsuWWzeszK4c0s9Cz1u38fNiI7X3nxHbr/nQbn17vv1jPhfQ90AE0ZZ72+hBZMCN5RTRkP8HIl3jxjYI/UUQ5J5pFWaVynPImMBnrjpP3NkwtWINqFMYkqMhoeD3jSK0ViH9XzI3jvJ9PEjtXBeoYtF9U4bN0VGXXKz/Pk3RvEABKshMb3vJYB9cAqwz7j1TmlzXG/5g55RA2ua9gLPZMv995RrLr0gBWDf++BD2ePQY+R9FPMrBtgZNv/RJ/MKrNM070y87GqAVYzdDFbNlwdgv/biFGD/HikLh7Q7Xpiekb4QNg5Qe/O0i2Sn7RFJZRflw6Azx8uYS2+w/OIFOIcdFdcRKZAP2I/WsPHEpgLAvis97GnAzpD8V1D07jcYFrT3RfTDl19/W05CKgBz7t1G0/+ENGDXwn5sIrPv8vO77ntYThx2trzBY/jAAyuv2NwAOwyldrF2xX5H9URIPIwMaOPIQw+UayYMTxlmGV1y/4OPIprqN30PDXz8x9+ffelNOeeSa3KAPSao87Ouv0bSeIkmMnvKKNlv11wNBfbzTRSdYz9yYzCCRMSh8eLM8dPkvkcQgZbVMTwKSkPXWavEwtfVyFkLJ4PrEKYnqQeccsXfx0JxTPGJRWMlSn9GT0tmMmlE96RmaxTAWspZulDq6QrMX/ecMPdC/f/oXc8DvYuQVvXxNqUWif1RKfZRcFOdK7gAE+XPffjE2y8hmeKna+YUr1lDRcYWUyFD7Jq9usQ7SlC8Jl+lwKKBnJo0nG3EhZbTsBJBpxLNgBiFqIXAqozJCby0+Zxj8LWBZwnGtDK8AWsHrQy1dwVIgT6VIfzwwmX6aoaNJ6HCiYzFDaGgnQFAD7GOveZh6DFgr2C8qblgf8xQ4aHtLr8VYBNU279sVfSw0cU08k7ZHGvb5nlPnfVuCqUXbAvh4+Z9z05rSeDu4/c9pwIaFJNxFYqV5PEYvJss1zxn8hDpaqDdlX2OgaBywwOS3PWvAdbfRK7dFzhnV08NsPxMFKpSsK5npUeFylZaB6HNqAZOxfWt51FsDkWOmHvHDZ/5nTy+jZ6vpVeFl72/yPrwwD+MPM03ATpZVVyt93iWIdX0pHO+vXJ8UBDwPUH7UpYrzc/pDaMhIGvwiUB7A4D/Nji+aeyIfrLaKgihLXBRmbrlrgfkgkuvQs7zSFlvnbUqlgAMiW/ddShAzQNcPEGBTilbNHgsizZXgieZYfu/w7BBg8T3AO4ACI2Q8zh5eDfp1GqP8F5WKD4RXsb5MIJcccHIVHGoOY8+i+rl/eUbKJj6HufBQIfFUAgNgP2S0amQ+JfffF9zj3fdbos8xff1t96TfsPHyN0PPIYczEZy69UXyr67Yp7sWsCQ+EEXyey7H07ep3n6BEmQSeQPAPZlG/+h3vU9dojyaH/8WdoNniSbr7uSjOp7dCjyRZpPffh9OeG+n+S3lx9EOgXAh545bGvG1nT/Ti3zclkVsDMkXsN2o6liNJLLAs81N2W6S7tWMnH00FSeeXaS2adJCMc+cfg5uYJr5o3MiTRfWy7P4WE/CCHxZQF7/tpXD/v0LGB/JQHsqEDOwZ3cuzMKIA5Mzdc18Hx36DVE/gine0TpMJHyb0IbKRkIy15vH0S9/CMxhr17r8j/EBGCo/iaL9NExmFttD/8gFToeJY2n8HLftf9j8iUq2Zo1XyGCyvxs9EDlXjYY8DOkPiT0oC90sU3cepN0mf4+MR4RGMf1z1lGiM/CNohHxrjz/OG95UeHY/IGx/n+4HHUIjuhCHI6AFIp9GQUTrkZz2i0PL4AUg1JP6sNGC/9c575LheJ6MKOutl4EWQeY2Q17ztFhvJqCG95R9bYr1H16133ittu/RV77gCdobEt2td6XBT9w0YfraMu3iaifs/k3PYr78sHRIPwNyh+wAUQIQ8NvYjAKXXv3fXDnJEywNShhpGAByCnPfHnoPcpwECa6jFKgC/WnQu62FvlwPs6mEnYL+4Tse6Pclc9zZdtKCcX4mHfUi07BbKY4iCWhLFD+MTPPyGR598TvoMO0+ee/l11C1oLnNuZg57FrD3SHLYMe+9Ox8l40cNSomPD5Fe8shjTwaw3rBRI81vJ6ff/eDTcul1t4LvXel1jMSppExw2Y9oqcaLy+xpyGGvwzns5Mmje4+Q6269L7eXhF4azlR9zeQkZYDmncNQpfwa6dIVOxUyLBj2EeoLjNwicDd90QvT6Z5tV0XviXUhPpeTh2UAe/rmOq2WfEmf2zQr6nwt3loDtFS0iSoV7aqGU4O264TvqntvdWCdBKiifd/rK44OKEbgmjVUYgaLjKtOc1BqHL4uqwQ1VfFegZtjoLlI1249CJYSoPSQ8wg3Dxu3DUOHZmCTJGRIHZUIPhtAe1RISMG/eW28WrW2S6XX2zKvuyrSkQVXp8oALwWv54Xr5z5/tRiv8UQA7pbTFUCKRRBotXz39EcbaSGPf97C5jjMMODvcQ+0jo00JViPQuc96iDlOYrHHsuDsKulNqmybBsvuzptWdFA9dfsuiJ/mFGEXnKevb7Orsk8vwNl4VMAb1cAUtXno6Y8PJXhcwSkbOdHAA165wmkm9DzBQWYoN/PXN8IRoFtkbNMhfoRnLf9A3JwNe+U4Av8SGMAPdHsG5XmAOiprOAzVc4B6llZncoDQfvPDDG38XJOqGRY4TcqzzdeMEg9RaUuhiwyPPwxFN366cfv4W1nSKLIAfvsAS9UzlNCL9Bl198un3+Ne7BeGLo4EyD2nXBmLj1zVN7IMyaf+YM0Ym2A5sjlJ7jg9yyUhfHvuPmaMmviYFkJ1a39egGK54FH0UP7M0JNL5Ld/p3rA73snQacJTfM+o+Nm3NpPGfLtOW+u8iNl56bAuy33/+U9B81Wc448Vg5fL+dAWAiLyweZz40zzq+FcaLWdMuQB5/Lm9aAfuwqSg6B28d54WpC5wLgnargN92j83kiuEdYFzwsGWROx56To4YeKGsusIycsekk2TDFjkv++c//CaHXvqiPH49+GD++9EcksdANPBN/06HwthyYmrqrrzRALumx3DsPveRgS54vfgdjiZr1lSuvfhc2X9PRIMUuVgV+lAUmnuV1c9j4Oug1EGqygTfewnYUXSuKGBPV4mPX10QsMN7vu8Rx1kOu8jpqDZ+aiZseeKUa6QPiiWq/PbTI4JMjGjAdbACogrW3RMRHgyDxzp7C4aRT+C90zoQ5FMUCUT0Q9/jjpSuxxyux8GVuni01qSp18uEy65FygCAcRawq6gxuZlnSDIedYCDl4+Ed72ugH3CFTdJ3xEXJDzAyButhcECllhbrKzNUycgH/bb5Z9y02VjUqcFsCdc80NGT5RzL7oyGbIX+uLJEzQGMbTeDIbqYc8A9i++nC+vvP4WWCEna5s2bSobrNsiz6PPaIXj+w2Rq29E2ofJqvoA9v6nniXnXzI9aQv/b77s0gbYc8Yyhnj/76NPhKHxyfhY97ORrAhAu3zzXFSJz/c1N82WLn2HJNXQadAHTRltxDPN141y8ZMc9qOSkHhbB+phv/qSOgF2FjqkrEsAe0LL/t2Rw54B7BdOuRJ567PkglGnpOSh958RIH2GnYOokHdlzowpsvnGkLV2qYe9bfcEsOMdg3p0hCEsLVfewnGHTz79nIJ0Hnm3GH42atRYUw8moBjhw08hAqnQFetLWFON8ezsjPwsuaiiL1kY8Zi+I5EzT8Duaynau/1XTeWDDFY9DgZhdaYwfJ3pSZFzpj46bax3anRnknOulzqB6HGvBrj7OkkrN0UAew0AbjGq/yX5r/HLfbNQzbxSXkjf500U9K77rWy/1gCqBvMQz3dF3asePOTp9SWp7CCBPyuYjxqQIOmON8TfK3hv1ZxSgm41G0P1c1P1MIo9kPLMubegZq1nGqqaaTPrNaKTFn6D8PRjq2LFiGNqYGAhKHME4eYtD4XiGL5lXnIHowrg+BmBu8sWgmJ6WQ20B+BugI9KIXeWVAG6uOv1kCGp+TEe93D8cIwb26dhwQB1XEQviLECQiILtvVeA++xgcANI66EhvxvC5sPEQnx/GR5qEoa1HtJZBtgfyJF3rtHGhBs0fNLzzr54XMUAvsM/7TKunnu3DOvewZpbaA0BvL0yNCDTr5kqPr3AOLc3JviM35Hj/kP8CgTtG6JvOWVACReRFGvT3EcHBVr95TzGa0cD6WZQIzfMbyVRhkHB/Tu8x6+i+GArAqvOe+RUQlz2GipZeTSMcOk4+HwLkbX77//rmGnq6E4UePGOXBJBf66WXdJv2FnyZdfoK8ApeePPlX69egSnv7si/my62Gd5Y0PYHBgaDjz6oNhjGGKVqRHo1IspUTP4qYBAPzFfjP1gEYJkv/X+TLppCOk8xH7Bi8qFe0hZ4yVMRciCgHXsW0OlUvHnZEKub7n0blyRPcR8u18gH49as4um/pCgP3O+5+Ult0YHtxUzuzfUTq13jcvPYCK7VkTrsDxXbvI7v/OnQWvOezDpsnsR5F/Sy8tDSX06phxZNnmyBc+5wTZ61+5o6yYLtBhwNly831zpUHjJWVkjyNkWLdWqaO0LrvvNenRZwiOXTdQ4TGxeuTPz8hhPxLFpwak5i8B7NE57LFSGnRCAhnzejE1CLy+187byfWXjgvnkseN0ks66PSxiLKYrnmkQf6lRAeBKNeAKU8qaw2wo0r84ovneEmLzrXrloTE50KeEllpV3HA3sk87CLDT+olpwG0x9dkHMt3wmAce6YGFze8mYwJkZ5YRytgLjbCsWErohbBtwjDfvsegPWnEjDrUThW96QhxrH91puhavlBSB/ZQdZcfdWC6RPsB6M/plx9s4ZP/6Dj42WEqtTDbu/VHPaT0nnUqcGW+EM97CPgYXdZTlnGtBkWp2M/IBuaLPxeLjuzF04K2KdgOPUzL7yKGhQnywc4ZzuJMqNRkJ52hNCzjzRy/PlLksOeAeyV9pP3XXvzbDmh/6ny/Q+srJ/w0NSLxtTAw04+X2ge9kvhYUfBzzpcc198RY7tcZKemx4u6AEt1lkXFdcvBWCHzLIrB9gTbzWvxMNeN8CeeNg7A7B7bQ+kwmQAO99xEQB7r5NHyHrrrqNymRXu47oUvOft9/6HYw6nS58u7WTTrIe97Qky96XXlTcG4Ei78zLnvL+LM9cfR20LgvW/4Wg2pomQBZ7CM5dd9x8tPppENNka1h/+ezIP1EWSKvFpg2elUxI87ArYHVeY3NFlxvfzNdTLWDMB+6IWH8Qey/1Q92cCd4bJ1ze/PeHT3IUXa50UVpQncGcfCNotgtP7V3KwJjvDPQVz2P2megDcYp1waysJ+ZeFw9cALRVtogZtF52wGs1D1TiVDzigLY/wYxatbKFVQbOYBFXq8em+xA3xm0UB2IuMq2ZjYL+roF1lk1H5XfHJDot07dYbgSVjSgFYgksD7SGvnQLdJseLyVEB8dx397b7kW5s073qIbycrGSe7ACKOU0GPvw+V6z1eVp3Dchxw1BWjJm7/JorLeNjMGxtxZXvHWDrfkljhYPp2OvOLhXqBzdafzu/pxJuG6SHj3voeAght9DbOK9ewYGFzZsymijTVa7NLKs4KSvm6gobYB+p2C4P4EzvGzv6GcDzl1DYeN5ryHM30K48xt9Nqc0aMEg3DZfnEWZoW0NSoeDw7yYIRef9zNv+FYrEBvsmubTffQRv/pwEbHsFdd6n56sD2DIvVYvMsXK8e+ENoLCYG0EvlRQ9yo1tJ4WSfELXX2dtuffmy2XtyLtOsH75VTfIhEuukIG9u0kHhKTGSh9B+zUzbpf+w8+VLz//TK686Gw5pm2rQH3m1+5ySHt5+30aJPBuKvYcNz3ofLWnECQLNscTGrZIYA3aoLBbcjb70rL9FuvILRf0l5VXyHnXmTd8AEJE3/8Q9EETyy+3rNxy9cWpfFMWJuo4ZLzcdBvCmxkCzMJA0dhb7rtrnof9zvselVbdTpWf/2wgy8DjPLT7UdK7w2GpcHv2msedkQ5xNX169Y86GSHxT7xrhpJ0dMORB+4uU0f30qPU/LoXRoXW3YYmnliEG2+04QZy+yXDZL01c6kJn331vRxy3GAoxfTWGc00P5PKKDzsx7cDYB+Y4n4NiT/RALsur8y6dkVXPfBcl/y5UFMPzj99sHTvdFSeov/QY09L6+P6yBdIGUiDYHu1v4Jg3nU+A+6tD+axbuemAftjrBJPwM7w54zssSWqx7plc9jpYW8NwK5V4gV9bScXjRmZApt3osBh665D5CceO+WGVfews20q0wx/X3/vxMP+FebsDaS4cH3zyCbtv9Ha6aPy60/5G9b3xuutgXSI7XHu+26yzVabp3LsfSLoMe45ZLRccT09xjrA3BylDCguT10uGbApAdjfQf76cy+8jKFldBodoxsREb1x/xMy9UYek8XptXXPtB1G9Wi6RgM57qDt5MJTOuXxuHeWfH7BlGtl0KiJSRFDNwoSANFoyHZ//Va6td23ToCdAOz2/z4gvQE03/8wyV33/hYC7C+iIN0bb7+bjN0N8ipHImMkGph2/SytLeDjTkLip6SOdUstmiJ/8ESEhx9/WoaeeZ48PRf1KcJcJv1ssdZact8tV+Z72A9si0KVMWDfKQ+wf4Xq7Y+gbXqok7xtG1O8d2BsbyAd56zxk7FWTH7j1f17HJfysLMvky67SnoOPFX7tdqqq8jZpw2Ro1odlFcg9BucE89im0stlRwzyUs97DgucS4il3h1agsj6NgRqZSAzz7/Qh5ARf3FoNM0RCTCAtQPee2t9+XW/z6IXPz3VFNN+CO3xwTdwfd89bDnA3bywdPPvwLD0GcJLaIok0TeJP9YU2HitJu1yF3QV1Tm+Lv5k13AB9xT9NQR/dLAtHnB+b3VU0ilNFbCFIXucd1T+8532Xuo/7FeEoxaGvEWp08WfFckB+z7Ah72RQgK/s+86/WIp3Z+y8Ow8Rf1VLILTlYN5iHuom5O5Tiw+jHFKm+51nOL1wRSuQeqNjYUazCmpUqScm+u8vsidPOPHY/V67XVz02Vgyh+e2xo412LDLDH3OREq+coAnDnBmh57a6wOSu4pVVDewnamYPEEErcEMC1WWC1ejg/t9ByBa0GztSTb6Hy6kmPgbu17Tn1DuZ1mPWQT1nyZEkYdknb6NSwwJAtjxiwDU0jB9zjaWMNimq0AZbaoPQ7A4kaOh/nvVuBp6DAZ7389LLaZpoXLVBg4dR7bVXAa94PDZfFsV0shkaA/AUqvNOzTvCXZ9ggSHdaZ/PfvcgVyYTfqSwTvNKLx7x1zgFDwBmizigNhoEzLLzFrgkvfWQh1izGxrxur3rL4nMMqae3i8oAATnDeP3SQnUAy8xp59xTcaE3XkF7otzui0JztyBHeIklciCSIZEHt+0iH3/4gayy0vIy4dzT5fCWB6YAHD3c0wBExl1ypVw58UwFLX69+sbbek71p5/z/HIzhhEcEIBr3ifXCMZJAK1bgqWu6HqMjDrgi7/h3PMLR/aUbm1gwLCL7z7r/Etk1LhJpoyjcjC+63LMkTLuzKGpEPe7H5mL6tbnyXffWIRBNPaCgB3Vz1t1HiA//4F5QmTAEkssIX2ObSlDehytIeOlLgXs/UbL7EcArP3MdYbFw5DSrOEvchMK5u2zM04LsIu5/T1PnyLXoDheAxY5Ax80AGg/Y1BP6X/s/rmsTNBr8rW3Se/TLkrOVVePjVUlpuLerb2MHZnxsGsO+wjcb2sriNWMMk1F0hVjU6i32GQDueP6S2X1VVGzwfuKsXXGuezXzsSRSxpl5PLL+D6nldsTuEGV1GTBtj4EgB2F4VIedhgAAmDXpR6v92SdJse6ZXLYFbB3DIB9r112lNnXTE6Bj49hNNq/fV95CSAiWZc0IFqfuZZXxTxsdDBy15F+8BVA1VvwrM9DOK+eGGLKfwCB5EnSKWfYSHj4N1m2yeKywz+31ErmB+69W1648z0PPi6tUEsh8bJn5JnLkJSHjqOO5gS/F/KwT556LTypw61NkztuAOZ+pMe7NcxNgU+kg3bKA3jaN95oA5l5fj/ZZN1cGkYhHv/q62/lmD7D5Y45qKaul41Fa3YwL16kW6udcQ77gDxDT6k1M++zL+SamXfKuMlXy7yPPkj2IiMBX1EoJH7IaWfLmAmXJqCOEU9+lB0NgVwXHCOBHWSJhuLbftZ82WZ5IfGl+ubfPYFw9DadeyN0HgbIFJ8ma6nFmmsAsF+Vn8NOwP4qwK8twcTDPjnFI08/94Ic3Oa45Ng1nz/KQ9Y3cVkJA9JCrHkC1RgI67FuZwxNDUEB+0kJYOd7l8OYRwwZIN06HoUil7nolkLjTgB718TDjmvn7beR21CnY5lmuWKE3//wk0y9boZ8+sXXeoznx1/+KHPf/Fjee+99bC8erk9+DAwX8bNt3h4Sz3PYo5QiGoaO6zMU57CjSjzTuTSMHY+rzsVoNraZGMP/0Gl1vnd+tJfGWzzX7O+QrdxH/VJDD/hfz29nfju+o5FOUzuihws6LyrhGDZj7ei7uB79DHfucQbcfZ1r9wuBBFd2+HVe0TkHN2XRXYU9tttcUVOvQ72QSxXvdaLXQ/mPm3B+8FWgP+vRdtGR+ATVU5GPAW9F3ayOXvF6qGxSqjBCxCTg7/ViR7638qiBysYS31XEslCjaUwJj0XCb2VGnAJQsXCsnlLFn4i5qSJmrfzlof9oNwBWgieyhSllpnjphqAeaW4SFLImq7Lh3NwAPKTXLckE+X6snINw3WgMuAeLKtr1z3wXr4VMLEVCV9B0czMgGY6F8xx/7n5uZDAAn/FWlJTdeQqnKcjB+25GAnqfY+u7KvT08JvXPU4ZiGc55Y2yPbVOy7oCXosV2uVaIAweXjgqpAyD/wL/GJaet8G6UpjqtPER970MgNfCTQCwHBdzy+k9pxWennb+9ND39eD9Ixhnrjy967wIyvVYJRqC8DxBvh/3RkCuXngCcr/wfnrhNTwe/fC8Vf7EWNsfcTDOVD8z5UWZduPt0qnvsKQfUGRWW2VFOf/s06T1oQellHFWEX8Vnu6N118nBfhvuf0eOaorQC++T8bO9YZxMTxegSxBOz5jPxWo0mtnSlQ4DjHhyW3/voHcOvk0WWXFXD4pcxifeu5FobcnxjzLLtNMdvzXP1KgkN7bY04+X2bNQVEprZwPpZIV1xF+33IfeNinjEkB/DsJ2Dv1Qd9BXxpEANr/hgJJnVrtLWcO6IxiTfl5rU5pBex9TkMOO86bJ8+oEQbACXN1+L/Xk+lndNUzw/0iYH/0uddx5vVPIFEy3oVQWleDx27bTVuktr55MH4c0nmwPAOvqubGq0xJvJ39uxKwF/KwA7BTs3XtWcWr62C2SRmgVmRngH0lRDLMwTFVm228Qegrz14+uF13eRRFrQJY17ZsfhOXVtIn/51eJjXACI512wse9gKAvd0JmZB4f2WyVssCdvDwGqutInfPmI7w3lw+LpX/cZdeK4PPmqSp1gFA0IDFUx7WgwGoGUDqvLmIYEFhx/nvqPeLYb4q4lXBJ02cTv53BrxbKtRSSy4hJ3Y/TsPzGze2HFa0QJC3++Fd5F2tes4r0oELAnaTUZ6qgPdrlfhMSPzFl18tPcyTmoog0FcQ8IHPFCRQUGaUKDM8LLFkE5mIomKdj9g7FZ3w0qtv4bzsb2TXHXM1Idjsw08CuJ4wVOZ9YUeQuTi1KBoa1Sad3jslI1ik7Y233k2As2+p4DUWDHz+pVdRvfwhee6Vt+X3BjSW4yWUS14XBM8U8rCfPHy0jJl4qQFh29u5VilXLE0kB5iMLTGXhQD7r/Bs3373HBx5Ng9O0cWQ5rCaHLzv7qk0GIa3d+49SGb+578RYLfB4Ice64bj6dZtsVZYL/Rg73LIsfLSS/AC2/6/9+70sKcB+1PPPi8HtO4AwG5RKzp/CShVwMoxUYZqIbO40vnC5Bz2MoCdRGrSdBkZ2KebDOzZKa9GQegwfvkcqUwK2NXD3kAL091946XCYxPDqsSc0MAyesLlMEL9LN/99Lt8+xtlN/qqhTUhW70QoY4lYRJmppBivzOCCm1oDnsGsJNHju1xMo5KvM0MvRw/5Cf5mDTUM89t33MaBXnm6yoL2vF+9aIz0iazT7uThu3zd43wSqKWgu5dL/0sep86d9xIQOcPDQl4F8dU1EjgCyyvSrwjDN1Z4zms/+9xmEC9Bl9NV6oAiMWaLQp6a9B20aFUB5yLNuM4tSLAW4ESm3lR/ET5WakSvVbfnRJdqBE9qyH0Iuk/O1DjdVl+4iIr4aLy+fqGAAAgAElEQVQC6+zEIp6jGEyGap5mENPQJXYB/3EvswIMAszIY6r3cFGZh4WbRhDqphB7lfYA2M37rs8SkJoy67nwbvGtr0wsy2+uAOruabPugJoed9tItB+kBy3A5nFXT6733R+NFM5CPJQH3tmsAfXUcXHM648212zBurggWeo9OUVJPy7TndyjZQmV3OrgcZm1EVOI43wIolkR/hMAPoI9fWepl2aUgtABKpZOB9CdYC6Es0NZI61ZFIoAnUxJBWPNHeEJRL4lj3z7DIof6UdliF52etupgJDfGHJOTzsVAq8cT2VAx4N7+By9+hyLKn9Qir8HsIci067VATJt4mgoqDmQwRz1Y/qOwNcA0/RIQ1FcFZ72iWNHS6tDDkwp91kWoPe739BRcuHl1xgIZ5qA8RvfzTEStPN4KPbfz8tlPqEavsy4g3v/hpDL8cN7SPejDyr5zkJsGH92+32P63Fr3/9s0R2cx99+wDnsO+YDdhx/1KojAPsv9P6Dtgram4K0jaXV3jvKmMFdoaCj5kCBK/GwnyWz73k0kSt6DN9ysvQyy8sNo46T/XfctFxXi36v1dmvnCH9Tj0HWQOej8/5h4e96zH5gJ057APoYU9AvYZoBgOjg2vjd5V/vk8vROrBcgDsU1MAmKDlkPY95eEnnkvWnEcMhZBsyktrI5YBajAAYD+IgP3sfA+7Anbj1bCYc2s1AewT0se6xR52vIvpGuedcYr0O6FDik8Ignqdcp5cfytSItg219vqAOs86YE8OA/GB4J1hsNDtq/YfBnpdOQBctPt98t7H86TRkAZ+++2HSq+v4TcXNaIMFkYhfYmebJJmKuml8yaLmsDwPn1BbyW+zIvGMW+THjky5CUzHR5TTmSeFQLedgvueIa6T4ARjVeOq/uELO1pp5n8K7WT8k6yzjff8oRSNG4fOww0JbHDybX90j1OG7AaHn/3bdkxhXny1pr5Hida3v0xGk44u0y9V4n+4XNOdZrt2Na5XnYZ99xj1Zh/42RITa/rJ5PvuTxXOGi7OJ64T2MYFIg82dBD/ugEWfJuRNQhDEZfDJ+yg6CW8oX7q1eWCy8oDBg13PYj+oscx6CjEU7y6+wklwzBcc17p4rJskmnkIOeeuOPeVDnD+enkcH7FkPOwA76nioh936svduAOxX53vYDzgC0SJ24kEyl75WuWfQ0Ml5ZDqRF0xL1r/msJ85JEdD/Jb2sHNuCPwb4xi1JaTbsW20eOHyzXOpRfHDacBOciwmZw7pI0P6dkmtKxojThw5VqbDsKvTz2gx7ltWWFNlOlOwTMdpvtzSctyRByJs/iF5E0XryNfFQuI79BwkV914q7EK+87xgz+VBvjdoyj0VJZIRwtGSdfpfGTk9SgsPmUks7XmeiGBO9txo49HsimbVaxopOZD/0g5vrAHagSMGQmYzubRUsEYEb8r6WPGw+4C0pgl/5V1/+T/x3B4jrYg6PVNrZ4e8KLULOKxrZb6VU1nVTcn/FdVf6o0cFSoV5fvAhtyxWRRgd0CtKuenEWGkqXyohpDsddH79cNsR4Cq+hk1WyyS7NDFrQDCCTh7CbvdFlTQaJCbwquHvHlgpoWZNLflCg/j90tyeo94OZCjzWfMwU45JDjOyrM5kVLvOwGivUd4T/l2Tp7R8lomix9Cyxez3eMjz9yxd69335sXfDWO13KdLcgeDfvQQDvRjNXVAKNLcc+VNd3BdbpVWEfQhcr4DWdR0xGU3jeVkPILPPKWc39U4TK/vRlxA9VTFMhGrArBNksQMeNmx5f5q5ruDxANRVXAqjmyK39e5vknPeXrk083uQxeqEI2hWUG+955XjyHO9jf6n0hnVLTztBOwvV4TGeCY7w+N3+tYX855r0UUNvQ6k6DGHhLzOcmIYDVaAXaIj0xPNGS8uD9isa9vrSa2/LIcf0lPffh2LmOaZx1AkVSAIJjpMAip1hyCKL5v0KJY8gRddaQ9lmy03k1qljZLWVYdyox8Wq9e37nC6zH0J+ckPmbGL9wbDRcret8451u5OAvVPfBLAnrmQ8AyBATznmau9//0MuGHaCbLpBi7weKWA/8RyZPQdFyzQyB3MDWXPovrvJ1Wf3kiZR7npdhvPJZ/Pl4A79NHc5ztftfwI97CelmmS6Qqd+wyNgTVaJ9hAF11RuY48x1xgBOzzss4oAdnhZE0CBH14XJAAM14/4LltvijkREk8P+6RCgL17zsOe0lOT54sDdhado6c34f+tt9paZk0fj1oMaWPKJ59+gTObp8o1dz0j3y0PA1yL3RLe+xBGlfcfQo2I/8nijRaTHbf5u5zUra38faN1Za+jT5Q33v0QnzeU/0w9F6HIf8j5U66TR1ABW3OInWYq50k/euZ+QXX9nXGu+DiEIaN9u1iAcc/WXeSVN7GW9Mrso2pMye71yTyUAuwKzJDzHdoM4IV7DV9DviUwAO8qaPf3Ju9ae7WV5ObJo+WfWGN+0Sh0xYz7pNfISRBJ82XgcS1x9FqflLf5M3jX2/Y4RR54nHxg86zFWn8FYD9cJp17at457G07982B8ywgDW8nPxF0sxgexqCg72eZOvGsvKJzA4edKWMvutyGHgNcPEfQrqlFBO00NjLFIRlzoRx2nsPesl0Xuf9hAHadh8Vkzz12lesA2lkp3i/ywJiJU2TY6PMtNN1J2iDysK8Z7teic/Swv/W/EHK9987/ygPs9LDv06q9fPsdixxGQN0dNKp7QaZ7xARpTSMq9Ac91i0L2C9nDjvWvc+Ne+qxVhtC3zkKBtqzT+2fSnfxTucAO1JEeOHdm264ntx61URZLzqyjl8xfH70hKky/abb5Rs9CYFynQYT7F2MDIDu0Hjhz/KvzdeVk05oJ9uCz/Y/pp+8oOfS/2Ee9nTROUbFtO9+Eoqa4pSGpAMGymnotbYJ3DlPBLk08lKW+33W52TsPu22jmg00aKssR5t68wJoMXiGIoPPuTztcxv9/nwd6mRgO+LvPvByGTyIIqGygD2KkFVYMsyv6jQwb+/NBy+RmOx/cz5JhlpjdouSDbnMAMGdfWoxrK/IvtL9WPKbi/FucDH5B2pAPQVpHulDBffV/24qntLEULXyOaS5jUTXtV1sH53/yWGtpoRq/RYdapcCFK+08rp3mUD2Aqo8U+twm6ts2a5SSr4ILjk+qQXmiFaVvlTvbK2saoXFfdorrqBDz0ajp7DOFfXQbsXfePrK1gf8Ujj5cXP82w68RrI8FDK6kvymFEieDnNM6Ok83B59tXGFehZQZ/z3mUKf3in09Zo555o9fxZVIP3Qb1OFkLvtChr8Miu1QLryfvIs9aZ37o0QPt3CGOdh+OdPBxdH6tgvMW40d+heyLGSoMAj1/j2HjeOL3jzMdsis+5kS8OhXGTw5CI2AJncF+XHDWlqRfoAwG3hqxbeDTb04J25j1h2Dwrw2sle/I13kk+ZKi2etrRSTy/2tKLyd3X4wzwTWAccHZH/+594FEAncvlRQDwBT/+IA2Rd8d83eOOaSPDBp0IT2ku592fo8I18vypcgYqqCeeeXt3AHbOpHg5vTIsWMVq9lyLVFZYNI/GC9CjIcL3Lzh9gPTs1KZe3nXv220oitSu92nyw+8GCkCAlrttKTdOOCUdEn/fI8g57meAPWIw9QCir1Act9tyYxkP0L7dVjmwwzuTkHgYBu5HNIZWCF5Mmi7ZSK47f5ActHuumnwx9ij3OQHVhVfOQrG/8zDtBI4JX/dHNeds0TmexzzthtkAF7gntT4S/mX+7zsffKhnbAcvqUbXoGQD0g/mzLwiVUFaPezH9IKHHUDNI5P8yLtgbGPbiVc4WPVVB6SHfc/igF3P3M5cJrOLAvYjANgBGvQCXy8GoNf3+KPlrKG9U158n5cHXvxYZr3eQF746Bf54q2nZLFPnpaVlvodhpd1ZJ9dtpU9YYhZfrll5JPPvpTd2/aVN9/7SEHFf68eJ7tuv5XQq0hP+70PPyUvvf42Qqg/ReHBH0HahThqcDn59zabywkd28gmUVg+3z33pddkHxTy+pKF+gKdorHWEbCz8NdVN8yyhhzo6cTyP+HzBqDNc6+8Aw8/Qv7N6NwI4zp7cHfp16VNCly/9vYH0qrX2fL6B6yrgXPLl/hdrj1/MLzNiPSJrv8++IS06zVc5nNMfnQW1nq3DkfIJBT/iwtUzrztbmnbuU/iYQ+GO+uf9zVlUCc4BSijrALgnnr+SOl4VK6gJbtx8+w75M57H8iNM3hNbfwKhJiv3UAeeuQxefvtt5UnCwF29bADsM8JgB2vh5Ft1PBBMrBXl9RYCGiPOr6fzAHtkysZRy4kPgPYmcP+xrsBlO290z9wFOTEVA77e1iD41Hc83s9Vi43b+l9hlXCF5OPwZv3PvqC/K5RHb+i2GQbhMQPTs3NJKRK9DyJgJ0yn/qHgX2nET47CKlAY08/WTZcr0XqWc1hP9JC4u1+vveEDkfKeSP6p2pE8EEW43sIBryZdz4gzyOC5PP532KKG8qKK60sG2+4PoybW8neO26pkSuMUNmzTQ9dO8UAO+Xb5ThZ4fFnmHYT8XEIf6eewLDyJeRPfH/Pw8/Kxx9/ZIZr3J+tseT6kYefsz5FCrBzFBFo5yupB3JvInDX/HbKRIbUR+kItdABnPJaX8mK0+mcmcfdIzjNeRIB9hgo1kMZSU29/fGXVZj2l8djyS2oQl0r+VlR0Bgr8jWmVSo0uB59rwqnVj/3lYN1jqFKQFYzsB4jmUXhmXYqRALW1n5i3TbuqterFyWvlVkRbmijsFhkhebqwB9VL+REHidFaKJ50eVlwt8ruAflgfeT9nYpaLQ8awWSFLDMQeJ9FhpPUOTPeGi8Pmefa9v0wNNIwH8Ew1weBJ4WpqvFdoyvXIEptzEUsRlF2rINuhwjRgq2W6tjD7hbnNWz5OCdfWeYY7ThKV0LycVCHY3fafPBd6tx18KiFeiZIcG9+9oHbmpGO80PtD5klV/b7BJ6OA0K9M/pvSQ8uavi6LZl104quDN3/HuAdve814X/Cj3j76O3gN58HOeluew85o28xmOXNMQdG/maOyQGhHkIRX7TcvsIcjmmX1j5nJ4DowV5mmBccznxGb3WBO7BI0gyeHg8wD34r8Fv3+MosbYyrH+3PK85809fQ3ViHtWzeOO/ydqrr6J5mixQl1Q0Tl9UuJ6c+6p0GzZeXqRiRlDJ0Ei9DFTECpODYIYna7hjUqCNxoitN11XboPHdPVVc9XSFwDY3XLnfUl4cogMoUfR+Sv5uXSTpeSw/XZNnfNMhbgdPIP/mQNlW2sINJWWe24vN55/klZL9uvOOQTsJwKwW/Ex/cKEunsA4W3fbMN15IIhx8teAHp+KWDvMRQ57HiHnse7uByy905y9XkD0KdcNeb5X38nt9zziPz4Pebc1z3HwKiL5vAQL76ELPzqc1mtWWM5eM8dU8WiPvr0Szm481B5/gXwphXYSgB72sPufeKcFJorfn8tclHb9x6W5BeHyBZ62JsDsF+eAeyoVI/IiYefNGVaScK1aXPrc6w/LdQ5GKgsJP6iswqExPeQHxdkjj0LNIeHHcfMFQyJ5znsOOM7FAsFvZsu3UTOGtJLTji2dV5VbO0VRMc3PyyQBT8lQHtJ8PEySzeFOM/JRwL2PY7qJ2+8A887eP6uK8fKbjukjwEjL/GUAK/s3QSVtpdbZmk1MsUX6XruhVfI0NETkoyDOgP2wuewl5rbuB8jx1wsp50PI5oZnPdDmP/VE0aogSLm3d6nnCuXw8OuRj3zku629Tpy3fghKD6Zi3LhkXWnjrlExlw0DezLvOJkH+gGYJcH2G+/V9oe1xvH3JnxziMBgjc54h/nQ09Fwb4z9byh0rHNISm66ooswdcx73cacKZMv3aGyqFC57ArYD/6+CQkPjwostaaq8nMqy5NFdPk1/+9/2GA9hOFRfh8r9Nz2Gcyh70AYKdH2bzPWnQOedvkl+xVyXjugRH10GN6C9LGFeT1h8Fl7Mj0OekK2Bl54Sc1aAE75sEr0ey1C2Xn7baWCaOHpvLTP//yG9mvXS+Z+wIr4ZvuDp5lfYbTT+6BY+COzjviUtcV9hqeckH5x4vrqlnTJqk1yD1kr7Y95UU9l97PYU8XnYvnrZjM8nt+QX2Ulj1Gyd2PI9qIEWfuQfe9OjbiKGBnDQCT6XlbV7R/KI24V1noOtcB1zUBdGgj0mfK6Wh5Mx19EOaDeg/niTUnGP2JvzUsn6k21D1TOexVgqpSHch+5x4m9SiUUxqrabjYvUWAVLVNx6ArNblFv6j2DQXur0Hbtu8m4WqVdKn6uY9V79Jv8M5UETEQT1+d7SFFUUwlBKnwniIdremra0KMCsdTSIhQbkWW++pbKvNETYlV/F2qKXE9uAfZvLlqlDALdOwB5OYa5LfxcKpiPGgSCsxRQTNvu4a4W26pA04F9AZqtRMmmL2qvIeWsi8adh6FgccjKrQplBR19aBt7O1wsKzV883A4aBYvXHsr/3zvE7vd6rPZeRy6p1GJ+U9pi3QSGI/NcXAAJrPXzhT3o0fbmyJaYDf3buT5RRvhyB5VYCvZVskueofo3DYdx8mPFKfTbnoVmXynu+lV5+8wOrwDGWngYSfsUDWCvDiMpf+B4D5N5Hbx6JzS+EZgjuCcoare2Vk5XM8S0Dq+X4E7FoIKCn2o8xNw5FWbUcboN/qyzaSK8cOkT12Rn5vDa7Hnn1ZThgxCd6l95NIAD/TWqeW82ljV+UKf/vxc1RYEDHQ8PcfZOzJHaUPzhePFbf/3v+otOnSD95O5u9zHVpRIvOmJfUX/lCDwuSzT5ZjWuXObeerb7n7YWnf9zQARChCeLbl/rvLjRcMygB2HOvGKvHhODA+SVlhhPE8fNCuBZT6MQM7SKt9dlRjB89Ub0fAjlxN8luTJk3l2ovOkEP2SufDTrnhTul12oWwZ1DRtH+crzVwGsEq6+E8cBiLPnxZj6qbccmZsut2W4ZZoWI/fvpsGTjqIvnjJ55/DU8bi84VAeylppO1Co7ueQqGZnxha2Hl5YsA9mN7y8NPwXDk0Uguv3RtxWucv9OwlluDrQ9ESHwhwH40Q+ITRT//wrnwzGGfOj6dw47zsPdt3dlC4vGUhlGTrxoocB5+4vHSFfnUBBrVXvM+ny+7HdlbPewE7Pdcc77s/K8c/atpj971NscPlLdwdnUwWGkDkXJTysNuhsgkh71HNa9O3Tvy3IvktLGXqExYZeWV5IZLzpJdtk8bIa7HSQXHD0AECtcG1yNTbHB/Q/D1iG4Hy5DubVMAjBEGR3bpL088g4gLA0kK2M8dkfaww/vatutAOMshB3Td2z7sNMjKVuVB4xsYNKdecDrOvT+wTmPnWul04ukyfSaKxcFb37xpI7n9Op7DDqOsXQlg7woPO6rf6zhsfvBr28MPkinjz0KhNubWJxeL1A09c5yMmzQ14Xjcrx72mdPzAftBRyGHnSHgyf6zN0LtZ+FEjkKAvZIBErAfBqOZrhcce6kh8SP6pR6dhNohPU8emaxR0ts80mF9+h6Ap7badEMZj6KDu+yA/QUX0x327zgYUSGvJoZW6i7q6GigAPyUfsdLj45HlixcV2wcX8JIuUe7AfLSywDYAKOawz4dIfGZWgGV0IH30Lvf8vhhcveTryVAlzoa6pLkjnBL+q2XAnYDwIHvsm8KSl9OlPGWUPeIOhCBO9uBt911PeWBOoMV65/xvKdQ6hnulsbCvR01ZMzDboJa0Z0tpkopVsl9bu2oxaAqeV/Ko5t1qVXUQHJTUS91vCnVc5LyulODtqtqovq5j1Xg8tSsEjRUeXvx91dFhPLDKDpPytT2z26q2atrRozqx+eb5SIF6ypFrW/1WKelRhc2JoYKQ6HzUGA/yoPv54ZE4aueQAvh1crLJg/dSq3ddW86ATguDWWyKrwcgucyOjDysO5QFT7iEd8EVMmkR9lpYOBfw6EIhE3xTXkjyvFaLXgnAij6Om7+jBBgSD+93wz3pfEB/wJwN8+7V3z3uUmJSf+jhOyMwTuH4rShF8yPi/P0BO2az5XRzqMAPKQs8IG9M95c/V0MdebRbQTHBJj0rH+NEFLyx6IyNPu7CZ6XRpEq8ieBLfPVyYvMBWy6CjztAO6bwsPE8byF85Q/giGBHnQCeobtcUOnV5qKhFejZ0gfQ+v5k58zdF7zw92oQUWM6wKKuRVp2rzFCijw1lt2h0eznHcjXnYfowjT0lDmmkVH//D7R555WbqOuEReg6dSDQbsQyiq4y3Q+ML1RiMD+kuQAG/QVhuuIbdddLKssUrOq8czrY9D5frrZuFYMZ1j40uuZ84faaGpKBgvxrw7AMmMy85WAOcXq7G3O/Fsuf0BHJOHtdVy353kxvE4Bi72sN+PY7gI2KGYB97zuYqXFqMiGjeTlVZcUUb1aycdWu6uhbjanDAYxZUe1lcetNdOct2kUSkFl2eYH9r9dHnseSiaGtrKQlKY76YwwrSAwYhr7E3kV3+HFAmMqWO7w+SSUQMBHnNFAT+c94Uc1HWkvPgKC1r9JP07H55XdK6UaPTvrpt1twF2Kjw2OPRJPewzLsv3sHcAYPccdqaz6JIyvdGqQefAqLVpHqvWByIkviBgh4c9FJ3L7/Veu8DDngfYX5V9j4gBO+bf1ynmdamllpJjOxwrfTsdLhuvWbyqf/ZtPLJq+s13yiljpqBy/48KVs8ZcoJ0bnNQKlqjEto+i8J4J556do5eKTkftfBXAfbzJimQHj6whww7sWsqGuA9VLA/vMtJAGrMXeZ6pGxAusqS+IfIhVVXaCY3ntdbdvrnZqmhz0a0S4eeg+Fd5akLONatEGC/fY607T0S6cbmBSW/FKOFtx5FBE2deLZ0bJvvYa9kDhSw45iw6TPv1T2r+dKN5fYrL8gH7O27AbAjKiboPolsoad48rhRckybQ1Ov++DDT6RVh57y3IsAtpg/Gu4KA/Z2OIc98Shzney9K6vEp+uFVDIOv+eeBx6Tw44FYEdNDtJQz2E/PR1ZM+nyawHYT0seUccd94LoOLcIsPOWDRAVMO70gXLgXjtr5NK+7fvL8zimTWmhNQAsFBxt0RDa7rADZMAJxyC3fd2Ku85olGtvnSODx14lX3+LyIRfv5PG0G9mTx2XOtat4gZxowL2zifL3QiLD8VaFVAztz2qXUAaUERxH9Sc99hYln1jBNr5VSzvQ4V3o6UCaY8usXbqA9yzjhLuAyGf/k8H7DEy9Rmuhmxl7v3LlH/vh4cR18P44DhWmT0en2qPNosVua+rIGSN2i5qaCjUldi7XhloWqSAvaq+lyJtzRoq8pIi7dcCJ4U3LuoxFBlaLDQWKWCvKbEKD4bKMMHIUgipXYbeSngU1fNoeeSUxgTEqjADzGjhL+RE/ox/ehYvlzsBqVtpCWINtHtubghxp/JqMkEryJtX3ZWxODSe73TA6SHfqsR4/raBmHCWe+QZDX2Khpy3dFO7TBUyqEKeUPDuIetxXj7pY153jl9DuSIgEDazSg2dnB/fX81b4PPBn1nPu1ei1+ETCEXpBhoFwcbSXj/dkemdU7COo2sYLfAJPIhfIZzbz2OuzyZckvqRUYRgfek1EtBBDztz5tlfetKXQmj8pgfB+wov35tQPF9G3ioB8JJ4ht+Rn7XIHDzv5DM3apD39Zg4gnYeZwaFmWMyL7SCZxpBNF8U9+DZ1ZdZHBXZD5Q2hx4gDPP8299yoeLxUBgSy2OQ7rznfrni6htkh39tI8NP7ivNEF4ch3Y+8NRL0mv0VHnnfwCfepwaQbuHJdpeGry1eANA+2IY1ygcn9a3/f5BY+KdDz/5nLTBUXFfw1Oj86ZbJn/iW833p/HBClZBkVocCuFlYwbJ4QfuEbpOQ8Ssex6TzkPHy4Jfkcu56zZyzdiB0sjGye/vfgTv6TFMflmAvhba8GIZSdrhvc2WbS6ndGslXVvvJZ0GjpJb7rgPyn4juWLscDl0v90s5DzpxrWz75UeIyYKXp+sebYHb5lsBLBOOfUBQNObjyQyCfywwgorys2XjUG+/KZROw3k/Gm3yPDxV0Nn/EX6tN9Pzh7SvfK1zuWE/91w6z3SEacB6EAD+BZZCVWk77pukmyywbrhnQRlh8OQ8RiqZScOea5Bi0biGFIqketJufV22P57wFt6RjCOkNYPPfGsHIaK/D/Rq1vI04rX7P7vbeWGS88LRg8+R8/1we27I4fazq6mwUZlA95HxXqZFiLr7CUbbbq5tN+2qRz492ay/urNU9XQnVg825pAhVEhV864S/778NMhtJdzsxQKBe6I/PTWB+yunvY1V1u5YDtsjykb73/4sdx61xyZglzcd95Hfm1eCHhG/hUyIJpnPeHzherZPKVf18rnN94e0P4Z4y6R0RdMke232UKuveRcWXXlFcM6ZVj/8HMnyYTLUCPD1VDdZ5g6A/nBdQWaHrDT5nL5qF6ybLTG+ezJp52nY+W679yuFTy2Q4OHnXPFtXBM35HyO4/9Uu8kC6aR38iEsQE3WmwW6cGxTx47Uo49smVuKaaATWmSsE9d+5+KY8hg6MRaXW75FWTWpaNlu603D3z9408LpHWnXvLgYygUGY9fm24gW8ALfcPlE9SLnhxNx3zyBnL9LXciV3wkeHeBVtK/8/opsu7aa0br5XvZq1VHeeUN5mwn88gIphuvmACegtwoaKgpPh6+8z4YFY7s3E9+Qp/Ztz7Ht5dzRgxM9Wvy9JtwSscZZkejbGRqjgN2G2AGtK+OYzvPRu0HRrMccHRvmfs6jKzcP9yjTM+1epSTOVsfIL9dq/3kkH12lQ3WWQtyPxeB4CNgPROuqyfnvqKF6e6CkfSnX/F+Gmbx/kYNfpObLxqB+hHbpeRjyRmN1gqPFG3dbShy+gHYFasxt52V6hlVgw/IZwTuXuldQ4k+mPEAACAASURBVNpptM6uv+wbnQ/tZ2oPID29MB1+WrHFJHTd0oDqqy+kdHCLasT+Zh72GgDcYhR277oK81oD3KIvtS8qA6AFWymKlRYliKpB27qJJrxaeTh8dZEVhfSX4gvM765gLqrue6n5r4oIddgEfc1kFn4NpjDpTM2IUf3Y/rKaEzUjVv4Yg9cUisayayXFw5agByYGH05j8r+FWBNk0tP+I8JRv0cII4WwLg8qglxXNt9aFMSKzXGxKWinEYA3uxLLDdqVVYJF9z5z3NZm8Fg7QKeyaQI6FKdDO15RPlvsje2o0lNsw6lg3VXPIYnyoZeN1T3uboTga/3seq+EH45oi16o/c7rfO6GWNjEQ0kpbBy/GUs0nCwKn9fJ49z5XETeZY8CoCJDoL4ywDA/07PW4bVk1MUiNVhxmLYGVJwwBB7edIbH02pPL7tWhAdvsQDdKn8X2bUL+gbPx+NTELuIftICz7PV+Qzb+gmGJv4LBRLpJeP5654fDoWFQJ+hgZ5WwFxjzdVjnh7ohcJQDQCsCW52QNXsLTffCABlVQ3h9DzF/837Ul5+83159oVX5Z1334YD5kcA3sVk+23/Ic2b4126DpI5aQBv+YvvfSHvfs5CcpgHri8axNTgZdOvZHBPO51BTWX77beVFVZcKVHS6RVB5MHbb78przAvXtePsclinFtbn3q0ENY5AQZpg3Gut2oz2Xx9HrFFRTvp048LcPb53NcA2BciPHhF2XaLjUF+FvJL+Ocz5Fo+Be/3n6wpoKGPVMTIO7ECZ/KDP+jhB52XwtFtXQ/fAzmabyEf9lFZsuHvstO2WyRh2fooAs/RBov4vf8xinrxpArSnc+vCR7ccU/MH+b+0f8AtCPCw4sF4sktNttE1mnRwnIcEzk2/2sUQXv+Da1Yvd7qy8nm6wDsh9SISC6EdWZrjX1RdayBfPTJZ/Lsizxzmd3DRNgtDAX/9z+3RN69KeL4nEXDnnj2RfkKxdfCpV52fKmpj7mPc+s6JwNXXWlF2WaLTdVr7XrKl6iR8AQMAOSt/GJQSXsrwnjwr63/buHYyRwwJeLxp1/Q8GR9P+dd9R7M44o4Om/NnSD710Fqwfug5YOyymJfgg/WgAGiBc5sB+BGjQPOxfxvvkPhvY8xJ+/I64gEWaB1C6IrkjWssL3qSs1lk/XXlg3XWVMIcpZthuP+MB6CvnmffSFvvPGGvICohw9BV2SdKo1zcsR+T3n4IvmXB0QTkEdibbTuWrLx+hhPDOSTSUveES6fd3938sXrqEPxxjvvy0brtZBN4Bld6GlieP7nn7Eenp4rPyC6QC9vTvV2Rr6AtjB0N0JdhR233lSWXQrrhJFArH8BmsxDzv/Tz78EFvgTFfpXky032ygVofPJvM/kmRdek4U0pmn1dtCYckgNqHyf0SU1/tzYt0Z7a62Oug6a40uQhO/CurTnveOZPYVzzPDuDz9COhHe0wh6wA7b/1OWw7wlZ3r/DpH3uzz53IsoCojUobyL4Fzkn1v9HSdVwDiqex7GD7n286+/yyOPPyk/fve1LLl4Y/n3v/6BFJhcbjqNmo88+ax8p9EHCd+uiOKEysvMidb933QHD9lW0BfNYcbIzaJwT819Ef4ArisRVm7ffJP18Qzboke2MY4j/FRefOmVXO0QP0IsCE3S1gea22RZz6BHh9Yy8445MDK8l/RNjbmUX9B59KQQO5XEHuc57ZtvvD7W1TpqyCJw5/R89c238u4Hn8gLr70lr6OQ4U/Mbdf5Jk8lReMaQOZut8WGsvKyeEeQW5TTMRP6miFZbD9XmjTQaKanwFefQ17rpUOhARoygHym0WXst9VR4Xzzdzf6Owni5ZOaf+NP5y19R9h4rDAd9w3QnfPG9kueqV6Avcp95O/DHr3oAftfUmU6HrELr7AjlSNH/ve2D7uul7vBv9Bdofp2Sz5Rg7Zz6y6nCJXtpT/kmlPpB+JXlG06bCQVzkVN8Fu2h7WeJ5cKzmdR+zWYwkjqGHkrm5fyc1HhHWYFDsr8IjOyFV1kFXa0xG1uOWY48PIbwdMCr6We35mVE/63bQK+g5EPCca/eT/550eGBMFpDRXytLuHXTd1A/AO2tWrCZCiYdoU/Pin08tNlgIfH4TCdua91rxtK0Cic2Oeez8bPXb/6SYWr+cK112dKR5v+hyHRwfYeDgu9yBw7Opxj0Lm4/dmlKxAH/7im2mxTTUPvHODp9GD/fHw/SjtwME7aUhFZhV41ldCmCfnhqHmXyBMORRJ82VYdEevI/V8nmyOVC/A71QyaFyih2ABwgYJ2nnuLqNCyMc7d0tynB+7GqWn4Q2jkkOwx0rzms8Ovv0RQNDPineFm2GtBPWcIyrKDJ9XgIVxqZfUDB16LixDCqnkWC4gfgcWp3qkz/yBv//U8HUqRFTk0A7pRUXIDfPOCzp5aI/j4fv1CDdcNEQwrz4+EjEoqbYwODfMo+W42B7fsYDF6Aj8DVgGh4CxvtoJsF6YSuCRBVQ0GTmjz1kqiwIEDsp4xCv0Ejw3Rl+1QBO+J0/8FuUr6vplmopFvKh3n+/Gf6jcYnwN8V6eZ//zT0wBYH+h5LpM4s0+18GAQKML6LIjqmD/Ax72d5CG8TAKC34DgMFQVDUMuueGQIEAn14kVujPAd+Qo/kr+IaeeQV2XD/GYyprbD9xe7PS3MdgPBieida3fmbyxdvzRarHxEWyJ4TFx4uXxo5og1e93daAilO+C/+8f6lVFe3pRQEtHlB+ZKQMDFstYPhgIccvAVr+h0iF+Uw9YApIrq9JygfLzsX99HFmlnV4r/UzjB1hqva7AmBV2q14no8l/DTDRvy+Qp64IqA18JDLr9AH62ssQwMdI+CXGVLuTxtTIdra1Kg+QPoyCkgjWNDuz+AzRqOFPN7M/hOLTO0zaWvt0MPK5+w0iIQk0QN59PY+UmZRLhgo9rocTtNgYI02DeXveN7wHdcQZUQDtKepcKyfEO2dBcW9feh86ik8XPd8Pq7RUYh/tfmIl5XnbSH60Xu8RfPGvQ4O5891QJ/LTDP+LseWbEv1HcgV0pjtqWHAis4lAsi6Evcn+ZiRRlwb9F6HedGj2szbTjmvR4/Z95m581SqvHXl/XRZqHs0gTt4gfylYJq1WGgws34FZ4StnRiwh7XsvBPND593YwMNDqQF29XoScjk2AgSkyBv3v3LiDdS4zCeVqOrGXw1WpPGCdInGkeKJ+rwB+gW5bAr1e1fHRor9IgvEhJnkSn+2RerVLAP66hkxXOTaqLoFzUgWA3arroJpxV/VgZs85d3qaFX0SHe6t2o47RFUqj+PFB0WFkKZAB7TZZRFXSrAeelmoi964vMu5iVkPWa8HwKqDIPxZaFw5iPTOUgJdqy74953xULPMDw4S+Qn8bwZAWeGWurf0YBrcog5RwBAH6658Crxfv6SnnmI6bXqvEECAbqHc1rmxZyHoA7hqwKPN9L4OAerFjs1VMGVstXWdDshVPc4MC/fT/QKAH+M293iq62+daJRWzuUn134M4N34wgwQMPmrMa/Hr7JIrDe/dBuUfeMBXRQpXvvd1CSnZV9MrKEPKW8ReVkKWQs02POunFInMEtmRgesk33FvkgN44OxpA5O5zAUiQG8nxaK47niEwpjLF6vYK2uzi+Pi8n7/OQmVUXtwT7xEKquxRgaIXC3zFNkKVWvIm14DVVaCRiV7NANqxXhSc2voLiibngF4PA+30+PNSAI4+aGXfjIIWeRU0jYWAln1iZABBO40JOkcZkODrRr2CGAfHTJqQ1wgOOLd6rE9W16HBAp956ChpwPxdzftE3zSU0iJqvLCkrnt+boqZF6+kUYLGAu0vFDc9W57eRDMWhElxfsVPHtm30xFwv2HuX4HR6A0WdWMUjyncpBEVTve+qYKPPqpijr7zUnHCvjIaASkDBCLhC1P8Y3IFz689523wp4PuAHScXmg/iBbybPwK/4Lzz+/ifcwMDv6Z1wVRFYR9Iy28betrFrg63bLAUvcsfNkE0Slr7IjDxXfGWoA3dh4Kob13DwwfH6BtC+XNrtPUWrb+F1vfxUCk05jfq3z34+lsHE7n+Gfcj5Kg3WjoICeAdaNXdjw6d7HsZx/0w0J3Zj4rot0FPR58RtBO4x/XBy8F7UjDCQAzj8DpD3S+IQvIt+ppZ0Sb1bUIfY/6EY9bjV2UPwTtNMpZkUHKHAd5AWdk5zLbJte6GfbYHzvvPbGmGa9nRUs8klg+ERDSgEAaxOvc5yG8Ol4stuZ8fGrgZ394jJjJDQ3d5pqI+agIfV2VUCMgO04a0/DIeTK+zBrV8gw0hVjE+czphfbs5AA1CqtMsvWe4j1vq4geEvZ89pdREwS8NP7ib/fiu3zX6TBDW54RzOcqkucp2YNnVVZifshzjNRaAH0uDl9nV+MQ+bylkpm3eC2l5s/G4cVPQ2G6SO7XU3cAYF/dpCQ7VRloq2DlJ7ekNuFKBEbFLZe4sZ5u2lhmRTyQtoylvqhFpxMhFFBFHWnlTbBHFU2lSk/rf/l3FhHnRcZflJCF76+678XIHje0KOdJpVOOflUOtzjT1KyhuvHlX3KiQ80mO3+MLkCpbK+CCrhNEC5MRTx47/hIdq0V4n1ucvhHwPQZjjeJN6XYEKkbCe7TXGkP8TVwqoAU38XF5VQuupecYDvynHkuuwPa4IJn9wko3OvOn+ryTBQeVez5k8DdjAp5gKRu7FD1U1klIFR2Z5SAeTPVq0v6RuHpCmYyhgefs/KiKeqmK7j+UfwwFR/Sjd4GC4Nffz+ApXWg3CP8+F3khv8E77QXDvSj9kIBvYySXLEinKVikTXuvEtPSDN4B+lZJjD9FiHwDEOkgrn8BiIth8OLCG/7fy8VefqaHOgmUNRj4HAfAdv3HAs9R0YDft4EgJCAmfzi3gb3fOp2gHs1vJueNOab0mNILy89BlGopoc2hpBJtE1+pcKqnmzTIIOiZR4Sjo1gVgtZgY95bwDtti6Vr00tUdLhWdJCw/oJvumZw/joKXGPeWp9+5ZGpRWGDD6nHjk0rM8BZGhYp8lwV6KUTKYYsm+aSkBwQk8cvlTPOkG7uocTemhxOwfuEY1Y4JLF87R2AO7hO9VY4B5+e73KB6yLjfeC4QjH9n31EcA6jEa/soK9hf7yvV4s6Q8H7mYUoZLL4/001cdkkdbkwPg4VgKRrOeQ41QWNL4If/Nz+yN4ySOeV0+6zavKVB8Df/JzGg6Mtx2AO431c/fsmd5hTfkU5+tYuVfkwL+/K6IfaUgaMAR+k9bJfH0KsP4OwPp3HyTzZmePRy1GvzodMrIi72aXLVHHsyBe14qlmwT6+v5TQNcqCdYjAqeAq9Egfnfoa/SOQvKprDGiMIVy69lBO9cU85DBE0xv4Rr2aJm4iaxBxAEo79HaD5AFXMNMPYlrxmgbGXqnjBVktwi0E9zqGdmUG7Y3Bt7Ljok8bZ/pOuf6xs84SohflwNXgf4gNMEx+Y5RSL+w2JmdeJDXRrw/FeAn9oPAkqCY+sQvNLq6zMgq9dH6jZeFsif/QyMpI4bQL9JaDRM0HLrOwYfcCeFCIF4DMZ87Dc0QQGMJv2aOuBYyZR9J+0gndvqX2r/dscF7PTKANKCMp8FR9y+bi5JgXW/KTXQwlvhE276mdEoixZIogcgIWha0Z/dte11K58F7NL+d3nb8oxzUY+B8b7BnyvFWlmXDY81W447hfxa5rY4f/5+Ew9tmUBlizR9YUdxcA0BdlIy+MMhwFSHt/Ja8Cd9TK2qmujHF7FqeI6poOx4+G66o78V6wPdWRYTyQ0ndUcQgUMVwS7+wZg1VOa6M8AlW3bo1U/ypmk52gfVL6zuUiuXWS/IYmSdG5TKEqvORSgA7BTv6SoWXnhrmBWt1dNsUgoXYgIg2a3mu2ivc5yHzundGXnL3NquX2bzz6p2zexTMOpiPNyFbHHw+lTPP+wl2qdgTBBO8u+Jcares9dxG7cWbmOYmox9+trrm7lmYv1rD0feQo8/N1HOFqQCQlNWMocD6jPviCl0zAN414Y0jMGZxtw+fTMC6Aj/jGVcQvYieGkQiw0hqjJX2sdCmH4Mf+54gc2l4DDnXDHHnUW/kW3qb/3WMyL5dRN4GX956OsJ9303uY7/53FIwUpFmLEDHf3EEAxU3fk/vFhVsfs/wdL/Hx0SFbCmAVSqO5Cl6wRT8mcHD5YPmvjMFgt4cFq3DveqtorLFeSRP8D82L/yVSqR6+1kMj6CdOe0A31Tag5LOqTAFUB/FewjKaIjTcFp8SKMEvdfBYx7xn/KM6QIcC8Ez38eLHpzYs+/3xiGWygcYK+lEetEYwuYIhOmlCZEJBKm4N17L7r1RMA1DA3/GoN2BDbtIGi2/rsg2LROjwvN3Qd6gNoGGH5P+oI8bt9R7y7BRghMPm0WnSHuCDq+Q76G27IeCdow3XByX/ZFlRZ17l2+kfaSw+zTGDzvd/DEvHKhGCGs8tOltRYqKYwV/3t/na7SYeHIedcMpo0aY1rIWAPuK+PnhY8hZnwODFYocZg0kOo5o4IU87P7e+LuUUh6PzWlpxkbSmnOqsi4Gz9HvhdovNNYsIHfQnhpDMa2sAHgpRs/U5yXkWAxQl+CRb5Exi1EvlJ+pM64zbaXoaS+lB5htaQSMeWz5Vbg3prX9HvLeTS5wfVNOxYA7GOEqGI/KFq4ftsH1zTmkQazQsxl6x3yh6TQE7Zj7PwzIZkOigzx0okfthbYItLGmXc55mHhBnSzTx7h7vq5oqKVhhMZcLTxKOjsQ5nrwhRgY036JP+c+HckDFg/kWKmHaGQBZHdRI0WZvTFu12up0GhBWcP50L3EIhizoD3wSilec6Lgp/InjQ7WvqcMqMMjkn/abrwwojZiWZq6JSNQvW6A5reDlg7cU06VihZl7o0NFLCzZ/VCSflvdWFKAv9l4fD1BDvRXqIDChMWf1GpYlbpRHjbqplmuaTSRnIYxPtdtpvxe8vPfbFtoXAHq6RXEQxc+eCzwq/A5lh9Y0WecEpEc1UdKUv0pCgD1qz3JRuKN59FtmbjNZonFes/Tm603OxW/1eS19uQ4i1eW9n5K7NQqEjMfyvxsvtRcHnWWxtHUGBNefNQNAXReK8Xk/PzzHm/e5k1pJBKAoEX1mNcoM436uz8OFjyUG92I4BfGgPM6l0nYFmfqYhpzN8J2KPPQn65Rw3QEMJ7SDcH7G54MNopsLc2igL4eP3YewttqMxtZSh8s9Xhvf5f4l1n2gOvEC5vfdKoB4Icvp+GBfIvf5K+1l+NksD7FGhE/QzsTR7LStCMrE99jXb1mDeE9VIppiL0HXLZqRTRo7U6cnQPPxMpHwCSt50PkIeK8R4+6AXq6B1mHwn26dmNgTAVLSpvGiKItjl2hotrhIMyUTIf/J7AmuuJIPUX5kYz5J10MuOVG5ncO8I1wu/1uBt6nzl/pJl5NfR343P1tJsXmiCU4JvKpIc4a5gou0OachrwM3jMAWj52W+WCx885sl0pbQt/t3QxkJ6ch3SqECQQWNFrFQHD7PLBdxLZZ6gnUovP+az6qWnJ5WpLDRYWAQJjYNuNKMSyM+peGs+KT2JGB+NJK7ckm6b7Suy/rbgw7dFnsNc8h5VsjGHWjyPNHVew0/Kihi4qzLL+/Ee5rar7DZ+1WJ9BtodCCswNj61X5M5j9j0T/I8P4s3Z/K98a3KM1tcgee5Bmyt623G1IG3fX3a/HjRMz0rOr7fwVIsm6MFEsszzueqyPtfCUCdtP4RvPzRE0lkVIYN0l5663v8I0+ulHh/CsCTbqSNpS9kDQ6FgHslRsiSRgKnbVau2DpJDa+sMmi0quA+1evJEwS54M2lmHJCkIpnmbpD+sfArZRBxMfnhejIg1z/mk8ejyM71uhv5UPz+lP2eC55KNxWZkwOFjWXmqHtNK5hPakR0z3bGZlegHUCb6kcJJDFeufaU3lpwDdFi5if2WAB/lbQbgYANUZYXYoUbaI1GPdLl5ovaNII/eJpIpqOhL8Z2aQ1R9g3rvMCfBT6FNHQcR3fpWlODDW3opTaJvtohtqSBobM+2IjHNv2nHk9uQTzQDqSnqErtifHa8vHX2htOd9qmhDGrMULQV+vnK8RTPS4Gz1ceOSxTzHjRoYpgq5izhWvDUO9Tosl0rMf0aASeaBLYlEB9v8z77ptVoUWVbnPnH4+SWGy4i8qEGrl3pP63jexevSb7ZGPKnYsx4slozgW6Xuh5Vx8mFXSq6q+lyJu0D7I2lXNQmU3e/v8GRk5YuKUt32UeFX181JZvyu4Kys8KhQgFbScuaWeRrVyL+QGRM/UWjtjs8MGrp4e53HfwOK/yzTIx1n4i14bXq6gu0Ejq7i5ccAVAc9J1wrI1hd6IrUYmnsruX4JaMzK6wqwgkKzLPsGoj+5wVq/Q4g3AQPBgwFMbpp8p3v+CuWJl6Nlnb7P8jAbyWz4oV187l53B35qsOAjVIANvHshPg/l8+eLKUA54uRG4PNE4LUqQo/pYSdQnYdc4W8RhpwSF1QGbG7iivPsGxVVvZeKK/9FBgaPsEht+hERY2UjK59SZLM/qKyxnwQi9EDTY0iwRu/rbt1x1tXRAOsPi9yFXPZvP0wALS8qwATkfJ6KHr3zWhCJ3SbvEIRCcSMt6OGiIYDA3nPJPWWB97MNVqFXZZj5f8zH9grhRiefQy3kxGrSDNGml8lCuZ2H3cChhix6IfG8epJ5ZBRDx9H+T2hfQ93Zz+zeZH2nksgCdgqgcQ/DPBmWG8K/ow3clzzHQuCrx+AxTYaeIRorWISINQtcEbNnvQkFk1RMWdiPnnaG5YMHaODgs1Qk2QcNgWQoJMG7rW9XeD0iRg1xeA9BCfN+qTyuuD7KTx+GfoEOT88G2ITxyOfJaxMQlKohxNeEyQTSlfPLkFRVZkEfBz9xwcsUaHf5YfT1XHKPgFB6cX582fo8mJ6iQB7f6Z7t38XrwZWQSEbZ18nAvGGuHTRUiO/LGeY8hYM8vuo/Uadko4Q2n2It07iqtGA/2X5WcymgyehHse7gY4/WbmoM2T/wHp+LuE5BKbBa6f6aRwvrf9FxFdF7Kn1fZsgF/3TQpkCZRSF57BtrTOBvrkPWzwhRJCX0y3h+/EhGrhGNCokL92XoXchY4gXgyP+UU17MriBozM6r8wTlEetCQOZ5bn0c5l+Oht4vXbf0+lv6jlbTp0GefGXzkzd/RfrkhlD+VO+/g+yorbxJ8nfYF75eOC491pZ1RyBPKLv0iE3rm/bPaVFoH48/o4wwxd0jCzT9hxFAPIUkSsWK6VZwTcYDsH1V+wI6KnBnygJ+ZzqQ01KHaGs8u5cWA+wK/OO6HuA1TekicGf6EcbjtUJCqL7Ju9DFUvQpsFpi4E6aq4GARk32hQYCc6rEvFFiDUY57EUWeiULOHtPWNBUemrYbsm+RIuurmAtNian5Ez8Rb0QWYER1KjteL8pS/LqaVVgmysxG1WCsqr6XooJqnxv1bxdhG41639WSJadyKpHUPSBWDFYZGv2Lxgfx0FL8lr/hiAmuHJrUExLX9yV0Bf3EPB8BMCuiiCFPJVzB9ymTIShOTNEAkRDWRni7hZ7tKEF5Ng/23RCUTZ60rhp8SdBtxW0Snb7CKjjzzwjSybsPnjRCPzplbNw7uBRtDZrx0XsVNRaCWUtz9DBvcI87gp6zIPrtHCDRtEie/5an9Nobv1dGjqLo9uWWzcJiWaqw3cA6x7CqlNZSNJxvty4YqHnXlU9GIOowNCz4J5k+z0cZRfLDk5lhvcyXwcAwUJyBCZs+wcAdgJm8sZa8Mgeeiq+A4C85SyRt+5PlCRvlgo0nyWvUgEmD6eUT3rILEySY6OC+wNAu7eh7RgvU8Hz3HiuAXrS1AOF75V/nTdtbRBMU5EnjdRzYUqm83vopA3aizZxTdFrzfYXoM9xfnpgVRughtXzfHoD0AS/nFONQrB2HfB7FXT12OMdBN3qGYRSTQWTgJ3gm31NhcVHa5nGBfVS8Z34x9/pUaK3PEQwcPzkYfO6a9VggveIr/34H9KbCuimu4hssB0Mgu+IPHm9tcUx8t2kL9ok/dlnjtnD4tUIYtE4pJmHA3MM6pmzYoBuJFAQw6iA2KsWKfaBZrYG8vR164/90NWWUoUos2wN6k+fg2hduhFTPzLaxs/EIfhuWMrKJue5JisjpWUHpBNsmPD3vBdwHCP+kQ/0GCrSPgYuqc7liymXr5XIQuf3ICuo6FueaioEupL9pcwLC8qjjIyqer+uZb/QlhZ3pDHLDGhcE1lPezzMPNln41HQDrkVQLuBq6KGWec35zUa1qwQYyhmF3nJy+ECpTXGo3nfPJkCfzNNh4bEIArK0M553MEmo3M03J/tRHt5JXMWgz3KKi3KhvFokb0YZJfoU7wWKYu8oCjlA4GwhshTLrj33uV57Eku0n7sBFCPNWnPQoAgY8qDX2C/K8X2jh99rZMv2K4WD+VaAy29XoHuC9a/UjQNIelWcDSlO7kX3Ap4erE4FhPVPmT7n5El5WSHj8cjC/0YTzbDHH31uEee/RLjWHSA3QlZCWNWIiTL3lMDsFbQ0+s7VMXu67I9zd1Qw7Zjha+sPK6eVpktosQY4zGV7UjSTlV9L/Zqfy/fWWujStxJZWz75xuG/SyBTypjipoQorJXxXflAb8K563qN1XPd1W/gszkyhwBeypf3eeummgW0ILex48eT5TBALCzoN35mEDb+cFAqOdAe5Vn0ttz0D10NXiaaX1lWxFgD1ZY20xT0xMpys6XXqFdjQoE8WyT3jnz2OtPC+N2OV0poct5BkI77GsFfOTtxQqRpg6Y8cH773Ryj7YfEechff7erFfWFSgqYATrLNpGD8DH8MZp9WgqdEX6Wmys4fg6zi9pTEDmofMue8wb6nQPIc2cL5dVMdFd6YhEi6d3MHSfrujRHwAADWBJREFU+dsEo16Ajl7pnXuhsjiKbD2DvOdHJsP4gDBg9/CxPwpoLZ+dQJ8RBV44TucdfY9z3vUeB67WD12y6BuLry3uRdToCUdbuh6yOwNBKxQrgtrGUQg5w7K1+JcDWjN8sG31QFslX/V8U4nEWDUv0o740Yi9eG2hX3xGx4h/6jGC0kmgoGHuNq9u5PKCQiqj8Q7mzWouPxVqtMux0+sde4ZIIw8v96nSc++NrvpO0gLPaS59pERzD+K9Ct7NU6SKmoVhkmyrY173OhDvhKJ4xw2oSfBQYkBQmkd0JY3Uk8mcYcuH97zWUNyIQzYPHOmgXj4q5czVxO/kP7bNY+Y0RxftK6ua/IgV+9Qxby7L/N54j/J++uJlc2yPRLZ2PZddm/HPXTl1WZfcLg3xvdcGcK9g7JHjZ1xry6yVpDw1R3QCjTQfof7El68b6OBrSG+Cdk+1sb6njInR2tOlF8uqUnKLfYi+53i9IKD2r8Sz2ecqkY/adZcZUZ9TvxbRzlJ1W4o9W8/PdZ5oVGIkDqNewHOUK5wX5rTH4e3FvMvxHPtRjhrFwvB4KySnU5SlrfNdTB/cQ55nPzS0nUXWMt7tUkN2mR88/miPANmjd7QPEb8XaivsG7jXw9r5nIJYL4yXHU+ROXQjghoSOC78Y9qJHrmJtkJkTIY2WV5jO9xTXR74nKlhAs8StOsJH4wE9DFm1npR9ov67sZCPeqO6Tg0TFZB/0KpATr3GDP7TpnG32mkJHB3I3SpFE5dPwT6LI7n47PBxHu8pjaZfCYJ9Jg5q1eSx38+5njeSqz9lC6B+7QwHd+Fd3IO1eiK94UixIXbMsBeY4ATF2xYZLmwMfe4AlSNIl6A++J1GOgVg4ysYK+nsCsIJurQZiS3ymPVutGqiDgp0FmnF7+qgK+q6nsp2ixqMFik/Zr1P7vwKwA7dWCVgo/8JekrzneqMdu/Wg0gaoeCkcditdgp8Xa5pyq802VEpfTFfQzxY0i8eh/xt+5n+I+GwNJTTuDmmxy/Qx/cYqoh1RTK/MxChKlIKFAxZd5BnQNVz0nXjca87Kp0mNU7pbgYX8YVTpUcbN8ApQIHA5ZxWK0D+JRXqJBczK5+0sDpF9PR7isEdEtav41mMWvoujKDhyreBoo1EoGkcG+2GR+CJ9v6HyuHtM7znPUVN0mUiE/hifv63SoUCQMfThpXMINxwLzvbigJqQ7GFwrWTWnwMP9Qed6+861FyWk01XWJNhgZwHx2zid5kaCUz7fYVWSfPknqx+0Ii/8UR73pEXB2eVV4er7YFkG2h5sHHgFtuV4IyNlHfq+V8i2Fw8OWOTZ65KmU03NM5U4Lt1kVcl8T2i7aaciidVasjX9rGDja1gJxcZSCR4WYsqQVjelJYa5fVFxN59siRBQk0CCCf6QJAfsSzDGHQsfwcIbV/4p3cZ0pOdG5sLcbk6nn2nL56dXj2Hl+OWlLxS48Y+s9XhbBS4/3qpfKivfp8VbMTYxudrooD1NhZnE+PLM0aL5/K5y9jvzr58GLM6YhnPs9i4SJlLfAa/QeYnz0tNOjyffQoEGjiRs7+A7PkfSoBq8S7TJIIyQYicAxoqPKasbfDg5C8bfkq6T+htOB9/Kf8Wjwipv80+/MueHPBRkcGbP8nWqIi+YnPk4uBTocrK+No9vgWV+uRZKq9AkMb1++lg7BVoMoDUBMiaLsLTCHBcRc1R85WC+naGfBU9Uvih4oJFsrNqLaWij3/hhAx/cW+jwGpwG0EwRijVM+0Njt1d9dNmjhSt83jJ9S64v1GCxCh3xMHi9nDFE2jhaeF3zkZ+rdLla1PV6r6FOqarn1gwY+zaFmPygX/ZkSOkTcFzVCsLYE27HxaB2PCnWQVFvmbdYceabCFKBNoXZdx9Oz1BmWrYIxSRNiQU3+ZHuUgQFgu85m98ZzlOW5LPDV8HtWkqdcBf0VLFcx5mLv8mNHKQs5F4wYciDusj7L35qWSN2LIeiUZRlcUghMe5i8evQhMzXKwuVlxLuBpyvgiSyPqsfd5ZQZVf2UiYJ1D8gyzdbwXpRbxpV9rwLbiOI/K3uyHndVCRILvSls6Akf5y6zIDqD16OX+Y/WoG1fU86DZWVA9bSK9Y/Sw487w9/LAPaq+17s7XFDZQlQhxks0v4i6X8B4ViHHlf8iK9XBZAVGFgqbjglcfGHLzBHZXVqqAL2A3/Te7bOLmZN5iPO8xxflUY90oeFyT56Ktlw/HggXRQGuh20x1PHVzrAoLKsllQqBHF4PJ+30G8HJKpc8n4Lq+W8+HdaUd4UBt9kPC8+u9ZiRUrD+KNQXc3FNsDjZ8jHhdOcygH0suumZHnIcEHAzgdN+defBKMOSLnNUDHPbHpZ4eIsmN1EQziZAZ+4krtuyAboHBArfjDFfWUUaSNYZ58YOjv/zbSCXx9WLNRPNeqYgSH+qbRDH6g0uOFEC/SQRvYzHLNj/WffyCNNV0nCuKk8fPdx4rlYCiHv23YQ2Qpe2qduFnkTnnZ62TW80S4qNk2Zzw7PBK34rIivHuiIWTW83IqqsR8/02NMcA1+Y//Dnk7QDmBPIE7+pBJL73LIC2RfTen1kFANlcV6/H+1nT1uFEEQhTdFMhJyiEACcQIkAlJSn4AbcCiOgQQRhHAGMkiBwOQEvO9NvXbNeGd31iwrWf6b6a6urqqu/+bDvDw/0u7LITPwpTEdHZNjYFylRiMvUgZxckE7DXfZc0dfKsLH+xizjphXtsAw2Mow7PRNxOYCh4WMb2iGhm8Y7eC38/OI1NfLvuedd7UHKOP0i3D9rgwUp9ZPWz3BW3zhMYoPnzzf7d4oQ+KBxnj3cbf78mma0xkkWnOURPaM651CZ6SdAivrRL7gnCCKiFxy12Y5BMAHBgp0YAdJwYrBADAYQI60Y7QDo75iqATmwA/ouWJv6Kml41nmoIQHoXUgpjHdiP7loMxk+b10hMWvwzFpY77+iaJ+qeyYh6pZJ8L++/vUXO5ashll2k0rS8YEnFyn6fIjcF/8d8Mdt3/qRum+ny2PS3a6zKhd19QNpa3G2CFY1v6XdYYm1gz2/vfuZOz6+XKOu8LtuYSbW0Y7jeiqHGdcd4WTrskV41F06nKnOhByrSKyCbkBjW9V7WKcwgv3aL6pMV2rTQSzaOTYOjscyBb38MBJRqkO2WksF/rkoJ8JirkhPs5p+JOMl2rg6fva2zhb6GDATvZMpYi7Q3urkQ9cy/Eiw30VHlk38EuXZZLRvqqN9P30ECjem/H3Yq2rtKiXDCMySfud1HvLxuJrZ/4VEGtOor6OjkuXUaWZZ2VkxSmzxAH0YFmIw1fzHYvG+310JkoIClfA73Oo0eiYpwuwE/TbsZ5kmInGvC/lrJ6VQ070JoP98VJl2kI668/0aN0a8fzbDIu3g6wI4zsaHSVvlrx3Y2gsCPUsa1iddPvoffmbBFqcBHVYHpnpNOLozoANhHsy7GvAZt4Nc27HbHtyZfyzwX+2gU5fXT/U/7vBfqKxfOpqjEbtFfdHP5RCTMOuWQQIQ/VE+YDQ/KFrln7JyLPSN7TWOvD0u9O3MbATOeBA4rmKjtvQ5xnqWfkfSnkp5jb6EzXmMMghXoq9DXfG1eLiKR6R8UKQYVph/pnShkc3sFa6aAzrpMmnRjyHVtK/Zwb7PlnYZVnB1SPLMUh73ZtxkTUsvo+9xzhohJCoe2rIrYyHruKE4GAm/VprvHw2pcLzYR9/fm2ps5sE5kYqXMCZg2QY7GWcJtNh7BkKJO9CDzHcQx+tbAFljyvoiIRgjNIFm719+koG+2uNIdr5/LYi8FKQkxoP7ohWXajml6gBiiL17Dbq2/pRbu/rGTdc0ljuHJ9mbM1wIr3aafQycnECoSz25msDW/CKJifSjoFJFIc1p1489+vOsm2KF2yUag6i/vBr0h/d3ZfoPLiE15kM3JVTCNh9PRPNj7T/ZBs4xb+ia329g481FniJ0c7+YBwQGURxvem+Vrzb0aZ3Sb1NhoJT66nfxSnROjqHNQxvGY4vVMpwdaVnNceH97qFQgao73SvrIBk3fhaI/5OlKcMjjTd4xo4HAU4JtgrcALu+D9ZEKnbdAd9jCkUXKJrAoTIFE6Z4dwBj2E0aLL2fPAefwtf8x2co1yyJ51Fapx+Z/uMzfog7Vy1gzNzdIaHhgQzV3Q+ejnh+vpbGevCWeRlQBhOxhrDjj4aS1UvgfCd6afWuYXDB60Vr7IncaB6W/vZsGXAMz6zZrCvTdHXfejdY0btcvyZ0S7+dT06MkK09qeaXrqEg3O46MCGJAYKKc56JmnZjO2bErglQd/hydFUsvBt9u+0smfBzDfgINK7ry5+BVHdoHIzx8psGY3aSgjtpe82ZpxO4MJGrL5cY0+6OCU/Bz7LPbhltOK40/uM5fKD0P2esy0ZW77nnSZr4XG947IdjGAahpYzFvk39BHGnR3Eh+EeDg+NhRMH2cyZDO5c5lCOjjUa27evS94GTqfJY1RrLUv6iQxz81Mi/Adws5eWoUGCJzSLw5jWJ93kE+CYZe90O2Ejf8/078xVeqJr6XEIciZMY/8F0If4bHPeOigAAAAASUVORK5CYII="/>
          <p:cNvSpPr>
            <a:spLocks noChangeAspect="1" noChangeArrowheads="1"/>
          </p:cNvSpPr>
          <p:nvPr/>
        </p:nvSpPr>
        <p:spPr bwMode="auto">
          <a:xfrm>
            <a:off x="134938" y="-144463"/>
            <a:ext cx="2913062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</p:txBody>
      </p:sp>
      <p:sp>
        <p:nvSpPr>
          <p:cNvPr id="69637" name="Rectangle 2"/>
          <p:cNvSpPr txBox="1">
            <a:spLocks noChangeArrowheads="1"/>
          </p:cNvSpPr>
          <p:nvPr/>
        </p:nvSpPr>
        <p:spPr bwMode="black">
          <a:xfrm>
            <a:off x="76200" y="1655764"/>
            <a:ext cx="8848725" cy="982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7" tIns="45719" rIns="91437" bIns="45719"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buClrTx/>
              <a:buFontTx/>
              <a:buNone/>
            </a:pPr>
            <a:r>
              <a:rPr lang="en-US" altLang="en-US" sz="3600" b="1" dirty="0">
                <a:solidFill>
                  <a:srgbClr val="FF0000"/>
                </a:solidFill>
              </a:rPr>
              <a:t>Tutorial: Blockchains and Databases</a:t>
            </a:r>
          </a:p>
        </p:txBody>
      </p:sp>
      <p:sp>
        <p:nvSpPr>
          <p:cNvPr id="69638" name="Rectangle 3"/>
          <p:cNvSpPr txBox="1">
            <a:spLocks noChangeArrowheads="1"/>
          </p:cNvSpPr>
          <p:nvPr/>
        </p:nvSpPr>
        <p:spPr bwMode="black">
          <a:xfrm>
            <a:off x="233362" y="2354264"/>
            <a:ext cx="8534400" cy="271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37" tIns="45719" rIns="91437" bIns="45719"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50888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br>
              <a:rPr lang="en-GB" altLang="en-US" sz="2700" dirty="0">
                <a:solidFill>
                  <a:srgbClr val="0000FF"/>
                </a:solidFill>
              </a:rPr>
            </a:br>
            <a:r>
              <a:rPr lang="en-GB" altLang="en-US" sz="2800" b="1" dirty="0">
                <a:solidFill>
                  <a:srgbClr val="0000FF"/>
                </a:solidFill>
              </a:rPr>
              <a:t>C. Mohan</a:t>
            </a:r>
            <a:br>
              <a:rPr lang="en-GB" altLang="en-US" sz="2800" dirty="0">
                <a:solidFill>
                  <a:srgbClr val="0000FF"/>
                </a:solidFill>
              </a:rPr>
            </a:br>
            <a:br>
              <a:rPr lang="en-GB" altLang="en-US" sz="2800" dirty="0">
                <a:solidFill>
                  <a:srgbClr val="0000FF"/>
                </a:solidFill>
              </a:rPr>
            </a:br>
            <a:r>
              <a:rPr lang="en-GB" altLang="en-US" sz="1400" b="1" dirty="0">
                <a:solidFill>
                  <a:srgbClr val="C00000"/>
                </a:solidFill>
              </a:rPr>
              <a:t>IBM Fellow </a:t>
            </a:r>
            <a:br>
              <a:rPr lang="en-GB" altLang="en-US" sz="1400" b="1" dirty="0">
                <a:solidFill>
                  <a:srgbClr val="C00000"/>
                </a:solidFill>
              </a:rPr>
            </a:br>
            <a:r>
              <a:rPr lang="en-GB" altLang="en-US" sz="1200" b="1" dirty="0">
                <a:solidFill>
                  <a:srgbClr val="C00000"/>
                </a:solidFill>
              </a:rPr>
              <a:t>Distinguished Visiting Professor </a:t>
            </a:r>
            <a:br>
              <a:rPr lang="en-GB" altLang="en-US" sz="1200" b="1" dirty="0">
                <a:solidFill>
                  <a:srgbClr val="C00000"/>
                </a:solidFill>
              </a:rPr>
            </a:br>
            <a:r>
              <a:rPr lang="en-GB" altLang="en-US" sz="1100" b="1" dirty="0">
                <a:solidFill>
                  <a:srgbClr val="C00000"/>
                </a:solidFill>
              </a:rPr>
              <a:t>Tsinghua University, Beijing</a:t>
            </a:r>
            <a:endParaRPr lang="en-GB" altLang="en-US" sz="1800" b="1" dirty="0">
              <a:solidFill>
                <a:srgbClr val="C00000"/>
              </a:solidFill>
            </a:endParaRP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br>
              <a:rPr lang="en-GB" altLang="en-US" sz="1800" b="1" dirty="0">
                <a:solidFill>
                  <a:srgbClr val="C00000"/>
                </a:solidFill>
              </a:rPr>
            </a:br>
            <a:r>
              <a:rPr lang="en-GB" altLang="en-US" sz="1400" dirty="0"/>
              <a:t>IBM Almaden Research </a:t>
            </a:r>
            <a:r>
              <a:rPr lang="en-GB" altLang="en-US" sz="1400" dirty="0" err="1"/>
              <a:t>Center</a:t>
            </a:r>
            <a:r>
              <a:rPr lang="en-GB" altLang="en-US" sz="1400" dirty="0"/>
              <a:t>, San Jose, USA</a:t>
            </a: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br>
              <a:rPr lang="en-GB" altLang="en-US" sz="1400" dirty="0">
                <a:solidFill>
                  <a:srgbClr val="7889FB"/>
                </a:solidFill>
              </a:rPr>
            </a:br>
            <a:r>
              <a:rPr lang="en-GB" altLang="en-US" sz="1400" dirty="0">
                <a:solidFill>
                  <a:srgbClr val="191EE1"/>
                </a:solidFill>
              </a:rPr>
              <a:t>@seemohan   cmohan@us.ibm.com   </a:t>
            </a:r>
            <a:r>
              <a:rPr lang="en-GB" altLang="en-US" sz="1400" dirty="0">
                <a:solidFill>
                  <a:srgbClr val="191EE1"/>
                </a:solidFill>
                <a:hlinkClick r:id="rId3"/>
              </a:rPr>
              <a:t>http://bit.ly/CMwIkP</a:t>
            </a:r>
            <a:br>
              <a:rPr lang="en-GB" altLang="en-US" sz="1400" dirty="0">
                <a:solidFill>
                  <a:srgbClr val="191EE1"/>
                </a:solidFill>
              </a:rPr>
            </a:br>
            <a:endParaRPr lang="en-GB" altLang="en-US" sz="1400" dirty="0">
              <a:solidFill>
                <a:srgbClr val="191EE1"/>
              </a:solidFill>
            </a:endParaRPr>
          </a:p>
          <a:p>
            <a:pPr algn="ctr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GB" altLang="en-US" sz="1400" b="1" dirty="0">
                <a:solidFill>
                  <a:srgbClr val="009900"/>
                </a:solidFill>
              </a:rPr>
              <a:t>29 August 2017</a:t>
            </a:r>
            <a:endParaRPr lang="en-US" altLang="en-US" sz="1800" b="1" dirty="0">
              <a:solidFill>
                <a:srgbClr val="009900"/>
              </a:solidFill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5DA3C6-C247-49B1-8B9B-1D91B4218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98854"/>
            <a:ext cx="6324600" cy="94734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Contracts </a:t>
            </a:r>
            <a:r>
              <a:rPr lang="en-US" sz="1000" dirty="0"/>
              <a:t>Everest Group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10703"/>
            <a:ext cx="4560356" cy="502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34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57200"/>
            <a:ext cx="8609012" cy="498475"/>
          </a:xfrm>
        </p:spPr>
        <p:txBody>
          <a:bodyPr/>
          <a:lstStyle/>
          <a:p>
            <a:r>
              <a:rPr lang="en-US" dirty="0"/>
              <a:t>Blockchain: </a:t>
            </a:r>
            <a:r>
              <a:rPr lang="en-US" sz="2400" dirty="0"/>
              <a:t>Distributed Ledger Technology </a:t>
            </a:r>
            <a:r>
              <a:rPr lang="en-US" sz="1000" dirty="0"/>
              <a:t>Everest Group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033" y="1108075"/>
            <a:ext cx="6440405" cy="53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9834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153988" y="515938"/>
            <a:ext cx="8245475" cy="498475"/>
          </a:xfrm>
        </p:spPr>
        <p:txBody>
          <a:bodyPr/>
          <a:lstStyle/>
          <a:p>
            <a:r>
              <a:rPr lang="en-US" altLang="en-US" dirty="0"/>
              <a:t>Blockchain: Myth &amp; Reality </a:t>
            </a:r>
            <a:r>
              <a:rPr lang="en-US" altLang="en-US" sz="1000" dirty="0"/>
              <a:t>Everest Group</a:t>
            </a:r>
            <a:endParaRPr lang="en-US" altLang="en-US" dirty="0"/>
          </a:p>
        </p:txBody>
      </p:sp>
      <p:sp>
        <p:nvSpPr>
          <p:cNvPr id="72707" name="Slide Number Placeholder 2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B05B4284-285F-4FBC-BCAA-9F2AC50CB188}" type="slidenum">
              <a:rPr lang="en-US" altLang="en-US" sz="1000" smtClean="0">
                <a:solidFill>
                  <a:srgbClr val="FFFFFF"/>
                </a:solidFill>
              </a:rPr>
              <a:pPr>
                <a:buClrTx/>
                <a:buFontTx/>
                <a:buNone/>
              </a:pPr>
              <a:t>12</a:t>
            </a:fld>
            <a:endParaRPr lang="en-US" altLang="en-US" sz="100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1143000"/>
            <a:ext cx="4205298" cy="50953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494931"/>
            <a:ext cx="8609012" cy="498475"/>
          </a:xfrm>
        </p:spPr>
        <p:txBody>
          <a:bodyPr/>
          <a:lstStyle/>
          <a:p>
            <a:r>
              <a:rPr lang="en-US" dirty="0"/>
              <a:t>McKinsey Survey of Finance Execs </a:t>
            </a:r>
            <a:r>
              <a:rPr lang="en-US" sz="1800" dirty="0"/>
              <a:t>Early 2016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5" y="1121350"/>
            <a:ext cx="5731419" cy="50358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1292" y="6132382"/>
            <a:ext cx="67489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Source:</a:t>
            </a:r>
            <a:r>
              <a:rPr lang="en-US" sz="1100" dirty="0" err="1">
                <a:solidFill>
                  <a:srgbClr val="FF0000"/>
                </a:solidFill>
              </a:rPr>
              <a:t>https</a:t>
            </a:r>
            <a:r>
              <a:rPr lang="en-US" sz="1100" dirty="0">
                <a:solidFill>
                  <a:srgbClr val="FF0000"/>
                </a:solidFill>
              </a:rPr>
              <a:t>://www.treasury.gov/initiatives/fio/Documents/McKinsey_FACI_Blockchain_in_Insurance.pdf</a:t>
            </a:r>
          </a:p>
        </p:txBody>
      </p:sp>
    </p:spTree>
    <p:extLst>
      <p:ext uri="{BB962C8B-B14F-4D97-AF65-F5344CB8AC3E}">
        <p14:creationId xmlns:p14="http://schemas.microsoft.com/office/powerpoint/2010/main" val="1678083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>
          <a:xfrm>
            <a:off x="153988" y="496590"/>
            <a:ext cx="8245475" cy="498475"/>
          </a:xfrm>
        </p:spPr>
        <p:txBody>
          <a:bodyPr/>
          <a:lstStyle/>
          <a:p>
            <a:pPr eaLnBrk="1" hangingPunct="1"/>
            <a:r>
              <a:rPr lang="en-US" altLang="en-US" dirty="0"/>
              <a:t>Blockchain Applications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610600" cy="4726146"/>
          </a:xfrm>
        </p:spPr>
        <p:txBody>
          <a:bodyPr/>
          <a:lstStyle/>
          <a:p>
            <a:r>
              <a:rPr lang="en-US" altLang="en-US" dirty="0"/>
              <a:t>Track provenance, ownership, relationships &amp; lineage of assets</a:t>
            </a:r>
          </a:p>
          <a:p>
            <a:r>
              <a:rPr lang="en-US" altLang="en-US" dirty="0"/>
              <a:t>Supply Chain – Food Safety (</a:t>
            </a:r>
            <a:r>
              <a:rPr lang="en-US" altLang="en-US" dirty="0">
                <a:solidFill>
                  <a:srgbClr val="00B050"/>
                </a:solidFill>
              </a:rPr>
              <a:t>Walmart</a:t>
            </a:r>
            <a:r>
              <a:rPr lang="en-US" altLang="en-US" dirty="0"/>
              <a:t>), Logistics </a:t>
            </a:r>
            <a:r>
              <a:rPr lang="en-US" altLang="en-US" dirty="0">
                <a:solidFill>
                  <a:srgbClr val="00B050"/>
                </a:solidFill>
              </a:rPr>
              <a:t>(Maersk)</a:t>
            </a:r>
          </a:p>
          <a:p>
            <a:r>
              <a:rPr lang="en-US" altLang="en-US" dirty="0"/>
              <a:t>Insurance Claims</a:t>
            </a:r>
          </a:p>
          <a:p>
            <a:r>
              <a:rPr lang="en-US" altLang="en-US" dirty="0"/>
              <a:t>Know Your Customer </a:t>
            </a:r>
          </a:p>
          <a:p>
            <a:r>
              <a:rPr lang="en-US" altLang="en-US" dirty="0"/>
              <a:t>Derivatives Processing</a:t>
            </a:r>
          </a:p>
          <a:p>
            <a:r>
              <a:rPr lang="en-US" altLang="en-US" dirty="0"/>
              <a:t>Trade/Channel Finance (</a:t>
            </a:r>
            <a:r>
              <a:rPr lang="en-US" altLang="en-US" dirty="0">
                <a:solidFill>
                  <a:srgbClr val="00B050"/>
                </a:solidFill>
              </a:rPr>
              <a:t>IGF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Trade Information Warehouse (</a:t>
            </a:r>
            <a:r>
              <a:rPr lang="en-US" altLang="en-US" dirty="0">
                <a:solidFill>
                  <a:srgbClr val="00B050"/>
                </a:solidFill>
              </a:rPr>
              <a:t>DTCC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Post-Trade Reconciliation/Settlement</a:t>
            </a:r>
          </a:p>
          <a:p>
            <a:r>
              <a:rPr lang="en-US" altLang="en-US" dirty="0"/>
              <a:t>Private Equity Fund Management (</a:t>
            </a:r>
            <a:r>
              <a:rPr lang="en-US" altLang="en-US" dirty="0" err="1">
                <a:solidFill>
                  <a:srgbClr val="00B050"/>
                </a:solidFill>
              </a:rPr>
              <a:t>Unigestion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Syndicated Loans</a:t>
            </a:r>
          </a:p>
          <a:p>
            <a:r>
              <a:rPr lang="en-US" altLang="en-US" dirty="0"/>
              <a:t>Diamond/Valuables Tracking and Protection – Provenance Management (</a:t>
            </a:r>
            <a:r>
              <a:rPr lang="en-US" altLang="en-US" dirty="0" err="1">
                <a:solidFill>
                  <a:srgbClr val="00B050"/>
                </a:solidFill>
              </a:rPr>
              <a:t>Everledger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Cross-Border Payment, Payments for/by Unbanked Populations</a:t>
            </a:r>
          </a:p>
          <a:p>
            <a:r>
              <a:rPr lang="en-US" altLang="en-US" dirty="0"/>
              <a:t>Low volume stock trading (</a:t>
            </a:r>
            <a:r>
              <a:rPr lang="en-US" altLang="en-US" dirty="0">
                <a:solidFill>
                  <a:srgbClr val="00B050"/>
                </a:solidFill>
              </a:rPr>
              <a:t>JPX</a:t>
            </a:r>
            <a:r>
              <a:rPr lang="en-US" altLang="en-US" dirty="0"/>
              <a:t>)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04BDEC88-BD58-4A43-BDC5-E0C950C7E1F2}" type="slidenum">
              <a:rPr lang="en-US" altLang="en-US" sz="1000" smtClean="0">
                <a:solidFill>
                  <a:srgbClr val="FFFFFF"/>
                </a:solidFill>
              </a:rPr>
              <a:pPr>
                <a:buClrTx/>
                <a:buFontTx/>
                <a:buNone/>
              </a:pPr>
              <a:t>14</a:t>
            </a:fld>
            <a:endParaRPr lang="en-US" altLang="en-US" sz="100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2401" y="5971530"/>
            <a:ext cx="883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“Blockchain Revolution: How the Technology Behind Bitcoin Is Changing Money, Business, and the World”, </a:t>
            </a:r>
            <a:r>
              <a:rPr lang="en-US" sz="1400" b="1" dirty="0">
                <a:solidFill>
                  <a:schemeClr val="bg1"/>
                </a:solidFill>
              </a:rPr>
              <a:t>Don </a:t>
            </a:r>
            <a:r>
              <a:rPr lang="en-US" sz="1400" b="1" dirty="0" err="1">
                <a:solidFill>
                  <a:schemeClr val="bg1"/>
                </a:solidFill>
              </a:rPr>
              <a:t>Tapscott</a:t>
            </a:r>
            <a:r>
              <a:rPr lang="en-US" sz="1400" b="1" dirty="0">
                <a:solidFill>
                  <a:schemeClr val="bg1"/>
                </a:solidFill>
              </a:rPr>
              <a:t>, Alex </a:t>
            </a:r>
            <a:r>
              <a:rPr lang="en-US" sz="1400" b="1" dirty="0" err="1">
                <a:solidFill>
                  <a:schemeClr val="bg1"/>
                </a:solidFill>
              </a:rPr>
              <a:t>Tapscott</a:t>
            </a:r>
            <a:r>
              <a:rPr lang="en-US" sz="1400" b="1" dirty="0">
                <a:solidFill>
                  <a:schemeClr val="bg1"/>
                </a:solidFill>
              </a:rPr>
              <a:t>, ISBN 978-1101980132.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305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Client/Application 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sp>
        <p:nvSpPr>
          <p:cNvPr id="4" name="Rounded Rectangle 2"/>
          <p:cNvSpPr/>
          <p:nvPr/>
        </p:nvSpPr>
        <p:spPr bwMode="auto">
          <a:xfrm>
            <a:off x="3472692" y="3156633"/>
            <a:ext cx="2047534" cy="1055958"/>
          </a:xfrm>
          <a:prstGeom prst="roundRect">
            <a:avLst>
              <a:gd name="adj" fmla="val 8528"/>
            </a:avLst>
          </a:prstGeom>
          <a:solidFill>
            <a:srgbClr val="325C80"/>
          </a:solidFill>
          <a:ln w="9525" cap="flat" cmpd="sng" algn="ctr">
            <a:solidFill>
              <a:srgbClr val="F5CD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816551"/>
            <a:endParaRPr lang="en-US" sz="1625" b="1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5" name="Shape 1850"/>
          <p:cNvSpPr/>
          <p:nvPr/>
        </p:nvSpPr>
        <p:spPr>
          <a:xfrm>
            <a:off x="3458776" y="3854045"/>
            <a:ext cx="2008863" cy="27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5" tIns="34295" rIns="34295" bIns="34295">
            <a:spAutoFit/>
          </a:bodyPr>
          <a:lstStyle>
            <a:lvl1pPr algn="l">
              <a:defRPr sz="3200"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defTabSz="914378">
              <a:lnSpc>
                <a:spcPct val="90000"/>
              </a:lnSpc>
            </a:pPr>
            <a:r>
              <a:rPr lang="en-US" sz="1500" b="0" i="1" dirty="0">
                <a:solidFill>
                  <a:srgbClr val="FFFF00"/>
                </a:solidFill>
                <a:latin typeface="Helvetica Neue Thin"/>
                <a:cs typeface="Helvetica Neue Thin"/>
              </a:rPr>
              <a:t> Trade Finance</a:t>
            </a:r>
            <a:endParaRPr sz="1500" b="0" i="1" dirty="0">
              <a:solidFill>
                <a:srgbClr val="FFFF00"/>
              </a:solidFill>
              <a:latin typeface="Helvetica Neue Thin"/>
              <a:cs typeface="Helvetica Neue Thin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21459" y="3264327"/>
            <a:ext cx="756123" cy="4847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914378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BAML</a:t>
            </a:r>
          </a:p>
          <a:p>
            <a:pPr defTabSz="914378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HSBC</a:t>
            </a:r>
          </a:p>
        </p:txBody>
      </p:sp>
      <p:sp>
        <p:nvSpPr>
          <p:cNvPr id="7" name="Rounded Rectangle 7"/>
          <p:cNvSpPr/>
          <p:nvPr/>
        </p:nvSpPr>
        <p:spPr bwMode="auto">
          <a:xfrm>
            <a:off x="5719642" y="1919402"/>
            <a:ext cx="2037536" cy="1093515"/>
          </a:xfrm>
          <a:prstGeom prst="roundRect">
            <a:avLst>
              <a:gd name="adj" fmla="val 8528"/>
            </a:avLst>
          </a:prstGeom>
          <a:solidFill>
            <a:srgbClr val="325C80"/>
          </a:solidFill>
          <a:ln w="9525" cap="flat" cmpd="sng" algn="ctr">
            <a:solidFill>
              <a:srgbClr val="F5CD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816551"/>
            <a:endParaRPr lang="en-US" sz="1625" b="1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8" name="Shape 1850"/>
          <p:cNvSpPr/>
          <p:nvPr/>
        </p:nvSpPr>
        <p:spPr>
          <a:xfrm>
            <a:off x="5751757" y="2677455"/>
            <a:ext cx="1898923" cy="27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5" tIns="34295" rIns="34295" bIns="34295">
            <a:spAutoFit/>
          </a:bodyPr>
          <a:lstStyle>
            <a:lvl1pPr algn="l">
              <a:defRPr sz="3200"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defTabSz="914378">
              <a:lnSpc>
                <a:spcPct val="90000"/>
              </a:lnSpc>
            </a:pPr>
            <a:r>
              <a:rPr lang="en-US" sz="1500" b="0" i="1" dirty="0">
                <a:solidFill>
                  <a:srgbClr val="FFFF00"/>
                </a:solidFill>
                <a:latin typeface="Helvetica Neue Thin"/>
                <a:cs typeface="Helvetica Neue Thin"/>
              </a:rPr>
              <a:t>Identity Management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95301" y="2044487"/>
            <a:ext cx="893699" cy="5886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914378">
              <a:lnSpc>
                <a:spcPct val="90000"/>
              </a:lnSpc>
            </a:pPr>
            <a:r>
              <a:rPr lang="en-US" sz="125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Crédit Mutuel Arkéa</a:t>
            </a:r>
            <a:endParaRPr lang="en-US" sz="1500" b="1" dirty="0">
              <a:solidFill>
                <a:srgbClr val="FFFFFF"/>
              </a:solidFill>
              <a:latin typeface="Helvetica Neue Thin"/>
              <a:ea typeface="ＭＳ Ｐゴシック" pitchFamily="34" charset="-128"/>
              <a:cs typeface="Helvetica Neue Thin"/>
            </a:endParaRPr>
          </a:p>
        </p:txBody>
      </p:sp>
      <p:sp>
        <p:nvSpPr>
          <p:cNvPr id="10" name="Rounded Rectangle 11"/>
          <p:cNvSpPr/>
          <p:nvPr/>
        </p:nvSpPr>
        <p:spPr bwMode="auto">
          <a:xfrm>
            <a:off x="1199662" y="3137740"/>
            <a:ext cx="2092635" cy="1074852"/>
          </a:xfrm>
          <a:prstGeom prst="roundRect">
            <a:avLst>
              <a:gd name="adj" fmla="val 8528"/>
            </a:avLst>
          </a:prstGeom>
          <a:solidFill>
            <a:srgbClr val="325C80"/>
          </a:solidFill>
          <a:ln w="9525" cap="flat" cmpd="sng" algn="ctr">
            <a:solidFill>
              <a:srgbClr val="F5CD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816551"/>
            <a:endParaRPr lang="en-US" sz="1625" b="1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1" name="Shape 1850"/>
          <p:cNvSpPr/>
          <p:nvPr/>
        </p:nvSpPr>
        <p:spPr>
          <a:xfrm>
            <a:off x="1196095" y="3842756"/>
            <a:ext cx="2123256" cy="27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5" tIns="34295" rIns="34295" bIns="34295">
            <a:spAutoFit/>
          </a:bodyPr>
          <a:lstStyle>
            <a:lvl1pPr algn="l">
              <a:defRPr sz="3200"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defTabSz="914378">
              <a:lnSpc>
                <a:spcPct val="90000"/>
              </a:lnSpc>
            </a:pPr>
            <a:r>
              <a:rPr lang="en-US" sz="1500" b="0" i="1" dirty="0">
                <a:solidFill>
                  <a:srgbClr val="FFFF00"/>
                </a:solidFill>
                <a:latin typeface="Helvetica Neue Thin"/>
                <a:cs typeface="Helvetica Neue Thin"/>
              </a:rPr>
              <a:t>Credit Default Swaps</a:t>
            </a:r>
          </a:p>
        </p:txBody>
      </p:sp>
      <p:pic>
        <p:nvPicPr>
          <p:cNvPr id="12" name="Picture 11" descr="IMAGE$185345E3661E9EF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811" y="4360882"/>
            <a:ext cx="393056" cy="550136"/>
          </a:xfrm>
          <a:prstGeom prst="rect">
            <a:avLst/>
          </a:prstGeom>
        </p:spPr>
      </p:pic>
      <p:sp>
        <p:nvSpPr>
          <p:cNvPr id="13" name="Rounded Rectangle 15"/>
          <p:cNvSpPr/>
          <p:nvPr/>
        </p:nvSpPr>
        <p:spPr bwMode="auto">
          <a:xfrm>
            <a:off x="1218955" y="4348858"/>
            <a:ext cx="2073338" cy="1074314"/>
          </a:xfrm>
          <a:prstGeom prst="roundRect">
            <a:avLst>
              <a:gd name="adj" fmla="val 8528"/>
            </a:avLst>
          </a:prstGeom>
          <a:solidFill>
            <a:srgbClr val="325C80"/>
          </a:solidFill>
          <a:ln w="9525" cap="flat" cmpd="sng" algn="ctr">
            <a:solidFill>
              <a:srgbClr val="F5CD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816551"/>
            <a:endParaRPr lang="en-US" sz="1625" b="1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4" name="Shape 1850"/>
          <p:cNvSpPr/>
          <p:nvPr/>
        </p:nvSpPr>
        <p:spPr>
          <a:xfrm>
            <a:off x="1218955" y="4949157"/>
            <a:ext cx="2053402" cy="4570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5" tIns="34295" rIns="34295" bIns="34295">
            <a:spAutoFit/>
          </a:bodyPr>
          <a:lstStyle>
            <a:lvl1pPr algn="l">
              <a:defRPr sz="3200"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defTabSz="914378">
              <a:lnSpc>
                <a:spcPct val="90000"/>
              </a:lnSpc>
            </a:pPr>
            <a:r>
              <a:rPr lang="en-US" sz="1400" b="0" i="1" dirty="0">
                <a:solidFill>
                  <a:srgbClr val="FFFF00"/>
                </a:solidFill>
                <a:latin typeface="Helvetica Neue Thin"/>
                <a:cs typeface="Helvetica Neue Thin"/>
              </a:rPr>
              <a:t>Low Liquidity Securities Trading &amp; Settlement</a:t>
            </a:r>
            <a:endParaRPr sz="1400" b="0" i="1" dirty="0">
              <a:solidFill>
                <a:srgbClr val="FFFF00"/>
              </a:solidFill>
              <a:latin typeface="Helvetica Neue Thin"/>
              <a:cs typeface="Helvetica Neue Thin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31979" y="4414681"/>
            <a:ext cx="1026398" cy="5886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914378">
              <a:lnSpc>
                <a:spcPct val="90000"/>
              </a:lnSpc>
            </a:pPr>
            <a:r>
              <a:rPr lang="en-US" sz="125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Japanese</a:t>
            </a:r>
          </a:p>
          <a:p>
            <a:pPr algn="ctr" defTabSz="914378">
              <a:lnSpc>
                <a:spcPct val="90000"/>
              </a:lnSpc>
            </a:pPr>
            <a:r>
              <a:rPr lang="en-US" sz="125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Stock</a:t>
            </a:r>
          </a:p>
          <a:p>
            <a:pPr algn="ctr" defTabSz="914378">
              <a:lnSpc>
                <a:spcPct val="90000"/>
              </a:lnSpc>
            </a:pPr>
            <a:r>
              <a:rPr lang="en-US" sz="125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Exchange</a:t>
            </a:r>
          </a:p>
        </p:txBody>
      </p:sp>
      <p:sp>
        <p:nvSpPr>
          <p:cNvPr id="16" name="Rounded Rectangle 18"/>
          <p:cNvSpPr/>
          <p:nvPr/>
        </p:nvSpPr>
        <p:spPr bwMode="auto">
          <a:xfrm>
            <a:off x="3472692" y="1897442"/>
            <a:ext cx="2047534" cy="1115475"/>
          </a:xfrm>
          <a:prstGeom prst="roundRect">
            <a:avLst>
              <a:gd name="adj" fmla="val 8528"/>
            </a:avLst>
          </a:prstGeom>
          <a:solidFill>
            <a:srgbClr val="325C80"/>
          </a:solidFill>
          <a:ln w="9525" cap="flat" cmpd="sng" algn="ctr">
            <a:solidFill>
              <a:srgbClr val="F5CD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816551"/>
            <a:endParaRPr lang="en-US" sz="1625" b="1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7" name="Shape 1850"/>
          <p:cNvSpPr/>
          <p:nvPr/>
        </p:nvSpPr>
        <p:spPr>
          <a:xfrm>
            <a:off x="3573267" y="2505972"/>
            <a:ext cx="1808630" cy="484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5" tIns="34295" rIns="34295" bIns="34295">
            <a:spAutoFit/>
          </a:bodyPr>
          <a:lstStyle>
            <a:lvl1pPr algn="l">
              <a:defRPr sz="3200"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defTabSz="914378">
              <a:lnSpc>
                <a:spcPct val="90000"/>
              </a:lnSpc>
            </a:pPr>
            <a:r>
              <a:rPr lang="en-US" sz="1500" b="0" i="1" dirty="0">
                <a:solidFill>
                  <a:srgbClr val="FFFF00"/>
                </a:solidFill>
                <a:latin typeface="Helvetica Neue Thin"/>
                <a:cs typeface="Helvetica Neue Thin"/>
              </a:rPr>
              <a:t>Diamond Provenance</a:t>
            </a:r>
          </a:p>
        </p:txBody>
      </p:sp>
      <p:sp>
        <p:nvSpPr>
          <p:cNvPr id="18" name="Rounded Rectangle 20"/>
          <p:cNvSpPr/>
          <p:nvPr/>
        </p:nvSpPr>
        <p:spPr bwMode="auto">
          <a:xfrm>
            <a:off x="5718530" y="3121557"/>
            <a:ext cx="2011791" cy="1098473"/>
          </a:xfrm>
          <a:prstGeom prst="roundRect">
            <a:avLst>
              <a:gd name="adj" fmla="val 8528"/>
            </a:avLst>
          </a:prstGeom>
          <a:solidFill>
            <a:srgbClr val="325C80"/>
          </a:solidFill>
          <a:ln w="9525" cap="flat" cmpd="sng" algn="ctr">
            <a:solidFill>
              <a:srgbClr val="F5CD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816551"/>
            <a:endParaRPr lang="en-US" sz="1625" b="1">
              <a:ln w="9525" cmpd="sng">
                <a:solidFill>
                  <a:prstClr val="black"/>
                </a:solidFill>
              </a:ln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19" name="Shape 1850"/>
          <p:cNvSpPr/>
          <p:nvPr/>
        </p:nvSpPr>
        <p:spPr>
          <a:xfrm>
            <a:off x="5868516" y="3873370"/>
            <a:ext cx="1714882" cy="27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5" tIns="34295" rIns="34295" bIns="34295">
            <a:spAutoFit/>
          </a:bodyPr>
          <a:lstStyle>
            <a:lvl1pPr algn="l">
              <a:defRPr sz="3200"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defTabSz="914378">
              <a:lnSpc>
                <a:spcPct val="90000"/>
              </a:lnSpc>
            </a:pPr>
            <a:r>
              <a:rPr lang="en-US" sz="1500" b="0" i="1" dirty="0">
                <a:solidFill>
                  <a:srgbClr val="FFFF00"/>
                </a:solidFill>
                <a:latin typeface="Helvetica Neue Thin"/>
                <a:cs typeface="Helvetica Neue Thin"/>
              </a:rPr>
              <a:t>Channel Financing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787442" y="3195463"/>
            <a:ext cx="896264" cy="58862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914378">
              <a:lnSpc>
                <a:spcPct val="90000"/>
              </a:lnSpc>
            </a:pPr>
            <a:r>
              <a:rPr lang="en-US" sz="125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IBM</a:t>
            </a:r>
          </a:p>
          <a:p>
            <a:pPr algn="ctr" defTabSz="914378">
              <a:lnSpc>
                <a:spcPct val="90000"/>
              </a:lnSpc>
            </a:pPr>
            <a:r>
              <a:rPr lang="en-US" sz="125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Global</a:t>
            </a:r>
          </a:p>
          <a:p>
            <a:pPr algn="ctr" defTabSz="914378">
              <a:lnSpc>
                <a:spcPct val="90000"/>
              </a:lnSpc>
            </a:pPr>
            <a:r>
              <a:rPr lang="en-US" sz="125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Financing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7178" y="3218889"/>
            <a:ext cx="635119" cy="635119"/>
          </a:xfrm>
          <a:prstGeom prst="rect">
            <a:avLst/>
          </a:prstGeom>
        </p:spPr>
      </p:pic>
      <p:sp>
        <p:nvSpPr>
          <p:cNvPr id="22" name="Rounded Rectangle 24"/>
          <p:cNvSpPr/>
          <p:nvPr/>
        </p:nvSpPr>
        <p:spPr bwMode="auto">
          <a:xfrm>
            <a:off x="5715364" y="4348859"/>
            <a:ext cx="2038514" cy="1052415"/>
          </a:xfrm>
          <a:prstGeom prst="roundRect">
            <a:avLst>
              <a:gd name="adj" fmla="val 8528"/>
            </a:avLst>
          </a:prstGeom>
          <a:solidFill>
            <a:srgbClr val="325C80"/>
          </a:solidFill>
          <a:ln w="9525" cap="flat" cmpd="sng" algn="ctr">
            <a:solidFill>
              <a:srgbClr val="F5CD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816551"/>
            <a:endParaRPr lang="en-US" sz="1625" b="1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3" name="Shape 1850"/>
          <p:cNvSpPr/>
          <p:nvPr/>
        </p:nvSpPr>
        <p:spPr>
          <a:xfrm>
            <a:off x="5733344" y="5106296"/>
            <a:ext cx="2008863" cy="27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5" tIns="34295" rIns="34295" bIns="34295">
            <a:spAutoFit/>
          </a:bodyPr>
          <a:lstStyle>
            <a:lvl1pPr algn="l">
              <a:defRPr sz="3200"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defTabSz="914378">
              <a:lnSpc>
                <a:spcPct val="90000"/>
              </a:lnSpc>
            </a:pPr>
            <a:r>
              <a:rPr lang="en-US" sz="1500" b="0" i="1" dirty="0">
                <a:solidFill>
                  <a:srgbClr val="FFFF00"/>
                </a:solidFill>
                <a:latin typeface="Helvetica Neue Thin"/>
                <a:cs typeface="Helvetica Neue Thin"/>
              </a:rPr>
              <a:t>Health Data Exchange</a:t>
            </a:r>
            <a:endParaRPr sz="1500" b="0" i="1" dirty="0">
              <a:solidFill>
                <a:srgbClr val="FFFF00"/>
              </a:solidFill>
              <a:latin typeface="Helvetica Neue Thin"/>
              <a:cs typeface="Helvetica Neue Thin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37292" y="1987733"/>
            <a:ext cx="815543" cy="6792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535675" y="3254443"/>
            <a:ext cx="719187" cy="590177"/>
          </a:xfrm>
          <a:prstGeom prst="rect">
            <a:avLst/>
          </a:prstGeom>
        </p:spPr>
      </p:pic>
      <p:sp>
        <p:nvSpPr>
          <p:cNvPr id="26" name="Rounded Rectangle 31"/>
          <p:cNvSpPr/>
          <p:nvPr/>
        </p:nvSpPr>
        <p:spPr bwMode="auto">
          <a:xfrm>
            <a:off x="1222826" y="1965117"/>
            <a:ext cx="2018343" cy="1047798"/>
          </a:xfrm>
          <a:prstGeom prst="roundRect">
            <a:avLst>
              <a:gd name="adj" fmla="val 8528"/>
            </a:avLst>
          </a:prstGeom>
          <a:solidFill>
            <a:srgbClr val="325C80"/>
          </a:solidFill>
          <a:ln w="9525" cap="flat" cmpd="sng" algn="ctr">
            <a:solidFill>
              <a:srgbClr val="F5CD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816551"/>
            <a:endParaRPr lang="en-US" sz="1625" b="1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27" name="Shape 1850"/>
          <p:cNvSpPr/>
          <p:nvPr/>
        </p:nvSpPr>
        <p:spPr>
          <a:xfrm>
            <a:off x="1384950" y="2677456"/>
            <a:ext cx="1660400" cy="27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5" tIns="34295" rIns="34295" bIns="34295">
            <a:spAutoFit/>
          </a:bodyPr>
          <a:lstStyle>
            <a:lvl1pPr algn="l">
              <a:defRPr sz="3200"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defTabSz="914378">
              <a:lnSpc>
                <a:spcPct val="90000"/>
              </a:lnSpc>
            </a:pPr>
            <a:r>
              <a:rPr lang="en-US" sz="1500" b="0" i="1" dirty="0">
                <a:solidFill>
                  <a:srgbClr val="FFFF00"/>
                </a:solidFill>
                <a:latin typeface="Helvetica Neue Thin"/>
                <a:cs typeface="Helvetica Neue Thin"/>
              </a:rPr>
              <a:t>FX Netting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335893" y="2199523"/>
            <a:ext cx="896265" cy="27699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 defTabSz="914378">
              <a:lnSpc>
                <a:spcPct val="90000"/>
              </a:lnSpc>
            </a:pPr>
            <a:r>
              <a:rPr lang="en-US" sz="1500" b="1" dirty="0">
                <a:solidFill>
                  <a:srgbClr val="FFFFFF"/>
                </a:solidFill>
                <a:latin typeface="Helvetica Neue Thin"/>
                <a:ea typeface="ＭＳ Ｐゴシック" pitchFamily="34" charset="-128"/>
                <a:cs typeface="Helvetica Neue Thin"/>
              </a:rPr>
              <a:t>CLS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281999" y="2010134"/>
            <a:ext cx="772388" cy="637365"/>
          </a:xfrm>
          <a:prstGeom prst="rect">
            <a:avLst/>
          </a:prstGeom>
        </p:spPr>
      </p:pic>
      <p:sp>
        <p:nvSpPr>
          <p:cNvPr id="30" name="Rounded Rectangle 34"/>
          <p:cNvSpPr/>
          <p:nvPr/>
        </p:nvSpPr>
        <p:spPr bwMode="auto">
          <a:xfrm>
            <a:off x="3470093" y="4348861"/>
            <a:ext cx="2047535" cy="1063364"/>
          </a:xfrm>
          <a:prstGeom prst="roundRect">
            <a:avLst>
              <a:gd name="adj" fmla="val 8528"/>
            </a:avLst>
          </a:prstGeom>
          <a:solidFill>
            <a:srgbClr val="325C80"/>
          </a:solidFill>
          <a:ln w="9525" cap="flat" cmpd="sng" algn="ctr">
            <a:solidFill>
              <a:srgbClr val="F5CD2B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7150" tIns="28575" rIns="57150" bIns="28575" numCol="1" rtlCol="0" anchor="t" anchorCtr="0" compatLnSpc="1">
            <a:prstTxWarp prst="textNoShape">
              <a:avLst/>
            </a:prstTxWarp>
          </a:bodyPr>
          <a:lstStyle/>
          <a:p>
            <a:pPr defTabSz="816551"/>
            <a:endParaRPr lang="en-US" sz="1625" b="1">
              <a:solidFill>
                <a:prstClr val="black"/>
              </a:solidFill>
              <a:ea typeface="ＭＳ Ｐゴシック" pitchFamily="34" charset="-128"/>
            </a:endParaRPr>
          </a:p>
        </p:txBody>
      </p:sp>
      <p:sp>
        <p:nvSpPr>
          <p:cNvPr id="31" name="Shape 1850"/>
          <p:cNvSpPr/>
          <p:nvPr/>
        </p:nvSpPr>
        <p:spPr>
          <a:xfrm>
            <a:off x="3489020" y="5107406"/>
            <a:ext cx="2008863" cy="2770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4295" tIns="34295" rIns="34295" bIns="34295">
            <a:spAutoFit/>
          </a:bodyPr>
          <a:lstStyle>
            <a:lvl1pPr algn="l">
              <a:defRPr sz="3200" b="1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ctr" defTabSz="914378">
              <a:lnSpc>
                <a:spcPct val="90000"/>
              </a:lnSpc>
            </a:pPr>
            <a:r>
              <a:rPr lang="en-US" sz="1500" b="0" i="1" dirty="0">
                <a:solidFill>
                  <a:srgbClr val="FFFF00"/>
                </a:solidFill>
                <a:latin typeface="Helvetica Neue Thin"/>
                <a:cs typeface="Helvetica Neue Thin"/>
              </a:rPr>
              <a:t>Food Safety</a:t>
            </a:r>
            <a:endParaRPr sz="1500" b="0" i="1" dirty="0">
              <a:solidFill>
                <a:srgbClr val="FFFF00"/>
              </a:solidFill>
              <a:latin typeface="Helvetica Neue Thin"/>
              <a:cs typeface="Helvetica Neue Thin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33472" y="3222125"/>
            <a:ext cx="1080072" cy="58613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8"/>
          <a:srcRect t="23938" b="23306"/>
          <a:stretch/>
        </p:blipFill>
        <p:spPr>
          <a:xfrm>
            <a:off x="3546132" y="1912815"/>
            <a:ext cx="1866062" cy="5931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46132" y="4547321"/>
            <a:ext cx="1889734" cy="448081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3690" y="4430729"/>
            <a:ext cx="1356909" cy="639033"/>
          </a:xfrm>
          <a:prstGeom prst="rect">
            <a:avLst/>
          </a:prstGeom>
        </p:spPr>
      </p:pic>
      <p:pic>
        <p:nvPicPr>
          <p:cNvPr id="36" name="Picture 35" descr="IMAGE$185345E3661E9EF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221" y="4411108"/>
            <a:ext cx="393056" cy="55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91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AD1C-1F3B-47ED-9BCC-75815FAC6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UAE Initiatives Supporting Blockchain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CAABB4-6921-4ABB-9722-CDFF985180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CFAD4-6B30-4048-857E-8BF1C74E2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7725"/>
            <a:ext cx="9144000" cy="40825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7D027-08CF-49D5-9775-5E49305D756F}"/>
              </a:ext>
            </a:extLst>
          </p:cNvPr>
          <p:cNvSpPr txBox="1"/>
          <p:nvPr/>
        </p:nvSpPr>
        <p:spPr>
          <a:xfrm>
            <a:off x="5029200" y="609600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Saeed Al </a:t>
            </a:r>
            <a:r>
              <a:rPr lang="en-US" dirty="0" err="1">
                <a:solidFill>
                  <a:srgbClr val="FF0000"/>
                </a:solidFill>
              </a:rPr>
              <a:t>Dhaheri</a:t>
            </a:r>
            <a:r>
              <a:rPr lang="en-US" dirty="0">
                <a:solidFill>
                  <a:srgbClr val="FF0000"/>
                </a:solidFill>
              </a:rPr>
              <a:t>, Etisalat Academy 3/2017</a:t>
            </a:r>
          </a:p>
        </p:txBody>
      </p:sp>
    </p:spTree>
    <p:extLst>
      <p:ext uri="{BB962C8B-B14F-4D97-AF65-F5344CB8AC3E}">
        <p14:creationId xmlns:p14="http://schemas.microsoft.com/office/powerpoint/2010/main" val="302626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B770-A609-4DA5-A3CF-A1CAEDB37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Dubai Blockchain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2A7E-ADBA-495B-8733-55D66BC3565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41532-4D65-4600-8B57-00E3DDCC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903"/>
            <a:ext cx="9144000" cy="398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B088DE-B9B6-40C6-B363-2D6813D3A170}"/>
              </a:ext>
            </a:extLst>
          </p:cNvPr>
          <p:cNvSpPr txBox="1"/>
          <p:nvPr/>
        </p:nvSpPr>
        <p:spPr>
          <a:xfrm>
            <a:off x="5029200" y="609600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Saeed Al </a:t>
            </a:r>
            <a:r>
              <a:rPr lang="en-US" dirty="0" err="1">
                <a:solidFill>
                  <a:srgbClr val="FF0000"/>
                </a:solidFill>
              </a:rPr>
              <a:t>Dhaheri</a:t>
            </a:r>
            <a:r>
              <a:rPr lang="en-US" dirty="0">
                <a:solidFill>
                  <a:srgbClr val="FF0000"/>
                </a:solidFill>
              </a:rPr>
              <a:t>, Etisalat Academy 3/2017</a:t>
            </a:r>
          </a:p>
        </p:txBody>
      </p:sp>
    </p:spTree>
    <p:extLst>
      <p:ext uri="{BB962C8B-B14F-4D97-AF65-F5344CB8AC3E}">
        <p14:creationId xmlns:p14="http://schemas.microsoft.com/office/powerpoint/2010/main" val="2418062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73985-FA5C-4D4E-8E9A-D992C92A3B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37D58-CC1E-41A5-8890-F63BB51AE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903"/>
            <a:ext cx="9144000" cy="398019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EC9D5B-1FF3-40C3-9248-8194E17A8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88" y="609600"/>
            <a:ext cx="8245475" cy="498475"/>
          </a:xfrm>
        </p:spPr>
        <p:txBody>
          <a:bodyPr/>
          <a:lstStyle/>
          <a:p>
            <a:r>
              <a:rPr lang="en-US" dirty="0"/>
              <a:t>Dubai Blockchain Strategy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303783-FE66-4CAE-8598-04A65D3DF144}"/>
              </a:ext>
            </a:extLst>
          </p:cNvPr>
          <p:cNvSpPr txBox="1"/>
          <p:nvPr/>
        </p:nvSpPr>
        <p:spPr>
          <a:xfrm>
            <a:off x="5029200" y="609600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Saeed Al </a:t>
            </a:r>
            <a:r>
              <a:rPr lang="en-US" dirty="0" err="1">
                <a:solidFill>
                  <a:srgbClr val="FF0000"/>
                </a:solidFill>
              </a:rPr>
              <a:t>Dhaheri</a:t>
            </a:r>
            <a:r>
              <a:rPr lang="en-US" dirty="0">
                <a:solidFill>
                  <a:srgbClr val="FF0000"/>
                </a:solidFill>
              </a:rPr>
              <a:t>, Etisalat Academy 3/2017</a:t>
            </a:r>
          </a:p>
        </p:txBody>
      </p:sp>
    </p:spTree>
    <p:extLst>
      <p:ext uri="{BB962C8B-B14F-4D97-AF65-F5344CB8AC3E}">
        <p14:creationId xmlns:p14="http://schemas.microsoft.com/office/powerpoint/2010/main" val="327468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C35D2-06BD-4AFF-A047-2D86BCCE4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Dubai Blockchain POC Project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E9E95-404D-427A-9F4D-9781279A96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09CC74-60C4-4084-A504-4E6F0FA70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3284"/>
            <a:ext cx="9144000" cy="3211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298224-7EC4-43D9-8ED1-5CF568B12FA1}"/>
              </a:ext>
            </a:extLst>
          </p:cNvPr>
          <p:cNvSpPr txBox="1"/>
          <p:nvPr/>
        </p:nvSpPr>
        <p:spPr>
          <a:xfrm>
            <a:off x="5029200" y="6096000"/>
            <a:ext cx="4114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Saeed Al </a:t>
            </a:r>
            <a:r>
              <a:rPr lang="en-US" dirty="0" err="1">
                <a:solidFill>
                  <a:srgbClr val="FF0000"/>
                </a:solidFill>
              </a:rPr>
              <a:t>Dhaheri</a:t>
            </a:r>
            <a:r>
              <a:rPr lang="en-US" dirty="0">
                <a:solidFill>
                  <a:srgbClr val="FF0000"/>
                </a:solidFill>
              </a:rPr>
              <a:t>, Etisalat Academy 3/2017</a:t>
            </a:r>
          </a:p>
        </p:txBody>
      </p:sp>
    </p:spTree>
    <p:extLst>
      <p:ext uri="{BB962C8B-B14F-4D97-AF65-F5344CB8AC3E}">
        <p14:creationId xmlns:p14="http://schemas.microsoft.com/office/powerpoint/2010/main" val="24453133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155A3-FB0A-4319-9567-048A3B917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2A38-8B19-4753-9715-D25F812C0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19200"/>
            <a:ext cx="8686800" cy="5029200"/>
          </a:xfrm>
        </p:spPr>
        <p:txBody>
          <a:bodyPr/>
          <a:lstStyle/>
          <a:p>
            <a:pPr marL="0" indent="0">
              <a:spcBef>
                <a:spcPts val="600"/>
              </a:spcBef>
              <a:buNone/>
            </a:pPr>
            <a:r>
              <a:rPr lang="en-US" b="1" dirty="0">
                <a:solidFill>
                  <a:srgbClr val="FF0000"/>
                </a:solidFill>
              </a:rPr>
              <a:t>Goal:</a:t>
            </a:r>
            <a:r>
              <a:rPr lang="en-US" dirty="0">
                <a:solidFill>
                  <a:srgbClr val="FF0000"/>
                </a:solidFill>
              </a:rPr>
              <a:t> Educate DB people about private/permissioned blockchains (BCs) to convince them to get more involved to improve them</a:t>
            </a:r>
          </a:p>
          <a:p>
            <a:pPr>
              <a:spcBef>
                <a:spcPts val="600"/>
              </a:spcBef>
            </a:pPr>
            <a:r>
              <a:rPr lang="en-US" dirty="0"/>
              <a:t>Origin of blockchains</a:t>
            </a:r>
          </a:p>
          <a:p>
            <a:pPr>
              <a:spcBef>
                <a:spcPts val="600"/>
              </a:spcBef>
            </a:pPr>
            <a:r>
              <a:rPr lang="en-US" dirty="0"/>
              <a:t>Related distributed systems/databases topics</a:t>
            </a:r>
          </a:p>
          <a:p>
            <a:pPr>
              <a:spcBef>
                <a:spcPts val="600"/>
              </a:spcBef>
            </a:pPr>
            <a:r>
              <a:rPr lang="en-US" dirty="0"/>
              <a:t>Evolution: Private BCs, Smart Contracts, …</a:t>
            </a:r>
          </a:p>
          <a:p>
            <a:pPr>
              <a:spcBef>
                <a:spcPts val="600"/>
              </a:spcBef>
            </a:pPr>
            <a:r>
              <a:rPr lang="en-US" dirty="0"/>
              <a:t>Applications</a:t>
            </a:r>
          </a:p>
          <a:p>
            <a:pPr>
              <a:spcBef>
                <a:spcPts val="600"/>
              </a:spcBef>
            </a:pPr>
            <a:r>
              <a:rPr lang="en-US" dirty="0"/>
              <a:t>Market Scene </a:t>
            </a:r>
          </a:p>
          <a:p>
            <a:pPr>
              <a:spcBef>
                <a:spcPts val="600"/>
              </a:spcBef>
            </a:pPr>
            <a:r>
              <a:rPr lang="en-US" dirty="0"/>
              <a:t>Benchmarks</a:t>
            </a:r>
          </a:p>
          <a:p>
            <a:pPr>
              <a:spcBef>
                <a:spcPts val="600"/>
              </a:spcBef>
            </a:pPr>
            <a:r>
              <a:rPr lang="en-US" dirty="0"/>
              <a:t>Architectural Choices and Relationship to DB Replication</a:t>
            </a:r>
          </a:p>
          <a:p>
            <a:pPr>
              <a:spcBef>
                <a:spcPts val="600"/>
              </a:spcBef>
            </a:pPr>
            <a:r>
              <a:rPr lang="en-US" dirty="0"/>
              <a:t>Technical Details of Representative Systems: </a:t>
            </a:r>
            <a:br>
              <a:rPr lang="en-US" dirty="0"/>
            </a:br>
            <a:r>
              <a:rPr lang="en-US" sz="2000" dirty="0">
                <a:solidFill>
                  <a:srgbClr val="009900"/>
                </a:solidFill>
              </a:rPr>
              <a:t>Enterprise Ethereum, </a:t>
            </a:r>
            <a:r>
              <a:rPr lang="en-US" sz="2000" dirty="0" err="1">
                <a:solidFill>
                  <a:srgbClr val="009900"/>
                </a:solidFill>
              </a:rPr>
              <a:t>Hyperledger</a:t>
            </a:r>
            <a:r>
              <a:rPr lang="en-US" sz="2000" dirty="0">
                <a:solidFill>
                  <a:srgbClr val="009900"/>
                </a:solidFill>
              </a:rPr>
              <a:t> Fabric, R3 Corda, </a:t>
            </a:r>
            <a:r>
              <a:rPr lang="en-US" sz="2000" dirty="0" err="1">
                <a:solidFill>
                  <a:srgbClr val="009900"/>
                </a:solidFill>
              </a:rPr>
              <a:t>BigchainDB</a:t>
            </a:r>
            <a:r>
              <a:rPr lang="en-US" sz="2000" dirty="0">
                <a:solidFill>
                  <a:srgbClr val="009900"/>
                </a:solidFill>
              </a:rPr>
              <a:t>, Sawtooth, Ripple</a:t>
            </a:r>
            <a:endParaRPr lang="en-US" dirty="0">
              <a:solidFill>
                <a:srgbClr val="009900"/>
              </a:solidFill>
            </a:endParaRPr>
          </a:p>
          <a:p>
            <a:pPr>
              <a:spcBef>
                <a:spcPts val="600"/>
              </a:spcBef>
            </a:pPr>
            <a:r>
              <a:rPr lang="en-US" dirty="0"/>
              <a:t>Futuristic Topics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CAAF7-B6E6-40CA-8C29-AE33D843FE1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8986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 Roadmap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24000"/>
            <a:ext cx="6705600" cy="44386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5849163"/>
            <a:ext cx="244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American Banker 3-2017</a:t>
            </a:r>
          </a:p>
        </p:txBody>
      </p:sp>
    </p:spTree>
    <p:extLst>
      <p:ext uri="{BB962C8B-B14F-4D97-AF65-F5344CB8AC3E}">
        <p14:creationId xmlns:p14="http://schemas.microsoft.com/office/powerpoint/2010/main" val="2008619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609600"/>
            <a:ext cx="8456612" cy="498475"/>
          </a:xfrm>
        </p:spPr>
        <p:txBody>
          <a:bodyPr/>
          <a:lstStyle/>
          <a:p>
            <a:r>
              <a:rPr lang="en-US" dirty="0"/>
              <a:t>Blockchain Companies/Consortia &amp; Banks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37" y="1371600"/>
            <a:ext cx="6638925" cy="4343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9400" y="5849163"/>
            <a:ext cx="24444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American Banker 2-2017</a:t>
            </a:r>
          </a:p>
        </p:txBody>
      </p:sp>
    </p:spTree>
    <p:extLst>
      <p:ext uri="{BB962C8B-B14F-4D97-AF65-F5344CB8AC3E}">
        <p14:creationId xmlns:p14="http://schemas.microsoft.com/office/powerpoint/2010/main" val="1238444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 bwMode="auto">
          <a:xfrm>
            <a:off x="6509090" y="4182907"/>
            <a:ext cx="2400300" cy="983977"/>
          </a:xfrm>
          <a:prstGeom prst="rect">
            <a:avLst/>
          </a:prstGeom>
          <a:solidFill>
            <a:srgbClr val="FFFFFF"/>
          </a:solidFill>
          <a:ln w="127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685800" eaLnBrk="1" hangingPunct="1">
              <a:lnSpc>
                <a:spcPct val="90000"/>
              </a:lnSpc>
            </a:pPr>
            <a:endParaRPr lang="en-US" sz="1650" dirty="0">
              <a:solidFill>
                <a:schemeClr val="hlink"/>
              </a:solidFill>
              <a:latin typeface="Arial" charset="0"/>
              <a:ea typeface="ＭＳ Ｐゴシック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89" y="4221184"/>
            <a:ext cx="2414039" cy="959942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Rectangle 6"/>
          <p:cNvSpPr/>
          <p:nvPr/>
        </p:nvSpPr>
        <p:spPr>
          <a:xfrm>
            <a:off x="679487" y="5234489"/>
            <a:ext cx="2364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  <a:latin typeface="JansonTextLTPro-Roman"/>
              </a:rPr>
              <a:t>Report: “</a:t>
            </a:r>
            <a:r>
              <a:rPr lang="en-US" sz="900" i="1" dirty="0">
                <a:solidFill>
                  <a:schemeClr val="bg1"/>
                </a:solidFill>
                <a:latin typeface="JansonTextLTPro-Roman"/>
              </a:rPr>
              <a:t>Blockchain rewires financial markets”</a:t>
            </a:r>
          </a:p>
          <a:p>
            <a:r>
              <a:rPr lang="en-US" sz="900" dirty="0">
                <a:solidFill>
                  <a:schemeClr val="bg1"/>
                </a:solidFill>
                <a:latin typeface="JansonTextLTPro-Roman"/>
              </a:rPr>
              <a:t>IBM Institute for Business Value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3398590" y="2442644"/>
            <a:ext cx="2610746" cy="16287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1" hangingPunct="1">
              <a:lnSpc>
                <a:spcPct val="90000"/>
              </a:lnSpc>
            </a:pPr>
            <a:r>
              <a:rPr lang="en-US" sz="2400" b="1" dirty="0">
                <a:solidFill>
                  <a:srgbClr val="FF0000"/>
                </a:solidFill>
                <a:ea typeface="ＭＳ Ｐゴシック" charset="0"/>
              </a:rPr>
              <a:t>400+</a:t>
            </a:r>
            <a:r>
              <a:rPr lang="en-US" sz="2400" dirty="0">
                <a:solidFill>
                  <a:srgbClr val="FF0000"/>
                </a:solidFill>
                <a:ea typeface="ＭＳ Ｐゴシック" charset="0"/>
              </a:rPr>
              <a:t> </a:t>
            </a:r>
          </a:p>
          <a:p>
            <a:pPr algn="ctr" defTabSz="685800" eaLnBrk="1" hangingPunct="1">
              <a:lnSpc>
                <a:spcPct val="90000"/>
              </a:lnSpc>
            </a:pPr>
            <a:r>
              <a:rPr lang="en-US" sz="1800" dirty="0">
                <a:solidFill>
                  <a:srgbClr val="FF0000"/>
                </a:solidFill>
                <a:ea typeface="ＭＳ Ｐゴシック" charset="0"/>
              </a:rPr>
              <a:t>Client engagements on IBM Blockchain</a:t>
            </a:r>
          </a:p>
        </p:txBody>
      </p:sp>
      <p:sp>
        <p:nvSpPr>
          <p:cNvPr id="9" name="Content Placeholder 4"/>
          <p:cNvSpPr txBox="1">
            <a:spLocks/>
          </p:cNvSpPr>
          <p:nvPr/>
        </p:nvSpPr>
        <p:spPr bwMode="auto">
          <a:xfrm>
            <a:off x="6175563" y="2442644"/>
            <a:ext cx="2733827" cy="16287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vert="horz" wrap="square" lIns="0" tIns="34289" rIns="68490" bIns="34289" numCol="1" anchor="ctr" anchorCtr="0" compatLnSpc="1">
            <a:prstTxWarp prst="textNoShape">
              <a:avLst/>
            </a:prstTxWarp>
            <a:noAutofit/>
          </a:bodyPr>
          <a:lstStyle>
            <a:lvl1pPr marL="380972" indent="-380972" algn="l" rtl="0" eaLnBrk="1" fontAlgn="base" hangingPunct="1">
              <a:spcBef>
                <a:spcPct val="50000"/>
              </a:spcBef>
              <a:spcAft>
                <a:spcPts val="533"/>
              </a:spcAft>
              <a:buClr>
                <a:schemeClr val="accent2"/>
              </a:buClr>
              <a:buFont typeface="Arial" charset="0"/>
              <a:buChar char="•"/>
              <a:defRPr sz="1600">
                <a:solidFill>
                  <a:schemeClr val="tx2"/>
                </a:solidFill>
                <a:latin typeface="+mn-lt"/>
                <a:ea typeface="MS PGothic" pitchFamily="34" charset="-128"/>
                <a:cs typeface="MS PGothic" pitchFamily="34" charset="-128"/>
              </a:defRPr>
            </a:lvl1pPr>
            <a:lvl2pPr marL="624792" indent="-380972" algn="l" rtl="0" eaLnBrk="1" fontAlgn="base" hangingPunct="1">
              <a:spcBef>
                <a:spcPct val="0"/>
              </a:spcBef>
              <a:spcAft>
                <a:spcPts val="533"/>
              </a:spcAft>
              <a:buClr>
                <a:schemeClr val="accent2"/>
              </a:buClr>
              <a:buFont typeface="Arial" charset="0"/>
              <a:buChar char="•"/>
              <a:defRPr sz="2133">
                <a:solidFill>
                  <a:schemeClr val="tx2"/>
                </a:solidFill>
                <a:latin typeface="+mn-lt"/>
                <a:ea typeface="MS PGothic" pitchFamily="34" charset="-128"/>
              </a:defRPr>
            </a:lvl2pPr>
            <a:lvl3pPr marL="868616" indent="-380972" algn="l" rtl="0" eaLnBrk="1" fontAlgn="base" hangingPunct="1">
              <a:spcBef>
                <a:spcPct val="0"/>
              </a:spcBef>
              <a:spcAft>
                <a:spcPts val="533"/>
              </a:spcAft>
              <a:buClr>
                <a:schemeClr val="accent2"/>
              </a:buClr>
              <a:buFont typeface="Arial" charset="0"/>
              <a:buChar char="•"/>
              <a:defRPr sz="2133">
                <a:solidFill>
                  <a:schemeClr val="tx2"/>
                </a:solidFill>
                <a:latin typeface="+mn-lt"/>
                <a:ea typeface="ＭＳ Ｐゴシック" charset="-128"/>
              </a:defRPr>
            </a:lvl3pPr>
            <a:lvl4pPr marL="990526" indent="-380972" algn="l" rtl="0" eaLnBrk="1" fontAlgn="base" hangingPunct="1">
              <a:spcBef>
                <a:spcPct val="20000"/>
              </a:spcBef>
              <a:spcAft>
                <a:spcPts val="533"/>
              </a:spcAft>
              <a:buClr>
                <a:schemeClr val="accent2"/>
              </a:buClr>
              <a:buFont typeface="Arial" charset="0"/>
              <a:buChar char="•"/>
              <a:defRPr sz="2133">
                <a:solidFill>
                  <a:schemeClr val="tx2"/>
                </a:solidFill>
                <a:latin typeface="+mn-lt"/>
                <a:ea typeface="ＭＳ Ｐゴシック" charset="-128"/>
              </a:defRPr>
            </a:lvl4pPr>
            <a:lvl5pPr marL="380972" indent="-380972" algn="l" rtl="0" eaLnBrk="1" fontAlgn="base" hangingPunct="1">
              <a:spcBef>
                <a:spcPct val="20000"/>
              </a:spcBef>
              <a:spcAft>
                <a:spcPts val="533"/>
              </a:spcAft>
              <a:buClr>
                <a:schemeClr val="accent2"/>
              </a:buClr>
              <a:buFont typeface="Arial" charset="0"/>
              <a:buChar char="•"/>
              <a:defRPr sz="1600">
                <a:solidFill>
                  <a:schemeClr val="tx2"/>
                </a:solidFill>
                <a:latin typeface="+mn-lt"/>
                <a:ea typeface="ＭＳ Ｐゴシック" charset="-128"/>
              </a:defRPr>
            </a:lvl5pPr>
            <a:lvl6pPr marL="19970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6pPr>
            <a:lvl7pPr marL="24542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7pPr>
            <a:lvl8pPr marL="29114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8pPr>
            <a:lvl9pPr marL="3368675" indent="-1635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Char char="»"/>
              <a:defRPr sz="1600">
                <a:solidFill>
                  <a:schemeClr val="bg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2400" b="1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4 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18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Networks launched</a:t>
            </a:r>
          </a:p>
          <a:p>
            <a:pPr marL="0" indent="0"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en-US" sz="1800" dirty="0">
                <a:solidFill>
                  <a:srgbClr val="FF0000"/>
                </a:solidFill>
                <a:latin typeface="Arial" charset="0"/>
                <a:ea typeface="ＭＳ Ｐゴシック" charset="0"/>
              </a:rPr>
              <a:t>on IBM Blockchain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172215" y="2442644"/>
            <a:ext cx="3017168" cy="16287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ctr" defTabSz="685800" eaLnBrk="1" hangingPunct="1">
              <a:lnSpc>
                <a:spcPct val="90000"/>
              </a:lnSpc>
            </a:pPr>
            <a:r>
              <a:rPr lang="en-US" sz="2700" b="1" dirty="0">
                <a:solidFill>
                  <a:srgbClr val="FF0000"/>
                </a:solidFill>
                <a:ea typeface="ＭＳ Ｐゴシック" charset="0"/>
              </a:rPr>
              <a:t>14%</a:t>
            </a:r>
          </a:p>
          <a:p>
            <a:pPr algn="ctr" defTabSz="685800" eaLnBrk="1" hangingPunct="1">
              <a:lnSpc>
                <a:spcPct val="90000"/>
              </a:lnSpc>
            </a:pPr>
            <a:r>
              <a:rPr lang="en-US" sz="1800" dirty="0">
                <a:solidFill>
                  <a:srgbClr val="FF0000"/>
                </a:solidFill>
                <a:ea typeface="ＭＳ Ｐゴシック" charset="0"/>
              </a:rPr>
              <a:t>in FSS survey of 200 expect to go production at scale with Blockchain in 2017</a:t>
            </a:r>
          </a:p>
        </p:txBody>
      </p:sp>
      <p:cxnSp>
        <p:nvCxnSpPr>
          <p:cNvPr id="15" name="Elbow Connector 14"/>
          <p:cNvCxnSpPr>
            <a:endCxn id="5" idx="1"/>
          </p:cNvCxnSpPr>
          <p:nvPr/>
        </p:nvCxnSpPr>
        <p:spPr bwMode="auto">
          <a:xfrm rot="16200000" flipH="1">
            <a:off x="255082" y="4200549"/>
            <a:ext cx="629738" cy="371475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9321" y="4197150"/>
            <a:ext cx="2210015" cy="983977"/>
          </a:xfrm>
          <a:prstGeom prst="rect">
            <a:avLst/>
          </a:prstGeom>
          <a:ln>
            <a:solidFill>
              <a:schemeClr val="tx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cxnSp>
        <p:nvCxnSpPr>
          <p:cNvPr id="17" name="Elbow Connector 16"/>
          <p:cNvCxnSpPr/>
          <p:nvPr/>
        </p:nvCxnSpPr>
        <p:spPr bwMode="auto">
          <a:xfrm rot="16200000" flipH="1">
            <a:off x="3352407" y="4251750"/>
            <a:ext cx="629738" cy="264089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0073" y="4274103"/>
            <a:ext cx="832850" cy="373914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5303" y="4272609"/>
            <a:ext cx="1253125" cy="357852"/>
          </a:xfrm>
          <a:prstGeom prst="rect">
            <a:avLst/>
          </a:prstGeom>
        </p:spPr>
      </p:pic>
      <p:cxnSp>
        <p:nvCxnSpPr>
          <p:cNvPr id="32" name="Elbow Connector 31"/>
          <p:cNvCxnSpPr>
            <a:endCxn id="31" idx="1"/>
          </p:cNvCxnSpPr>
          <p:nvPr/>
        </p:nvCxnSpPr>
        <p:spPr bwMode="auto">
          <a:xfrm rot="16200000" flipH="1">
            <a:off x="6109148" y="4274953"/>
            <a:ext cx="581734" cy="218150"/>
          </a:xfrm>
          <a:prstGeom prst="bentConnector2">
            <a:avLst/>
          </a:prstGeom>
          <a:noFill/>
          <a:ln w="12700"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4" name="Rectangle 33"/>
          <p:cNvSpPr/>
          <p:nvPr/>
        </p:nvSpPr>
        <p:spPr>
          <a:xfrm>
            <a:off x="3720006" y="5218878"/>
            <a:ext cx="27671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b="1" dirty="0">
                <a:solidFill>
                  <a:srgbClr val="FF0000"/>
                </a:solidFill>
                <a:latin typeface="JansonTextLTPro-Roman"/>
              </a:rPr>
              <a:t>IBM Blockchain Garage</a:t>
            </a:r>
          </a:p>
          <a:p>
            <a:r>
              <a:rPr lang="en-US" sz="900" i="1" dirty="0">
                <a:solidFill>
                  <a:schemeClr val="bg1"/>
                </a:solidFill>
                <a:latin typeface="JansonTextLTPro-Roman"/>
              </a:rPr>
              <a:t>https://www.ibm.com/blockchain/getting-started.html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442267" y="5199670"/>
            <a:ext cx="140936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i="1" dirty="0">
                <a:solidFill>
                  <a:schemeClr val="bg1"/>
                </a:solidFill>
                <a:latin typeface="JansonTextLTPro-Roman"/>
              </a:rPr>
              <a:t>www.ibm.com/blockchain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0579" y="2038807"/>
            <a:ext cx="2138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+mn-lt"/>
                <a:cs typeface="ＭＳ Ｐゴシック" charset="0"/>
              </a:rPr>
              <a:t>Survey Readout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98590" y="2009923"/>
            <a:ext cx="27061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+mn-lt"/>
                <a:cs typeface="ＭＳ Ｐゴシック" charset="0"/>
              </a:rPr>
              <a:t>Practitioner Readout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71721" y="1999523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45"/>
              </a:spcBef>
              <a:buClr>
                <a:schemeClr val="tx1"/>
              </a:buClr>
            </a:pPr>
            <a:r>
              <a:rPr lang="en-US" sz="2000" b="1" dirty="0">
                <a:solidFill>
                  <a:schemeClr val="accent6">
                    <a:lumMod val="50000"/>
                  </a:schemeClr>
                </a:solidFill>
                <a:latin typeface="+mn-lt"/>
                <a:cs typeface="ＭＳ Ｐゴシック" charset="0"/>
              </a:rPr>
              <a:t>Operator Readout</a:t>
            </a:r>
          </a:p>
        </p:txBody>
      </p:sp>
      <p:pic>
        <p:nvPicPr>
          <p:cNvPr id="22" name="Picture 2" descr="[$5388D0DC2B78D577.jpg]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3793" y="4741950"/>
            <a:ext cx="1294634" cy="36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167" y="4731219"/>
            <a:ext cx="909312" cy="347482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EF212E08-EC11-45EF-A1DE-66C5A93F8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Adoption Indicators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6784B-0828-40B5-A12D-0119E8413EF1}"/>
              </a:ext>
            </a:extLst>
          </p:cNvPr>
          <p:cNvSpPr txBox="1"/>
          <p:nvPr/>
        </p:nvSpPr>
        <p:spPr>
          <a:xfrm>
            <a:off x="178435" y="5833956"/>
            <a:ext cx="5421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60"/>
              </a:spcBef>
              <a:buClr>
                <a:schemeClr val="tx1"/>
              </a:buClr>
            </a:pPr>
            <a:r>
              <a:rPr lang="en-US" sz="1600" b="1" dirty="0">
                <a:solidFill>
                  <a:srgbClr val="CC3300"/>
                </a:solidFill>
                <a:latin typeface="+mn-lt"/>
                <a:cs typeface="ＭＳ Ｐゴシック" charset="0"/>
              </a:rPr>
              <a:t>1.2M diamonds today on the IBM Blockchain Platform</a:t>
            </a:r>
            <a:endParaRPr lang="en-US" sz="1600" b="1" i="1" dirty="0">
              <a:solidFill>
                <a:srgbClr val="CC3300"/>
              </a:solidFill>
              <a:latin typeface="+mn-lt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726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Ongoing Industry Projects/Efforts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534400" cy="4876800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11/2016: R3 open sources Corda </a:t>
            </a:r>
          </a:p>
          <a:p>
            <a:pPr>
              <a:spcAft>
                <a:spcPts val="1000"/>
              </a:spcAft>
            </a:pPr>
            <a:r>
              <a:rPr lang="en-US" dirty="0"/>
              <a:t>2/2017: DTCC </a:t>
            </a:r>
            <a:r>
              <a:rPr lang="en-US" sz="1600" dirty="0"/>
              <a:t>(Depository Trust &amp; Clearing Corp)</a:t>
            </a:r>
            <a:r>
              <a:rPr lang="en-US" dirty="0"/>
              <a:t> Selects IBM, AXONI and R3 to develop DTCC's distributed ledger solution for derivatives processing – expected to go live in early 2018</a:t>
            </a:r>
          </a:p>
          <a:p>
            <a:pPr>
              <a:spcAft>
                <a:spcPts val="1000"/>
              </a:spcAft>
            </a:pPr>
            <a:r>
              <a:rPr lang="en-US" dirty="0"/>
              <a:t>2/2017: Enterprise Ethereum Alliance launched </a:t>
            </a:r>
          </a:p>
          <a:p>
            <a:pPr>
              <a:spcAft>
                <a:spcPts val="1000"/>
              </a:spcAft>
            </a:pPr>
            <a:r>
              <a:rPr lang="en-US" dirty="0"/>
              <a:t>3/2017: Fabric graduates, Incubation to </a:t>
            </a:r>
            <a:r>
              <a:rPr lang="en-US" dirty="0">
                <a:solidFill>
                  <a:srgbClr val="FF0000"/>
                </a:solidFill>
              </a:rPr>
              <a:t>Active</a:t>
            </a:r>
            <a:r>
              <a:rPr lang="en-US" dirty="0"/>
              <a:t> </a:t>
            </a:r>
          </a:p>
          <a:p>
            <a:pPr>
              <a:spcAft>
                <a:spcPts val="1000"/>
              </a:spcAft>
            </a:pPr>
            <a:r>
              <a:rPr lang="en-US" dirty="0"/>
              <a:t>7/2017: </a:t>
            </a:r>
            <a:r>
              <a:rPr lang="en-US" dirty="0">
                <a:solidFill>
                  <a:srgbClr val="FF0000"/>
                </a:solidFill>
              </a:rPr>
              <a:t>V1 released </a:t>
            </a:r>
          </a:p>
          <a:p>
            <a:pPr>
              <a:spcAft>
                <a:spcPts val="1000"/>
              </a:spcAft>
            </a:pPr>
            <a:r>
              <a:rPr lang="en-US" dirty="0" err="1"/>
              <a:t>BigchainDB</a:t>
            </a:r>
            <a:r>
              <a:rPr lang="en-US" dirty="0"/>
              <a:t> (Berlin): Starts from DBMS end to add BC features 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Uses a single </a:t>
            </a:r>
            <a:r>
              <a:rPr lang="en-US" dirty="0" err="1"/>
              <a:t>RethinkDB</a:t>
            </a:r>
            <a:r>
              <a:rPr lang="en-US" dirty="0"/>
              <a:t> Cluster </a:t>
            </a:r>
          </a:p>
          <a:p>
            <a:pPr lvl="1">
              <a:spcAft>
                <a:spcPts val="1000"/>
              </a:spcAft>
            </a:pPr>
            <a:r>
              <a:rPr lang="en-US" dirty="0"/>
              <a:t>MongoDB support being added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4878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457200"/>
            <a:ext cx="8245475" cy="498475"/>
          </a:xfrm>
        </p:spPr>
        <p:txBody>
          <a:bodyPr/>
          <a:lstStyle/>
          <a:p>
            <a:r>
              <a:rPr lang="en-US" dirty="0"/>
              <a:t>Startup Market Map </a:t>
            </a:r>
            <a:r>
              <a:rPr lang="en-US" sz="2000" dirty="0"/>
              <a:t>2-2017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809" y="955675"/>
            <a:ext cx="6140599" cy="51767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4100" y="6132382"/>
            <a:ext cx="562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https://www.cbinsights.com/blog/bitcoin-blockchain-startup-market-map/</a:t>
            </a:r>
          </a:p>
        </p:txBody>
      </p:sp>
    </p:spTree>
    <p:extLst>
      <p:ext uri="{BB962C8B-B14F-4D97-AF65-F5344CB8AC3E}">
        <p14:creationId xmlns:p14="http://schemas.microsoft.com/office/powerpoint/2010/main" val="36543022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488950"/>
            <a:ext cx="8245475" cy="498475"/>
          </a:xfrm>
        </p:spPr>
        <p:txBody>
          <a:bodyPr/>
          <a:lstStyle/>
          <a:p>
            <a:r>
              <a:rPr lang="en-US" sz="3000" dirty="0"/>
              <a:t>Global Bitcoin/Blockchain Companies </a:t>
            </a:r>
            <a:r>
              <a:rPr lang="en-US" sz="2000" dirty="0"/>
              <a:t>3/2017</a:t>
            </a:r>
            <a:r>
              <a:rPr lang="en-US" sz="28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04900"/>
            <a:ext cx="7086600" cy="5314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1292" y="6132382"/>
            <a:ext cx="5628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https://www.cbinsights.com/blog/bitcoin-blockchain-startup-global-map/</a:t>
            </a:r>
          </a:p>
        </p:txBody>
      </p:sp>
    </p:spTree>
    <p:extLst>
      <p:ext uri="{BB962C8B-B14F-4D97-AF65-F5344CB8AC3E}">
        <p14:creationId xmlns:p14="http://schemas.microsoft.com/office/powerpoint/2010/main" val="1310685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BC Software Stack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72200" y="6096000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Anh </a:t>
            </a:r>
            <a:r>
              <a:rPr lang="en-US" dirty="0" err="1">
                <a:solidFill>
                  <a:srgbClr val="FF0000"/>
                </a:solidFill>
              </a:rPr>
              <a:t>Dinh</a:t>
            </a:r>
            <a:r>
              <a:rPr lang="en-US" dirty="0">
                <a:solidFill>
                  <a:srgbClr val="FF0000"/>
                </a:solidFill>
              </a:rPr>
              <a:t>, et al., SIGMOD 2017</a:t>
            </a: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2" y="1435564"/>
            <a:ext cx="6977419" cy="3243557"/>
          </a:xfrm>
          <a:prstGeom prst="rect">
            <a:avLst/>
          </a:prstGeom>
        </p:spPr>
      </p:pic>
      <p:sp>
        <p:nvSpPr>
          <p:cNvPr id="8" name="圆角矩形 9"/>
          <p:cNvSpPr/>
          <p:nvPr/>
        </p:nvSpPr>
        <p:spPr>
          <a:xfrm>
            <a:off x="1314329" y="1833182"/>
            <a:ext cx="6052201" cy="1043266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10"/>
          <p:cNvCxnSpPr>
            <a:cxnSpLocks/>
          </p:cNvCxnSpPr>
          <p:nvPr/>
        </p:nvCxnSpPr>
        <p:spPr>
          <a:xfrm flipH="1" flipV="1">
            <a:off x="3595688" y="1567407"/>
            <a:ext cx="565626" cy="26577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bject 7"/>
          <p:cNvSpPr txBox="1"/>
          <p:nvPr/>
        </p:nvSpPr>
        <p:spPr>
          <a:xfrm>
            <a:off x="2144958" y="1278080"/>
            <a:ext cx="494164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b="1" spc="10" dirty="0">
                <a:solidFill>
                  <a:srgbClr val="C00000"/>
                </a:solidFill>
                <a:latin typeface="Calibri"/>
                <a:cs typeface="Calibri"/>
              </a:rPr>
              <a:t>Consensus Layer (PBFT, </a:t>
            </a:r>
            <a:r>
              <a:rPr lang="en-US" sz="2000" b="1" spc="10" dirty="0" err="1">
                <a:solidFill>
                  <a:srgbClr val="C00000"/>
                </a:solidFill>
                <a:latin typeface="Calibri"/>
                <a:cs typeface="Calibri"/>
              </a:rPr>
              <a:t>PoW</a:t>
            </a:r>
            <a:r>
              <a:rPr lang="en-US" sz="2000" b="1" spc="10" dirty="0">
                <a:solidFill>
                  <a:srgbClr val="C00000"/>
                </a:solidFill>
                <a:latin typeface="Calibri"/>
                <a:cs typeface="Calibri"/>
              </a:rPr>
              <a:t>, </a:t>
            </a:r>
            <a:r>
              <a:rPr lang="en-US" sz="2000" b="1" spc="10" dirty="0" err="1">
                <a:solidFill>
                  <a:srgbClr val="C00000"/>
                </a:solidFill>
                <a:latin typeface="Calibri"/>
                <a:cs typeface="Calibri"/>
              </a:rPr>
              <a:t>PoS</a:t>
            </a:r>
            <a:r>
              <a:rPr lang="en-US" sz="2000" b="1" spc="10" dirty="0">
                <a:solidFill>
                  <a:srgbClr val="C00000"/>
                </a:solidFill>
                <a:latin typeface="Calibri"/>
                <a:cs typeface="Calibri"/>
              </a:rPr>
              <a:t>, POA, etc.)</a:t>
            </a:r>
            <a:endParaRPr sz="2000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11" name="圆角矩形 12"/>
          <p:cNvSpPr/>
          <p:nvPr/>
        </p:nvSpPr>
        <p:spPr>
          <a:xfrm>
            <a:off x="2743717" y="3026880"/>
            <a:ext cx="1703942" cy="1823717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3"/>
          <p:cNvCxnSpPr>
            <a:cxnSpLocks/>
          </p:cNvCxnSpPr>
          <p:nvPr/>
        </p:nvCxnSpPr>
        <p:spPr>
          <a:xfrm flipH="1">
            <a:off x="2373940" y="4637431"/>
            <a:ext cx="369777" cy="348594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bject 7"/>
          <p:cNvSpPr txBox="1"/>
          <p:nvPr/>
        </p:nvSpPr>
        <p:spPr>
          <a:xfrm>
            <a:off x="153988" y="5030110"/>
            <a:ext cx="350361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b="1" spc="10" dirty="0">
                <a:solidFill>
                  <a:srgbClr val="C00000"/>
                </a:solidFill>
                <a:latin typeface="Calibri"/>
                <a:cs typeface="Calibri"/>
              </a:rPr>
              <a:t>Smart Contract Execution Engine</a:t>
            </a:r>
          </a:p>
          <a:p>
            <a:pPr marL="12700">
              <a:lnSpc>
                <a:spcPct val="100000"/>
              </a:lnSpc>
            </a:pPr>
            <a:r>
              <a:rPr lang="en-US" sz="2000" b="1" spc="10" dirty="0">
                <a:solidFill>
                  <a:srgbClr val="C00000"/>
                </a:solidFill>
                <a:latin typeface="Calibri"/>
                <a:cs typeface="Calibri"/>
              </a:rPr>
              <a:t>(Virtual Machine, Docker, etc.)</a:t>
            </a:r>
          </a:p>
        </p:txBody>
      </p:sp>
      <p:sp>
        <p:nvSpPr>
          <p:cNvPr id="14" name="圆角矩形 15"/>
          <p:cNvSpPr/>
          <p:nvPr/>
        </p:nvSpPr>
        <p:spPr>
          <a:xfrm>
            <a:off x="5629626" y="4113969"/>
            <a:ext cx="1114715" cy="52346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6"/>
          <p:cNvCxnSpPr>
            <a:cxnSpLocks/>
          </p:cNvCxnSpPr>
          <p:nvPr/>
        </p:nvCxnSpPr>
        <p:spPr>
          <a:xfrm flipH="1">
            <a:off x="5229719" y="4559920"/>
            <a:ext cx="399907" cy="290677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bject 7"/>
          <p:cNvSpPr txBox="1"/>
          <p:nvPr/>
        </p:nvSpPr>
        <p:spPr>
          <a:xfrm>
            <a:off x="4371686" y="4888149"/>
            <a:ext cx="2714914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en-US" sz="2000" b="1" spc="10" dirty="0">
                <a:solidFill>
                  <a:srgbClr val="C00000"/>
                </a:solidFill>
                <a:latin typeface="Calibri"/>
                <a:cs typeface="Calibri"/>
              </a:rPr>
              <a:t>Data Model Layer</a:t>
            </a:r>
          </a:p>
          <a:p>
            <a:pPr marL="12700">
              <a:lnSpc>
                <a:spcPct val="100000"/>
              </a:lnSpc>
            </a:pPr>
            <a:r>
              <a:rPr lang="en-US" sz="2000" b="1" spc="10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sz="2000" b="1" spc="10" dirty="0" err="1">
                <a:solidFill>
                  <a:srgbClr val="C00000"/>
                </a:solidFill>
                <a:latin typeface="Calibri"/>
                <a:cs typeface="Calibri"/>
              </a:rPr>
              <a:t>LevelDB</a:t>
            </a:r>
            <a:r>
              <a:rPr lang="en-US" sz="2000" b="1" spc="10" dirty="0">
                <a:solidFill>
                  <a:srgbClr val="C00000"/>
                </a:solidFill>
                <a:latin typeface="Calibri"/>
                <a:cs typeface="Calibri"/>
              </a:rPr>
              <a:t>, </a:t>
            </a:r>
            <a:r>
              <a:rPr lang="en-US" sz="2000" b="1" spc="10" dirty="0" err="1">
                <a:solidFill>
                  <a:srgbClr val="C00000"/>
                </a:solidFill>
                <a:latin typeface="Calibri"/>
                <a:cs typeface="Calibri"/>
              </a:rPr>
              <a:t>RocksDB</a:t>
            </a:r>
            <a:r>
              <a:rPr lang="en-US" sz="2000" b="1" spc="10" dirty="0">
                <a:solidFill>
                  <a:srgbClr val="C00000"/>
                </a:solidFill>
                <a:latin typeface="Calibri"/>
                <a:cs typeface="Calibri"/>
              </a:rPr>
              <a:t>, etc.)</a:t>
            </a:r>
          </a:p>
        </p:txBody>
      </p:sp>
    </p:spTree>
    <p:extLst>
      <p:ext uri="{BB962C8B-B14F-4D97-AF65-F5344CB8AC3E}">
        <p14:creationId xmlns:p14="http://schemas.microsoft.com/office/powerpoint/2010/main" val="11260840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Blockchain Architecture/Feature Choices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610600" cy="40919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Cryptocurrencies Vs Generalized Assets</a:t>
            </a:r>
          </a:p>
          <a:p>
            <a:pPr>
              <a:spcAft>
                <a:spcPts val="600"/>
              </a:spcAft>
            </a:pPr>
            <a:r>
              <a:rPr lang="en-US" altLang="en-US" dirty="0" err="1"/>
              <a:t>Permissionless</a:t>
            </a:r>
            <a:r>
              <a:rPr lang="en-US" altLang="en-US" dirty="0"/>
              <a:t>/Public Vs Permissioned/Private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Byzantine Vs Non-Byzantine fault model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Consensus approach: </a:t>
            </a:r>
            <a:r>
              <a:rPr lang="en-US" altLang="en-US" dirty="0" err="1"/>
              <a:t>PoW</a:t>
            </a:r>
            <a:r>
              <a:rPr lang="en-US" altLang="en-US" dirty="0"/>
              <a:t>, </a:t>
            </a:r>
            <a:r>
              <a:rPr lang="en-US" altLang="en-US" dirty="0" err="1"/>
              <a:t>PoA</a:t>
            </a:r>
            <a:r>
              <a:rPr lang="en-US" altLang="en-US" dirty="0"/>
              <a:t>, </a:t>
            </a:r>
            <a:r>
              <a:rPr lang="en-US" altLang="en-US" dirty="0" err="1"/>
              <a:t>PoET</a:t>
            </a:r>
            <a:r>
              <a:rPr lang="en-US" altLang="en-US" dirty="0"/>
              <a:t>, PBFT, …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SQL Vs NoSQL data stores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Transactional stores Vs Non-transactional stores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Versioned/</a:t>
            </a:r>
            <a:r>
              <a:rPr lang="en-US" altLang="en-US" dirty="0" err="1"/>
              <a:t>Unversioned</a:t>
            </a:r>
            <a:r>
              <a:rPr lang="en-US" altLang="en-US" dirty="0"/>
              <a:t> state database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On-Chain Vs Off-Chain data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Parallelism exploitation during different phases of transaction execution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04BDEC88-BD58-4A43-BDC5-E0C950C7E1F2}" type="slidenum">
              <a:rPr lang="en-US" altLang="en-US" sz="1000" smtClean="0">
                <a:solidFill>
                  <a:srgbClr val="FFFFFF"/>
                </a:solidFill>
              </a:rPr>
              <a:pPr>
                <a:buClrTx/>
                <a:buFontTx/>
                <a:buNone/>
              </a:pPr>
              <a:t>27</a:t>
            </a:fld>
            <a:endParaRPr lang="en-US" altLang="en-US" sz="100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4A6BA0A-C8D6-4AA9-9A9B-F6FC0042B2C4}"/>
              </a:ext>
            </a:extLst>
          </p:cNvPr>
          <p:cNvSpPr/>
          <p:nvPr/>
        </p:nvSpPr>
        <p:spPr>
          <a:xfrm>
            <a:off x="304800" y="5562600"/>
            <a:ext cx="8534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</a:pPr>
            <a:r>
              <a:rPr lang="en-US" sz="1600" b="1" dirty="0">
                <a:solidFill>
                  <a:srgbClr val="FF0000"/>
                </a:solidFill>
              </a:rPr>
              <a:t>Good Survey Paper</a:t>
            </a:r>
            <a:r>
              <a:rPr lang="en-US" sz="1600" dirty="0">
                <a:solidFill>
                  <a:srgbClr val="0000FF"/>
                </a:solidFill>
              </a:rPr>
              <a:t>: Untangling Blockchain: A Data Processing View of Blockchain Systems, A. </a:t>
            </a:r>
            <a:r>
              <a:rPr lang="en-US" sz="1600" dirty="0" err="1">
                <a:solidFill>
                  <a:srgbClr val="0000FF"/>
                </a:solidFill>
              </a:rPr>
              <a:t>Dinh</a:t>
            </a:r>
            <a:r>
              <a:rPr lang="en-US" sz="1600" dirty="0">
                <a:solidFill>
                  <a:srgbClr val="0000FF"/>
                </a:solidFill>
              </a:rPr>
              <a:t> et al.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Database Replication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610600" cy="3962400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altLang="en-US" dirty="0"/>
              <a:t>Primary </a:t>
            </a:r>
            <a:r>
              <a:rPr lang="en-US" altLang="en-US" dirty="0">
                <a:solidFill>
                  <a:srgbClr val="FF0000"/>
                </a:solidFill>
              </a:rPr>
              <a:t>log replay </a:t>
            </a:r>
            <a:r>
              <a:rPr lang="en-US" altLang="en-US" dirty="0"/>
              <a:t>at replica – homogeneous systems with full DB replicas, typically done for disaster recovery (DR) backup</a:t>
            </a:r>
          </a:p>
          <a:p>
            <a:pPr>
              <a:spcAft>
                <a:spcPts val="300"/>
              </a:spcAft>
            </a:pPr>
            <a:r>
              <a:rPr lang="en-US" altLang="en-US" dirty="0"/>
              <a:t>Log </a:t>
            </a:r>
            <a:r>
              <a:rPr lang="en-US" altLang="en-US" dirty="0">
                <a:solidFill>
                  <a:srgbClr val="00B050"/>
                </a:solidFill>
              </a:rPr>
              <a:t>capture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generates DML statements from what is logged </a:t>
            </a:r>
            <a:r>
              <a:rPr lang="en-US" altLang="en-US" dirty="0"/>
              <a:t>and </a:t>
            </a:r>
            <a:r>
              <a:rPr lang="en-US" altLang="en-US" dirty="0">
                <a:solidFill>
                  <a:srgbClr val="00B050"/>
                </a:solidFill>
              </a:rPr>
              <a:t>apply</a:t>
            </a:r>
            <a:r>
              <a:rPr lang="en-US" altLang="en-US" dirty="0"/>
              <a:t> executes those statements (e.g., IBM Q Replication)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en-US" dirty="0"/>
              <a:t>Can handle non-determinism and partial replicas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en-US" dirty="0"/>
              <a:t>Requires dependency analysis to leverage parallelism at apply time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en-US" sz="1400" dirty="0">
                <a:hlinkClick r:id="rId2"/>
              </a:rPr>
              <a:t>https://www.ibm.com/developerworks/data/roadmaps/qrepl-roadmap.html</a:t>
            </a:r>
            <a:endParaRPr lang="en-US" altLang="en-US" dirty="0"/>
          </a:p>
          <a:p>
            <a:pPr>
              <a:spcAft>
                <a:spcPts val="300"/>
              </a:spcAft>
            </a:pPr>
            <a:r>
              <a:rPr lang="en-US" altLang="en-US" dirty="0"/>
              <a:t>Capture DML statements </a:t>
            </a:r>
            <a:r>
              <a:rPr lang="en-US" altLang="en-US" dirty="0">
                <a:solidFill>
                  <a:srgbClr val="FF0000"/>
                </a:solidFill>
              </a:rPr>
              <a:t>as issued by application </a:t>
            </a:r>
            <a:r>
              <a:rPr lang="en-US" altLang="en-US" dirty="0"/>
              <a:t>and re-execute them at replica (e.g., H-Store/</a:t>
            </a:r>
            <a:r>
              <a:rPr lang="en-US" altLang="en-US" dirty="0" err="1"/>
              <a:t>VoltDB</a:t>
            </a:r>
            <a:r>
              <a:rPr lang="en-US" altLang="en-US" dirty="0"/>
              <a:t>)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en-US" dirty="0"/>
              <a:t>Cannot handle non-determinism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altLang="en-US" dirty="0"/>
              <a:t>Typically, serial execution of transactions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endParaRPr lang="en-US" altLang="en-US" dirty="0"/>
          </a:p>
          <a:p>
            <a:endParaRPr lang="en-US" alt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BDEC88-BD58-4A43-BDC5-E0C950C7E1F2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601" y="5334000"/>
            <a:ext cx="838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D03C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Upfront (fairly random, unoptimized) ordering of transactions in blockchain systems – leads to all sorts of issues! </a:t>
            </a:r>
          </a:p>
        </p:txBody>
      </p:sp>
    </p:spTree>
    <p:extLst>
      <p:ext uri="{BB962C8B-B14F-4D97-AF65-F5344CB8AC3E}">
        <p14:creationId xmlns:p14="http://schemas.microsoft.com/office/powerpoint/2010/main" val="3649419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>
          <a:xfrm>
            <a:off x="153988" y="457200"/>
            <a:ext cx="8245475" cy="650875"/>
          </a:xfrm>
        </p:spPr>
        <p:txBody>
          <a:bodyPr/>
          <a:lstStyle/>
          <a:p>
            <a:r>
              <a:rPr lang="en-US" altLang="en-US" dirty="0"/>
              <a:t>Benchmark Framework: </a:t>
            </a:r>
            <a:r>
              <a:rPr lang="en-US" altLang="en-US" sz="2400" dirty="0">
                <a:solidFill>
                  <a:srgbClr val="FF0000"/>
                </a:solidFill>
              </a:rPr>
              <a:t>BLOCKBENCH (NUS)</a:t>
            </a:r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9A558353-E4E3-44A0-8139-D47D8D16F404}" type="slidenum">
              <a:rPr lang="en-US" altLang="en-US" sz="1000" smtClean="0">
                <a:solidFill>
                  <a:srgbClr val="FFFFFF"/>
                </a:solidFill>
              </a:rPr>
              <a:pPr>
                <a:buClrTx/>
                <a:buFontTx/>
                <a:buNone/>
              </a:pPr>
              <a:t>29</a:t>
            </a:fld>
            <a:endParaRPr lang="en-US" altLang="en-US" sz="1000">
              <a:solidFill>
                <a:srgbClr val="FFFFFF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90" y="1111346"/>
            <a:ext cx="5248275" cy="260032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524" y="2819400"/>
            <a:ext cx="4467225" cy="355282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04800" y="4038600"/>
            <a:ext cx="3886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OLTP &amp; OLAP load measured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Metrics: throughput, latency, scalability, fault tolerance, security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Consensus methods: </a:t>
            </a:r>
            <a:r>
              <a:rPr lang="en-US" sz="1600" dirty="0" err="1">
                <a:solidFill>
                  <a:schemeClr val="bg1"/>
                </a:solidFill>
              </a:rPr>
              <a:t>Ethereum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PoW</a:t>
            </a:r>
            <a:r>
              <a:rPr lang="en-US" sz="1600" dirty="0">
                <a:solidFill>
                  <a:schemeClr val="bg1"/>
                </a:solidFill>
              </a:rPr>
              <a:t>), Fabric (PBFT), Parity (</a:t>
            </a:r>
            <a:r>
              <a:rPr lang="en-US" sz="1600" dirty="0" err="1">
                <a:solidFill>
                  <a:schemeClr val="bg1"/>
                </a:solidFill>
              </a:rPr>
              <a:t>PoA</a:t>
            </a:r>
            <a:r>
              <a:rPr lang="en-US" sz="1600" dirty="0">
                <a:solidFill>
                  <a:schemeClr val="bg1"/>
                </a:solidFill>
              </a:rPr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Old version of Fabric (pre-V1)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Fabric performs better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Fabric scales well up to 16 nodes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5090" y="6095226"/>
            <a:ext cx="28932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Source: Anh </a:t>
            </a:r>
            <a:r>
              <a:rPr lang="en-US" dirty="0" err="1">
                <a:solidFill>
                  <a:srgbClr val="FF0000"/>
                </a:solidFill>
              </a:rPr>
              <a:t>Dinh</a:t>
            </a:r>
            <a:r>
              <a:rPr lang="en-US" dirty="0">
                <a:solidFill>
                  <a:srgbClr val="FF0000"/>
                </a:solidFill>
              </a:rPr>
              <a:t>, et al., SIGMOD 2017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EB253949-D10E-4D0B-9B67-C75CD4F55590}" type="slidenum">
              <a:rPr lang="en-US" altLang="en-US" sz="1000" smtClean="0">
                <a:solidFill>
                  <a:srgbClr val="FFFFFF"/>
                </a:solidFill>
              </a:rPr>
              <a:pPr>
                <a:buClrTx/>
                <a:buFontTx/>
                <a:buNone/>
              </a:pPr>
              <a:t>3</a:t>
            </a:fld>
            <a:endParaRPr lang="en-US" altLang="en-US" sz="1000">
              <a:solidFill>
                <a:srgbClr val="FFFFFF"/>
              </a:solidFill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245475" cy="498475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3600" dirty="0"/>
              <a:t>Blockchain (BC)  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763000" cy="52228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Origin in digital currencies, in particular </a:t>
            </a:r>
            <a:r>
              <a:rPr lang="en-US" altLang="en-US" sz="1800" dirty="0">
                <a:solidFill>
                  <a:srgbClr val="FF0000"/>
                </a:solidFill>
              </a:rPr>
              <a:t>Bitcoin</a:t>
            </a:r>
            <a:r>
              <a:rPr lang="en-US" altLang="en-US" sz="1800" dirty="0"/>
              <a:t> </a:t>
            </a:r>
            <a:r>
              <a:rPr lang="en-US" altLang="en-US" sz="1400" dirty="0"/>
              <a:t>(Satoshi Nakamoto, 2008) – </a:t>
            </a:r>
            <a:r>
              <a:rPr lang="en-US" altLang="en-US" sz="1800" dirty="0"/>
              <a:t>anonymity, </a:t>
            </a:r>
            <a:r>
              <a:rPr lang="en-US" altLang="en-US" sz="1800" b="1" dirty="0"/>
              <a:t>open/public/</a:t>
            </a:r>
            <a:r>
              <a:rPr lang="en-US" altLang="en-US" sz="1800" b="1" dirty="0" err="1"/>
              <a:t>permissionless</a:t>
            </a:r>
            <a:r>
              <a:rPr lang="en-US" altLang="en-US" sz="1800" dirty="0"/>
              <a:t> environment</a:t>
            </a:r>
            <a:endParaRPr lang="en-US" altLang="en-US" sz="1400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Numerous organizations across the world working on various aspects of it: </a:t>
            </a:r>
            <a:br>
              <a:rPr lang="en-US" altLang="en-US" sz="1800" dirty="0"/>
            </a:br>
            <a:r>
              <a:rPr lang="en-US" altLang="en-US" sz="1800" dirty="0"/>
              <a:t>security, consensus, database, benchmarks, 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Banks, regulators, universities, startups, big technology companies, services companies, governments, … individually or as part of consortia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600" dirty="0"/>
              <a:t>February 2017: First commercial deployment of BC technology by IBM and Guernsey’s Northern Trust for admin of private equity fund managed by </a:t>
            </a:r>
            <a:r>
              <a:rPr lang="en-US" altLang="en-US" sz="1600" dirty="0" err="1"/>
              <a:t>Unigestion</a:t>
            </a:r>
            <a:endParaRPr lang="en-US" altLang="en-US" sz="1600" dirty="0"/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600" dirty="0"/>
              <a:t>July 2017: </a:t>
            </a:r>
            <a:r>
              <a:rPr lang="en-US" altLang="en-US" sz="1600" dirty="0" err="1">
                <a:solidFill>
                  <a:srgbClr val="FF0000"/>
                </a:solidFill>
              </a:rPr>
              <a:t>Hyperledger</a:t>
            </a:r>
            <a:r>
              <a:rPr lang="en-US" altLang="en-US" sz="1600" dirty="0">
                <a:solidFill>
                  <a:srgbClr val="FF0000"/>
                </a:solidFill>
              </a:rPr>
              <a:t> Fabric </a:t>
            </a:r>
            <a:r>
              <a:rPr lang="en-US" altLang="en-US" sz="1600" b="1" dirty="0">
                <a:solidFill>
                  <a:srgbClr val="FF0000"/>
                </a:solidFill>
              </a:rPr>
              <a:t>1.0</a:t>
            </a:r>
            <a:r>
              <a:rPr lang="en-US" altLang="en-US" sz="1600" dirty="0"/>
              <a:t> Released</a:t>
            </a:r>
          </a:p>
          <a:p>
            <a:pPr lvl="1"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600" dirty="0" err="1"/>
              <a:t>Hyperledger</a:t>
            </a:r>
            <a:r>
              <a:rPr lang="en-US" altLang="en-US" sz="1600" dirty="0"/>
              <a:t> Fabric on IBM Cloud - </a:t>
            </a:r>
            <a:r>
              <a:rPr lang="en-US" altLang="en-US" sz="1600" dirty="0">
                <a:solidFill>
                  <a:srgbClr val="191EE1"/>
                </a:solidFill>
              </a:rPr>
              <a:t>IBM Blockchain Platform (</a:t>
            </a:r>
            <a:r>
              <a:rPr lang="en-US" altLang="en-US" sz="1600" dirty="0"/>
              <a:t>formerly</a:t>
            </a:r>
            <a:r>
              <a:rPr lang="en-US" altLang="en-US" sz="1600" dirty="0">
                <a:solidFill>
                  <a:srgbClr val="191EE1"/>
                </a:solidFill>
              </a:rPr>
              <a:t> HSBN) </a:t>
            </a:r>
            <a:r>
              <a:rPr lang="en-US" altLang="en-US" sz="1600" dirty="0"/>
              <a:t>on highly secure Linux on mainframes (System Z) with security hardware – announced August 2017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Grand View Research: Global BC Tech Market </a:t>
            </a:r>
            <a:r>
              <a:rPr lang="en-US" altLang="en-US" sz="1800" b="1" dirty="0"/>
              <a:t>$7.74B </a:t>
            </a:r>
            <a:r>
              <a:rPr lang="en-US" altLang="en-US" sz="1800" dirty="0"/>
              <a:t>by 2024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b="1" dirty="0"/>
              <a:t>My focus</a:t>
            </a:r>
            <a:r>
              <a:rPr lang="en-US" altLang="en-US" sz="1800" dirty="0"/>
              <a:t>: </a:t>
            </a:r>
            <a:r>
              <a:rPr lang="en-US" altLang="en-US" sz="1800" b="1" dirty="0">
                <a:solidFill>
                  <a:srgbClr val="0000FF"/>
                </a:solidFill>
              </a:rPr>
              <a:t>Private/Permissioned </a:t>
            </a:r>
            <a:r>
              <a:rPr lang="en-US" altLang="en-US" sz="1800" dirty="0"/>
              <a:t>BC Systems! </a:t>
            </a:r>
          </a:p>
        </p:txBody>
      </p:sp>
    </p:spTree>
    <p:extLst>
      <p:ext uri="{BB962C8B-B14F-4D97-AF65-F5344CB8AC3E}">
        <p14:creationId xmlns:p14="http://schemas.microsoft.com/office/powerpoint/2010/main" val="3537685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457201"/>
            <a:ext cx="8245475" cy="473075"/>
          </a:xfrm>
        </p:spPr>
        <p:txBody>
          <a:bodyPr/>
          <a:lstStyle/>
          <a:p>
            <a:r>
              <a:rPr lang="en-US" dirty="0"/>
              <a:t>Ethereum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30277"/>
            <a:ext cx="8686800" cy="5546724"/>
          </a:xfrm>
        </p:spPr>
        <p:txBody>
          <a:bodyPr/>
          <a:lstStyle/>
          <a:p>
            <a:pPr>
              <a:spcAft>
                <a:spcPts val="300"/>
              </a:spcAft>
            </a:pPr>
            <a:r>
              <a:rPr lang="en-US" dirty="0"/>
              <a:t>Public BC like Bitcoin 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Extends it with Smart Contracts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Uses </a:t>
            </a:r>
            <a:r>
              <a:rPr lang="en-US" dirty="0" err="1"/>
              <a:t>PoW</a:t>
            </a:r>
            <a:r>
              <a:rPr lang="en-US" dirty="0"/>
              <a:t> for consensus 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Own machine </a:t>
            </a:r>
            <a:r>
              <a:rPr lang="en-US" dirty="0" err="1"/>
              <a:t>lang</a:t>
            </a:r>
            <a:r>
              <a:rPr lang="en-US" dirty="0"/>
              <a:t> &amp; VM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i="1" dirty="0"/>
              <a:t>gas</a:t>
            </a:r>
            <a:r>
              <a:rPr lang="en-US" dirty="0"/>
              <a:t> charging!</a:t>
            </a:r>
          </a:p>
          <a:p>
            <a:pPr>
              <a:spcAft>
                <a:spcPts val="300"/>
              </a:spcAft>
            </a:pPr>
            <a:r>
              <a:rPr lang="en-US" dirty="0"/>
              <a:t>Most apps relate to its currency Ether</a:t>
            </a:r>
          </a:p>
          <a:p>
            <a:pPr>
              <a:spcAft>
                <a:spcPts val="300"/>
              </a:spcAft>
            </a:pPr>
            <a:r>
              <a:rPr lang="en-US" i="1" dirty="0"/>
              <a:t>Enterprise Ethereum Alliance</a:t>
            </a:r>
            <a:r>
              <a:rPr lang="en-US" dirty="0"/>
              <a:t> (</a:t>
            </a:r>
            <a:r>
              <a:rPr lang="en-US" b="1" dirty="0"/>
              <a:t>EEA</a:t>
            </a:r>
            <a:r>
              <a:rPr lang="en-US" dirty="0"/>
              <a:t>): </a:t>
            </a:r>
            <a:r>
              <a:rPr lang="en-US" sz="1600" dirty="0"/>
              <a:t>JPMorgan Chase, Microsoft, Intel, Accenture, Banco Santander, BNY Mellon, ConsenSys, Credit Suisse, ING, Thomson Reuters, UBS, Wipro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EEA will add confidentiality (Quorum), scalability (pluggable consensus) and permissioning to Ethereum 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Focus on specification, </a:t>
            </a:r>
            <a:r>
              <a:rPr lang="en-US" b="1" dirty="0" err="1"/>
              <a:t>EntEth</a:t>
            </a:r>
            <a:r>
              <a:rPr lang="en-US" dirty="0"/>
              <a:t> 1.0 with Python reference client, benchmarking, compliance testing and tools</a:t>
            </a:r>
          </a:p>
          <a:p>
            <a:pPr lvl="1">
              <a:spcBef>
                <a:spcPts val="0"/>
              </a:spcBef>
              <a:spcAft>
                <a:spcPts val="300"/>
              </a:spcAft>
            </a:pPr>
            <a:r>
              <a:rPr lang="en-US" dirty="0"/>
              <a:t>Develop standards for Ethereum: best practices, security, privacy, scalability, interoperability</a:t>
            </a:r>
            <a:endParaRPr lang="en-US" sz="1600" dirty="0"/>
          </a:p>
          <a:p>
            <a:pPr>
              <a:spcAft>
                <a:spcPts val="300"/>
              </a:spcAft>
            </a:pPr>
            <a:r>
              <a:rPr lang="en-US" sz="2000" dirty="0"/>
              <a:t>Quorum from JPMorgan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336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Quorum Overview </a:t>
            </a:r>
            <a:r>
              <a:rPr lang="en-US" sz="2000" dirty="0"/>
              <a:t>J.P. Morgan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887" y="1256218"/>
            <a:ext cx="7285576" cy="516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671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205" y="1219199"/>
            <a:ext cx="7529619" cy="502294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988" y="609600"/>
            <a:ext cx="8245475" cy="498475"/>
          </a:xfrm>
        </p:spPr>
        <p:txBody>
          <a:bodyPr/>
          <a:lstStyle/>
          <a:p>
            <a:r>
              <a:rPr lang="en-US" dirty="0"/>
              <a:t>Quorum Network </a:t>
            </a:r>
            <a:r>
              <a:rPr lang="en-US" sz="2000" dirty="0"/>
              <a:t>J.P. Morgan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873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Foundation’s Hyperledger Project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33</a:t>
            </a:fld>
            <a:endParaRPr lang="en-US" altLang="en-US"/>
          </a:p>
        </p:txBody>
      </p:sp>
      <p:pic>
        <p:nvPicPr>
          <p:cNvPr id="4" name="Picture 3" descr="hyperledger copy"/>
          <p:cNvPicPr>
            <a:picLocks noChangeAspect="1" noChangeArrowheads="1"/>
          </p:cNvPicPr>
          <p:nvPr/>
        </p:nvPicPr>
        <p:blipFill>
          <a:blip r:embed="rId2"/>
          <a:srcRect r="13206"/>
          <a:stretch>
            <a:fillRect/>
          </a:stretch>
        </p:blipFill>
        <p:spPr bwMode="auto">
          <a:xfrm>
            <a:off x="5141119" y="1528054"/>
            <a:ext cx="3703637" cy="389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2"/>
          <p:cNvSpPr>
            <a:spLocks/>
          </p:cNvSpPr>
          <p:nvPr/>
        </p:nvSpPr>
        <p:spPr bwMode="auto">
          <a:xfrm>
            <a:off x="299244" y="1749506"/>
            <a:ext cx="5649912" cy="274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9pPr>
          </a:lstStyle>
          <a:p>
            <a:pPr marL="228600" indent="-228600" defTabSz="457200">
              <a:spcBef>
                <a:spcPct val="20000"/>
              </a:spcBef>
              <a:spcAft>
                <a:spcPct val="50000"/>
              </a:spcAft>
              <a:buFont typeface="Arial" pitchFamily="34" charset="0"/>
              <a:buChar char="–"/>
            </a:pPr>
            <a:r>
              <a:rPr lang="en-US" sz="1600" b="0" i="1" dirty="0">
                <a:solidFill>
                  <a:schemeClr val="bg1"/>
                </a:solidFill>
              </a:rPr>
              <a:t>Open Ledger Project </a:t>
            </a:r>
            <a:r>
              <a:rPr lang="en-US" sz="1600" b="0" dirty="0">
                <a:solidFill>
                  <a:schemeClr val="bg1"/>
                </a:solidFill>
              </a:rPr>
              <a:t>announced December 17, 2015 with </a:t>
            </a:r>
            <a:r>
              <a:rPr lang="en-US" sz="1600" dirty="0">
                <a:solidFill>
                  <a:schemeClr val="bg1"/>
                </a:solidFill>
              </a:rPr>
              <a:t>17 </a:t>
            </a:r>
            <a:r>
              <a:rPr lang="en-US" sz="1600" b="0" dirty="0">
                <a:solidFill>
                  <a:schemeClr val="bg1"/>
                </a:solidFill>
              </a:rPr>
              <a:t>founders, now over </a:t>
            </a:r>
            <a:r>
              <a:rPr lang="en-US" sz="1600" dirty="0">
                <a:solidFill>
                  <a:schemeClr val="bg1"/>
                </a:solidFill>
              </a:rPr>
              <a:t>100 </a:t>
            </a:r>
            <a:r>
              <a:rPr lang="en-US" sz="1600" b="0" dirty="0">
                <a:solidFill>
                  <a:schemeClr val="bg1"/>
                </a:solidFill>
              </a:rPr>
              <a:t>members</a:t>
            </a:r>
          </a:p>
          <a:p>
            <a:pPr marL="228600" indent="-228600" defTabSz="457200">
              <a:spcBef>
                <a:spcPct val="20000"/>
              </a:spcBef>
              <a:spcAft>
                <a:spcPct val="50000"/>
              </a:spcAft>
              <a:buFont typeface="Arial" pitchFamily="34" charset="0"/>
              <a:buChar char="–"/>
            </a:pPr>
            <a:r>
              <a:rPr lang="en-US" sz="1600" b="0" i="1" dirty="0">
                <a:solidFill>
                  <a:schemeClr val="bg1"/>
                </a:solidFill>
              </a:rPr>
              <a:t>Hyperledger Project </a:t>
            </a:r>
            <a:r>
              <a:rPr lang="en-US" sz="1600" b="0" dirty="0">
                <a:solidFill>
                  <a:schemeClr val="bg1"/>
                </a:solidFill>
              </a:rPr>
              <a:t>rebrand in February 2016</a:t>
            </a:r>
          </a:p>
          <a:p>
            <a:pPr marL="228600" indent="-228600" defTabSz="457200">
              <a:spcBef>
                <a:spcPct val="20000"/>
              </a:spcBef>
              <a:spcAft>
                <a:spcPct val="50000"/>
              </a:spcAft>
              <a:buFont typeface="Arial" pitchFamily="34" charset="0"/>
              <a:buChar char="–"/>
            </a:pPr>
            <a:r>
              <a:rPr lang="en-US" sz="1600" b="0" dirty="0">
                <a:solidFill>
                  <a:schemeClr val="bg1"/>
                </a:solidFill>
              </a:rPr>
              <a:t>Collaborative effort to advance Blockchain technology by identifying and addressing important features for a cross-industry open standard for distributed ledgers that can transform the way business transactions are conducted globally</a:t>
            </a:r>
          </a:p>
          <a:p>
            <a:pPr marL="228600" indent="-228600" defTabSz="457200">
              <a:spcBef>
                <a:spcPct val="20000"/>
              </a:spcBef>
              <a:spcAft>
                <a:spcPct val="50000"/>
              </a:spcAft>
              <a:buFont typeface="Arial" pitchFamily="34" charset="0"/>
              <a:buChar char="–"/>
            </a:pPr>
            <a:r>
              <a:rPr lang="en-US" sz="1600" b="0" dirty="0">
                <a:solidFill>
                  <a:schemeClr val="bg1"/>
                </a:solidFill>
              </a:rPr>
              <a:t>Open source, open standards, open governance</a:t>
            </a:r>
          </a:p>
        </p:txBody>
      </p:sp>
      <p:sp>
        <p:nvSpPr>
          <p:cNvPr id="7" name="Rectangle 6"/>
          <p:cNvSpPr>
            <a:spLocks/>
          </p:cNvSpPr>
          <p:nvPr/>
        </p:nvSpPr>
        <p:spPr bwMode="auto">
          <a:xfrm>
            <a:off x="481807" y="4594933"/>
            <a:ext cx="5510212" cy="976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9pPr>
          </a:lstStyle>
          <a:p>
            <a:pPr algn="ctr" defTabSz="457200" eaLnBrk="0" hangingPunct="0">
              <a:spcBef>
                <a:spcPct val="20000"/>
              </a:spcBef>
              <a:spcAft>
                <a:spcPct val="35000"/>
              </a:spcAft>
              <a:buSzPct val="80000"/>
            </a:pPr>
            <a:r>
              <a:rPr lang="en-US" b="0" dirty="0">
                <a:solidFill>
                  <a:srgbClr val="325C80"/>
                </a:solidFill>
              </a:rPr>
              <a:t>Enable adoption of shared ledger technology at </a:t>
            </a:r>
            <a:br>
              <a:rPr lang="en-US" b="0" dirty="0">
                <a:solidFill>
                  <a:srgbClr val="325C80"/>
                </a:solidFill>
              </a:rPr>
            </a:br>
            <a:r>
              <a:rPr lang="en-US" b="0" dirty="0">
                <a:solidFill>
                  <a:srgbClr val="325C80"/>
                </a:solidFill>
              </a:rPr>
              <a:t>a pace and depth not achievable by any one company or industry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58681" y="1985127"/>
            <a:ext cx="2886075" cy="2996989"/>
          </a:xfrm>
          <a:prstGeom prst="rect">
            <a:avLst/>
          </a:prstGeom>
          <a:solidFill>
            <a:srgbClr val="325C80">
              <a:alpha val="70195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9pPr>
          </a:lstStyle>
          <a:p>
            <a:endParaRPr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338094" y="2022763"/>
            <a:ext cx="214312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9pPr>
          </a:lstStyle>
          <a:p>
            <a:pPr algn="ctr"/>
            <a:r>
              <a:rPr lang="en-US" sz="1200">
                <a:solidFill>
                  <a:srgbClr val="FFFFFF"/>
                </a:solidFill>
              </a:rPr>
              <a:t>QUICK FACTS</a:t>
            </a:r>
          </a:p>
        </p:txBody>
      </p:sp>
      <p:pic>
        <p:nvPicPr>
          <p:cNvPr id="10" name="tabl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356" y="2305338"/>
            <a:ext cx="2743200" cy="2515237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 bwMode="auto">
          <a:xfrm>
            <a:off x="6171799" y="5186895"/>
            <a:ext cx="2495550" cy="31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5pPr>
            <a:lvl6pPr marL="22860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6pPr>
            <a:lvl7pPr marL="27432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7pPr>
            <a:lvl8pPr marL="32004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8pPr>
            <a:lvl9pPr marL="3657600" algn="l" defTabSz="914400" rtl="0" eaLnBrk="1" latinLnBrk="0" hangingPunct="1">
              <a:defRPr b="1" kern="12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9pPr>
          </a:lstStyle>
          <a:p>
            <a:pPr algn="ctr" defTabSz="457200"/>
            <a:r>
              <a:rPr lang="en-US" sz="1400" dirty="0">
                <a:solidFill>
                  <a:srgbClr val="00B0F0"/>
                </a:solidFill>
                <a:ea typeface="Helvetica Neue"/>
                <a:cs typeface="Helvetica Neue"/>
                <a:hlinkClick r:id="rId4"/>
              </a:rPr>
              <a:t>www.hyperledger.org</a:t>
            </a:r>
            <a:endParaRPr lang="en-US" sz="1400" dirty="0">
              <a:solidFill>
                <a:srgbClr val="00B0F0"/>
              </a:solidFill>
              <a:ea typeface="Helvetica Neue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68565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152400" y="609600"/>
            <a:ext cx="8245475" cy="503238"/>
          </a:xfrm>
        </p:spPr>
        <p:txBody>
          <a:bodyPr/>
          <a:lstStyle/>
          <a:p>
            <a:r>
              <a:rPr lang="en-US" altLang="en-US" dirty="0"/>
              <a:t>Hyperledger </a:t>
            </a:r>
            <a:r>
              <a:rPr lang="en-US" altLang="en-US" dirty="0">
                <a:solidFill>
                  <a:srgbClr val="FF0000"/>
                </a:solidFill>
              </a:rPr>
              <a:t>Fabric</a:t>
            </a:r>
            <a:r>
              <a:rPr lang="en-US" altLang="en-US" dirty="0"/>
              <a:t>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763000" cy="472440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US" dirty="0"/>
              <a:t>Initiated by IBM with IBM open source ledger contribution</a:t>
            </a:r>
            <a:br>
              <a:rPr lang="en-US" dirty="0"/>
            </a:br>
            <a:r>
              <a:rPr lang="en-US" sz="1200" dirty="0"/>
              <a:t>http://hyperledger-fabric.readthedocs.io/en/latest/</a:t>
            </a:r>
            <a:endParaRPr lang="en-US" dirty="0"/>
          </a:p>
          <a:p>
            <a:pPr>
              <a:spcBef>
                <a:spcPts val="300"/>
              </a:spcBef>
            </a:pPr>
            <a:r>
              <a:rPr lang="en-US" dirty="0"/>
              <a:t>Significant change in architecture from V0.6 to V1</a:t>
            </a:r>
          </a:p>
          <a:p>
            <a:pPr lvl="1">
              <a:spcBef>
                <a:spcPts val="300"/>
              </a:spcBef>
              <a:spcAft>
                <a:spcPts val="100"/>
              </a:spcAft>
            </a:pPr>
            <a:r>
              <a:rPr lang="en-US" dirty="0"/>
              <a:t>Chaincode trust flexibility</a:t>
            </a:r>
          </a:p>
          <a:p>
            <a:pPr lvl="1">
              <a:spcBef>
                <a:spcPts val="300"/>
              </a:spcBef>
              <a:spcAft>
                <a:spcPts val="100"/>
              </a:spcAft>
            </a:pPr>
            <a:r>
              <a:rPr lang="en-US" dirty="0"/>
              <a:t>Scalability</a:t>
            </a:r>
          </a:p>
          <a:p>
            <a:pPr lvl="1">
              <a:spcBef>
                <a:spcPts val="300"/>
              </a:spcBef>
              <a:spcAft>
                <a:spcPts val="100"/>
              </a:spcAft>
            </a:pPr>
            <a:r>
              <a:rPr lang="en-US" dirty="0"/>
              <a:t>Confidentiality</a:t>
            </a:r>
          </a:p>
          <a:p>
            <a:pPr lvl="1">
              <a:spcBef>
                <a:spcPts val="300"/>
              </a:spcBef>
              <a:spcAft>
                <a:spcPts val="100"/>
              </a:spcAft>
            </a:pPr>
            <a:r>
              <a:rPr lang="en-US" dirty="0"/>
              <a:t>Consensus modularity</a:t>
            </a:r>
          </a:p>
          <a:p>
            <a:pPr>
              <a:spcBef>
                <a:spcPts val="300"/>
              </a:spcBef>
            </a:pPr>
            <a:r>
              <a:rPr lang="en-US" dirty="0"/>
              <a:t>Used PBFT for consensus before V1 </a:t>
            </a:r>
            <a:r>
              <a:rPr lang="en-US" sz="1200" dirty="0"/>
              <a:t>Miguel Castro, Barbara </a:t>
            </a:r>
            <a:r>
              <a:rPr lang="en-US" sz="1200" dirty="0" err="1"/>
              <a:t>Liskov</a:t>
            </a:r>
            <a:r>
              <a:rPr lang="en-US" sz="1200" dirty="0"/>
              <a:t>: Practical Byzantine Fault Tolerance and Proactive Recovery. ACM Trans. </a:t>
            </a:r>
            <a:r>
              <a:rPr lang="en-US" sz="1200" dirty="0" err="1"/>
              <a:t>Comput</a:t>
            </a:r>
            <a:r>
              <a:rPr lang="en-US" sz="1200" dirty="0"/>
              <a:t>. Syst. (TOCS), 20(4), 2002.</a:t>
            </a:r>
          </a:p>
          <a:p>
            <a:pPr>
              <a:spcBef>
                <a:spcPts val="300"/>
              </a:spcBef>
            </a:pPr>
            <a:r>
              <a:rPr lang="en-US" dirty="0"/>
              <a:t>Other Hyperledger Projects: </a:t>
            </a:r>
            <a:r>
              <a:rPr lang="en-US" dirty="0" err="1"/>
              <a:t>Iroha</a:t>
            </a:r>
            <a:r>
              <a:rPr lang="en-US" dirty="0"/>
              <a:t>, </a:t>
            </a:r>
            <a:r>
              <a:rPr lang="en-US" dirty="0" err="1"/>
              <a:t>Sawtooth</a:t>
            </a:r>
            <a:r>
              <a:rPr lang="en-US" dirty="0"/>
              <a:t>, Composer, … </a:t>
            </a:r>
            <a:br>
              <a:rPr lang="en-US" dirty="0"/>
            </a:br>
            <a:r>
              <a:rPr lang="en-US" sz="1400" dirty="0"/>
              <a:t>https://www.hyperledger.org/</a:t>
            </a:r>
          </a:p>
          <a:p>
            <a:pPr>
              <a:spcBef>
                <a:spcPts val="300"/>
              </a:spcBef>
            </a:pPr>
            <a:r>
              <a:rPr lang="en-US" sz="2000" dirty="0"/>
              <a:t>Customers doing trials: Bank of Tokyo, London Stock Exchange, Maersk, Northern Trust, Walmart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62948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152400" y="609600"/>
            <a:ext cx="8245475" cy="503238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Fabric</a:t>
            </a:r>
            <a:r>
              <a:rPr lang="en-US" altLang="en-US" dirty="0"/>
              <a:t> V1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371600"/>
            <a:ext cx="8763000" cy="4724400"/>
          </a:xfrm>
        </p:spPr>
        <p:txBody>
          <a:bodyPr/>
          <a:lstStyle/>
          <a:p>
            <a:pPr>
              <a:spcAft>
                <a:spcPts val="1000"/>
              </a:spcAft>
            </a:pPr>
            <a:r>
              <a:rPr lang="en-US" dirty="0"/>
              <a:t>Elements of the Architecture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 err="1"/>
              <a:t>Chaincode</a:t>
            </a:r>
            <a:r>
              <a:rPr lang="en-US" dirty="0"/>
              <a:t>: System and regular ones. Deploy and Invoke latter. 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State: Versioned KV model - stored in Level DB or </a:t>
            </a:r>
            <a:r>
              <a:rPr lang="en-US" dirty="0" err="1"/>
              <a:t>CouchDB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Ledger data: Blockchain has full state, including history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Transactions</a:t>
            </a:r>
          </a:p>
          <a:p>
            <a:pPr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Kafka for Ordering: 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No Byzantine fault handling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Done to improve performance</a:t>
            </a:r>
          </a:p>
          <a:p>
            <a:pPr lvl="1">
              <a:spcBef>
                <a:spcPts val="0"/>
              </a:spcBef>
              <a:spcAft>
                <a:spcPts val="1000"/>
              </a:spcAft>
            </a:pPr>
            <a:r>
              <a:rPr lang="en-US" dirty="0"/>
              <a:t>Pluggable consensus permits other methods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90107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>
          <a:xfrm>
            <a:off x="1280848" y="1949988"/>
            <a:ext cx="1190989" cy="34010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Can 34"/>
          <p:cNvSpPr/>
          <p:nvPr/>
        </p:nvSpPr>
        <p:spPr>
          <a:xfrm>
            <a:off x="3787976" y="2202346"/>
            <a:ext cx="2054025" cy="1332744"/>
          </a:xfrm>
          <a:prstGeom prst="can">
            <a:avLst>
              <a:gd name="adj" fmla="val 12734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948565" y="2440303"/>
            <a:ext cx="17446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850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Arial"/>
                <a:cs typeface="+mn-cs"/>
              </a:rPr>
              <a:t>Latest written key/values for use in transaction simulation</a:t>
            </a:r>
          </a:p>
          <a:p>
            <a:pPr defTabSz="685069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00" dirty="0">
              <a:solidFill>
                <a:prstClr val="black"/>
              </a:solidFill>
              <a:latin typeface="Arial"/>
              <a:cs typeface="+mn-cs"/>
            </a:endParaRPr>
          </a:p>
          <a:p>
            <a:pPr defTabSz="68506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Arial"/>
                <a:cs typeface="+mn-cs"/>
              </a:rPr>
              <a:t>Supports keyed queries, composite key queries, key range queries</a:t>
            </a:r>
          </a:p>
        </p:txBody>
      </p:sp>
      <p:sp>
        <p:nvSpPr>
          <p:cNvPr id="39" name="Multidocument 38"/>
          <p:cNvSpPr/>
          <p:nvPr/>
        </p:nvSpPr>
        <p:spPr>
          <a:xfrm>
            <a:off x="1637188" y="2591006"/>
            <a:ext cx="555574" cy="552824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/>
              <a:cs typeface="Calibri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606550" y="2644198"/>
            <a:ext cx="599498" cy="4847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solidFill>
                  <a:prstClr val="black"/>
                </a:solidFill>
                <a:latin typeface="Calibri"/>
                <a:cs typeface="Calibri"/>
              </a:rPr>
              <a:t>TX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prstClr val="black"/>
                </a:solidFill>
                <a:latin typeface="Calibri"/>
                <a:cs typeface="Calibri"/>
              </a:rPr>
              <a:t>Reads[]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prstClr val="black"/>
                </a:solidFill>
                <a:latin typeface="Calibri"/>
                <a:cs typeface="Calibri"/>
              </a:rPr>
              <a:t>Writes[]</a:t>
            </a:r>
          </a:p>
        </p:txBody>
      </p:sp>
      <p:sp>
        <p:nvSpPr>
          <p:cNvPr id="41" name="Multidocument 40"/>
          <p:cNvSpPr/>
          <p:nvPr/>
        </p:nvSpPr>
        <p:spPr>
          <a:xfrm>
            <a:off x="1627399" y="3283695"/>
            <a:ext cx="555574" cy="552824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/>
              <a:cs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596761" y="3336886"/>
            <a:ext cx="599498" cy="4847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solidFill>
                  <a:prstClr val="black"/>
                </a:solidFill>
                <a:latin typeface="Calibri"/>
                <a:cs typeface="Calibri"/>
              </a:rPr>
              <a:t>TX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prstClr val="black"/>
                </a:solidFill>
                <a:latin typeface="Calibri"/>
                <a:cs typeface="Calibri"/>
              </a:rPr>
              <a:t>Reads[]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prstClr val="black"/>
                </a:solidFill>
                <a:latin typeface="Calibri"/>
                <a:cs typeface="Calibri"/>
              </a:rPr>
              <a:t>Writes[]</a:t>
            </a:r>
          </a:p>
        </p:txBody>
      </p:sp>
      <p:sp>
        <p:nvSpPr>
          <p:cNvPr id="43" name="Multidocument 42"/>
          <p:cNvSpPr/>
          <p:nvPr/>
        </p:nvSpPr>
        <p:spPr>
          <a:xfrm>
            <a:off x="1619876" y="3957466"/>
            <a:ext cx="555574" cy="552824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589238" y="4010658"/>
            <a:ext cx="599498" cy="4847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solidFill>
                  <a:prstClr val="black"/>
                </a:solidFill>
                <a:latin typeface="Calibri"/>
                <a:cs typeface="Calibri"/>
              </a:rPr>
              <a:t>TX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prstClr val="black"/>
                </a:solidFill>
                <a:latin typeface="Calibri"/>
                <a:cs typeface="Calibri"/>
              </a:rPr>
              <a:t>Reads[]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prstClr val="black"/>
                </a:solidFill>
                <a:latin typeface="Calibri"/>
                <a:cs typeface="Calibri"/>
              </a:rPr>
              <a:t>Writes[]</a:t>
            </a:r>
          </a:p>
        </p:txBody>
      </p:sp>
      <p:sp>
        <p:nvSpPr>
          <p:cNvPr id="45" name="Multidocument 44"/>
          <p:cNvSpPr/>
          <p:nvPr/>
        </p:nvSpPr>
        <p:spPr>
          <a:xfrm>
            <a:off x="1642687" y="4641926"/>
            <a:ext cx="555574" cy="552824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/>
              <a:cs typeface="Calibri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612049" y="4695118"/>
            <a:ext cx="599498" cy="48474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u="sng" dirty="0">
                <a:solidFill>
                  <a:prstClr val="black"/>
                </a:solidFill>
                <a:latin typeface="Calibri"/>
                <a:cs typeface="Calibri"/>
              </a:rPr>
              <a:t>TX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prstClr val="black"/>
                </a:solidFill>
                <a:latin typeface="Calibri"/>
                <a:cs typeface="Calibri"/>
              </a:rPr>
              <a:t>Reads[]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dirty="0">
                <a:solidFill>
                  <a:prstClr val="black"/>
                </a:solidFill>
                <a:latin typeface="Calibri"/>
                <a:cs typeface="Calibri"/>
              </a:rPr>
              <a:t>Writes[]</a:t>
            </a: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1888990" y="4495406"/>
            <a:ext cx="22811" cy="199712"/>
          </a:xfrm>
          <a:prstGeom prst="straightConnector1">
            <a:avLst/>
          </a:prstGeom>
          <a:ln w="9525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1866553" y="3815586"/>
            <a:ext cx="22434" cy="195075"/>
          </a:xfrm>
          <a:prstGeom prst="straightConnector1">
            <a:avLst/>
          </a:prstGeom>
          <a:ln w="9525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42" idx="0"/>
            <a:endCxn id="39" idx="2"/>
          </p:cNvCxnSpPr>
          <p:nvPr/>
        </p:nvCxnSpPr>
        <p:spPr>
          <a:xfrm flipH="1" flipV="1">
            <a:off x="1876342" y="3122894"/>
            <a:ext cx="20168" cy="213992"/>
          </a:xfrm>
          <a:prstGeom prst="straightConnector1">
            <a:avLst/>
          </a:prstGeom>
          <a:ln w="9525" cmpd="sng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4129408" y="2154894"/>
            <a:ext cx="1543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b="1" dirty="0">
                <a:solidFill>
                  <a:prstClr val="black"/>
                </a:solidFill>
                <a:latin typeface="Arial"/>
                <a:cs typeface="+mn-cs"/>
              </a:rPr>
              <a:t>State Database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33812" y="1965117"/>
            <a:ext cx="127412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100" b="1" dirty="0">
                <a:solidFill>
                  <a:prstClr val="black"/>
                </a:solidFill>
                <a:latin typeface="Arial"/>
                <a:cs typeface="+mn-cs"/>
              </a:rPr>
              <a:t>Transaction Log</a:t>
            </a:r>
          </a:p>
        </p:txBody>
      </p:sp>
      <p:cxnSp>
        <p:nvCxnSpPr>
          <p:cNvPr id="52" name="Straight Arrow Connector 51"/>
          <p:cNvCxnSpPr/>
          <p:nvPr/>
        </p:nvCxnSpPr>
        <p:spPr>
          <a:xfrm>
            <a:off x="2175451" y="2760076"/>
            <a:ext cx="1612525" cy="0"/>
          </a:xfrm>
          <a:prstGeom prst="straightConnector1">
            <a:avLst/>
          </a:prstGeom>
          <a:ln w="635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471836" y="2768948"/>
            <a:ext cx="14422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Arial"/>
                <a:cs typeface="+mn-cs"/>
              </a:rPr>
              <a:t>Last written key/value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45203" y="2298412"/>
            <a:ext cx="267119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b="1" dirty="0" err="1">
                <a:solidFill>
                  <a:prstClr val="black"/>
                </a:solidFill>
                <a:latin typeface="Arial"/>
                <a:cs typeface="+mn-cs"/>
              </a:rPr>
              <a:t>CouchDB</a:t>
            </a:r>
            <a:r>
              <a:rPr lang="en-US" sz="1400" dirty="0">
                <a:solidFill>
                  <a:prstClr val="black"/>
                </a:solidFill>
                <a:latin typeface="Arial"/>
                <a:cs typeface="+mn-cs"/>
              </a:rPr>
              <a:t> (external option) supports keyed queries, composite key queries, key range queries, plus full data rich queries (beta in 1.0)</a:t>
            </a:r>
            <a:endParaRPr lang="en-US" sz="1400" i="1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2211547" y="4810922"/>
            <a:ext cx="1576428" cy="0"/>
          </a:xfrm>
          <a:prstGeom prst="straightConnector1">
            <a:avLst/>
          </a:prstGeom>
          <a:ln w="6350" cmpd="sng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787976" y="4427890"/>
            <a:ext cx="2054025" cy="1033104"/>
            <a:chOff x="3787975" y="3570640"/>
            <a:chExt cx="2054025" cy="1033104"/>
          </a:xfrm>
        </p:grpSpPr>
        <p:sp>
          <p:nvSpPr>
            <p:cNvPr id="56" name="Can 55"/>
            <p:cNvSpPr/>
            <p:nvPr/>
          </p:nvSpPr>
          <p:spPr>
            <a:xfrm>
              <a:off x="3787975" y="3613857"/>
              <a:ext cx="2054025" cy="989887"/>
            </a:xfrm>
            <a:prstGeom prst="can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54385" y="3931353"/>
              <a:ext cx="1919661" cy="553998"/>
            </a:xfrm>
            <a:prstGeom prst="rect">
              <a:avLst/>
            </a:prstGeom>
            <a:noFill/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 err="1">
                  <a:solidFill>
                    <a:prstClr val="black"/>
                  </a:solidFill>
                  <a:latin typeface="Arial"/>
                  <a:cs typeface="+mn-cs"/>
                </a:rPr>
                <a:t>blockHash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</a:rPr>
                <a:t>  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  <a:sym typeface="Wingdings"/>
                </a:rPr>
                <a:t> </a:t>
              </a:r>
              <a:r>
                <a:rPr lang="en-US" sz="1000" dirty="0" err="1">
                  <a:solidFill>
                    <a:prstClr val="black"/>
                  </a:solidFill>
                  <a:latin typeface="Arial"/>
                  <a:cs typeface="+mn-cs"/>
                </a:rPr>
                <a:t>SegNo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</a:rPr>
                <a:t> + offset</a:t>
              </a:r>
            </a:p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 err="1">
                  <a:solidFill>
                    <a:prstClr val="black"/>
                  </a:solidFill>
                  <a:latin typeface="Arial"/>
                  <a:cs typeface="+mn-cs"/>
                </a:rPr>
                <a:t>blockNum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</a:rPr>
                <a:t>  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  <a:sym typeface="Wingdings"/>
                </a:rPr>
                <a:t> </a:t>
              </a:r>
              <a:r>
                <a:rPr lang="en-US" sz="1000" dirty="0" err="1">
                  <a:solidFill>
                    <a:prstClr val="black"/>
                  </a:solidFill>
                  <a:latin typeface="Arial"/>
                  <a:cs typeface="+mn-cs"/>
                </a:rPr>
                <a:t>SegNo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</a:rPr>
                <a:t> + offset</a:t>
              </a:r>
            </a:p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 err="1">
                  <a:solidFill>
                    <a:prstClr val="black"/>
                  </a:solidFill>
                  <a:latin typeface="Arial"/>
                  <a:cs typeface="+mn-cs"/>
                </a:rPr>
                <a:t>txId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</a:rPr>
                <a:t>             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  <a:sym typeface="Wingdings"/>
                </a:rPr>
                <a:t> </a:t>
              </a:r>
              <a:r>
                <a:rPr lang="en-US" sz="1000" dirty="0" err="1">
                  <a:solidFill>
                    <a:prstClr val="black"/>
                  </a:solidFill>
                  <a:latin typeface="Arial"/>
                  <a:cs typeface="+mn-cs"/>
                  <a:sym typeface="Wingdings"/>
                </a:rPr>
                <a:t>SegNo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  <a:sym typeface="Wingdings"/>
                </a:rPr>
                <a:t> +</a:t>
              </a:r>
              <a:r>
                <a:rPr lang="en-US" sz="1000" dirty="0">
                  <a:solidFill>
                    <a:prstClr val="black"/>
                  </a:solidFill>
                  <a:latin typeface="Arial"/>
                  <a:cs typeface="+mn-cs"/>
                </a:rPr>
                <a:t> offset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270427" y="3570640"/>
              <a:ext cx="105670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prstClr val="black"/>
                  </a:solidFill>
                  <a:latin typeface="Arial"/>
                  <a:cs typeface="+mn-cs"/>
                </a:rPr>
                <a:t>Block index</a:t>
              </a:r>
            </a:p>
          </p:txBody>
        </p:sp>
      </p:grpSp>
      <p:sp>
        <p:nvSpPr>
          <p:cNvPr id="66" name="TextBox 65"/>
          <p:cNvSpPr txBox="1"/>
          <p:nvPr/>
        </p:nvSpPr>
        <p:spPr>
          <a:xfrm rot="16200000">
            <a:off x="1170915" y="2762849"/>
            <a:ext cx="543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Arial"/>
                <a:cs typeface="+mn-cs"/>
              </a:rPr>
              <a:t>block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535214" y="2317883"/>
            <a:ext cx="697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black"/>
                </a:solidFill>
                <a:latin typeface="Arial"/>
                <a:cs typeface="+mn-cs"/>
              </a:rPr>
              <a:t>tx array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71385" y="5526806"/>
            <a:ext cx="1390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Arial"/>
                <a:cs typeface="+mn-cs"/>
              </a:rPr>
              <a:t>File System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205831" y="5532169"/>
            <a:ext cx="1121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Arial"/>
                <a:cs typeface="+mn-cs"/>
              </a:rPr>
              <a:t>Level DB</a:t>
            </a:r>
          </a:p>
        </p:txBody>
      </p:sp>
      <p:sp>
        <p:nvSpPr>
          <p:cNvPr id="70" name="Left Brace 69"/>
          <p:cNvSpPr/>
          <p:nvPr/>
        </p:nvSpPr>
        <p:spPr>
          <a:xfrm rot="5400000">
            <a:off x="4764171" y="684088"/>
            <a:ext cx="223381" cy="2338683"/>
          </a:xfrm>
          <a:prstGeom prst="leftBrace">
            <a:avLst>
              <a:gd name="adj1" fmla="val 47807"/>
              <a:gd name="adj2" fmla="val 48874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black"/>
              </a:solidFill>
              <a:latin typeface="Arial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29409" y="1379561"/>
            <a:ext cx="1467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solidFill>
                  <a:prstClr val="black"/>
                </a:solidFill>
                <a:latin typeface="Arial"/>
                <a:cs typeface="+mn-cs"/>
              </a:rPr>
              <a:t>Replaceable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794103" y="3604369"/>
            <a:ext cx="2054025" cy="774033"/>
            <a:chOff x="3794102" y="2884697"/>
            <a:chExt cx="2054025" cy="774033"/>
          </a:xfrm>
        </p:grpSpPr>
        <p:sp>
          <p:nvSpPr>
            <p:cNvPr id="54" name="Can 53"/>
            <p:cNvSpPr/>
            <p:nvPr/>
          </p:nvSpPr>
          <p:spPr>
            <a:xfrm>
              <a:off x="3794102" y="2917331"/>
              <a:ext cx="2054025" cy="741399"/>
            </a:xfrm>
            <a:prstGeom prst="can">
              <a:avLst/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096643" y="3236353"/>
              <a:ext cx="1612415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defTabSz="685069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is-IS" sz="1000" dirty="0">
                  <a:solidFill>
                    <a:prstClr val="black"/>
                  </a:solidFill>
                  <a:latin typeface="Arial"/>
                  <a:cs typeface="+mn-cs"/>
                </a:rPr>
                <a:t>tracking history of a key</a:t>
              </a:r>
              <a:endParaRPr lang="en-US" sz="1000" dirty="0">
                <a:solidFill>
                  <a:prstClr val="black"/>
                </a:solidFill>
                <a:latin typeface="Arial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096643" y="2884697"/>
              <a:ext cx="14927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1" dirty="0">
                  <a:solidFill>
                    <a:prstClr val="black"/>
                  </a:solidFill>
                  <a:latin typeface="Arial"/>
                  <a:cs typeface="+mn-cs"/>
                </a:rPr>
                <a:t>Key History index</a:t>
              </a:r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 bwMode="auto">
          <a:xfrm>
            <a:off x="153988" y="554474"/>
            <a:ext cx="8803746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Fabric V1 Ledger</a:t>
            </a:r>
          </a:p>
        </p:txBody>
      </p:sp>
    </p:spTree>
    <p:extLst>
      <p:ext uri="{BB962C8B-B14F-4D97-AF65-F5344CB8AC3E}">
        <p14:creationId xmlns:p14="http://schemas.microsoft.com/office/powerpoint/2010/main" val="1270385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Hyperledger Fabric V1 Components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37</a:t>
            </a:fld>
            <a:endParaRPr lang="en-US" altLang="en-US"/>
          </a:p>
        </p:txBody>
      </p:sp>
      <p:sp>
        <p:nvSpPr>
          <p:cNvPr id="5" name="Rectangle 4"/>
          <p:cNvSpPr/>
          <p:nvPr/>
        </p:nvSpPr>
        <p:spPr>
          <a:xfrm>
            <a:off x="5481461" y="2990044"/>
            <a:ext cx="1527396" cy="834077"/>
          </a:xfrm>
          <a:prstGeom prst="rect">
            <a:avLst/>
          </a:prstGeom>
          <a:solidFill>
            <a:schemeClr val="tx1"/>
          </a:solidFill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 anchorCtr="0"/>
          <a:lstStyle/>
          <a:p>
            <a:pPr algn="ctr" defTabSz="684797">
              <a:lnSpc>
                <a:spcPct val="120000"/>
              </a:lnSpc>
            </a:pPr>
            <a:r>
              <a:rPr lang="en-US" sz="1100" dirty="0">
                <a:solidFill>
                  <a:srgbClr val="FF0000"/>
                </a:solidFill>
                <a:latin typeface="Helvetica Neue"/>
                <a:cs typeface="Helvetica Neue"/>
              </a:rPr>
              <a:t>CHAINCODE</a:t>
            </a:r>
            <a:endParaRPr lang="en-US" sz="1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94414" y="2990044"/>
            <a:ext cx="1480377" cy="834077"/>
          </a:xfrm>
          <a:prstGeom prst="rect">
            <a:avLst/>
          </a:prstGeom>
          <a:solidFill>
            <a:schemeClr val="tx1"/>
          </a:solidFill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 anchorCtr="0"/>
          <a:lstStyle/>
          <a:p>
            <a:pPr algn="ctr" defTabSz="684797">
              <a:lnSpc>
                <a:spcPct val="120000"/>
              </a:lnSpc>
            </a:pPr>
            <a:r>
              <a:rPr lang="en-US" sz="1100" dirty="0">
                <a:solidFill>
                  <a:srgbClr val="FF0000"/>
                </a:solidFill>
                <a:latin typeface="Helvetica Neue"/>
                <a:cs typeface="Helvetica Neue"/>
              </a:rPr>
              <a:t>LEDGER</a:t>
            </a:r>
            <a:endParaRPr lang="en-US" sz="1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03253" y="2990044"/>
            <a:ext cx="1484492" cy="834077"/>
          </a:xfrm>
          <a:prstGeom prst="rect">
            <a:avLst/>
          </a:prstGeom>
          <a:solidFill>
            <a:schemeClr val="tx1"/>
          </a:solidFill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 anchorCtr="0"/>
          <a:lstStyle/>
          <a:p>
            <a:pPr algn="ctr" defTabSz="684797">
              <a:lnSpc>
                <a:spcPct val="120000"/>
              </a:lnSpc>
            </a:pPr>
            <a:r>
              <a:rPr lang="en-US" sz="1100" dirty="0">
                <a:solidFill>
                  <a:srgbClr val="FF0000"/>
                </a:solidFill>
                <a:latin typeface="Helvetica Neue"/>
                <a:cs typeface="Helvetica Neue"/>
              </a:rPr>
              <a:t>MEMBERSHIP</a:t>
            </a:r>
            <a:endParaRPr lang="en-US" sz="1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15527" y="2990044"/>
            <a:ext cx="1527396" cy="834077"/>
          </a:xfrm>
          <a:prstGeom prst="rect">
            <a:avLst/>
          </a:prstGeom>
          <a:solidFill>
            <a:schemeClr val="tx1"/>
          </a:solidFill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 anchorCtr="0"/>
          <a:lstStyle/>
          <a:p>
            <a:pPr algn="ctr" defTabSz="684797">
              <a:lnSpc>
                <a:spcPct val="120000"/>
              </a:lnSpc>
            </a:pPr>
            <a:r>
              <a:rPr lang="en-US" sz="1100" dirty="0">
                <a:solidFill>
                  <a:srgbClr val="FF0000"/>
                </a:solidFill>
                <a:latin typeface="Helvetica Neue"/>
                <a:cs typeface="Helvetica Neue"/>
              </a:rPr>
              <a:t>CONSENSUS</a:t>
            </a:r>
            <a:endParaRPr lang="en-US" sz="1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5019" y="2990044"/>
            <a:ext cx="1484492" cy="834077"/>
          </a:xfrm>
          <a:prstGeom prst="rect">
            <a:avLst/>
          </a:prstGeom>
          <a:solidFill>
            <a:schemeClr val="tx1"/>
          </a:solidFill>
          <a:ln w="317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312" tIns="45656" rIns="91312" bIns="45656" rtlCol="0" anchor="ctr" anchorCtr="0"/>
          <a:lstStyle/>
          <a:p>
            <a:pPr algn="ctr" defTabSz="684797">
              <a:lnSpc>
                <a:spcPct val="120000"/>
              </a:lnSpc>
            </a:pPr>
            <a:r>
              <a:rPr lang="en-US" sz="1100" dirty="0">
                <a:solidFill>
                  <a:srgbClr val="FF0000"/>
                </a:solidFill>
                <a:latin typeface="Helvetica Neue"/>
                <a:cs typeface="Helvetica Neue"/>
              </a:rPr>
              <a:t>CLIENT</a:t>
            </a:r>
          </a:p>
          <a:p>
            <a:pPr algn="ctr" defTabSz="684797">
              <a:lnSpc>
                <a:spcPct val="120000"/>
              </a:lnSpc>
            </a:pPr>
            <a:r>
              <a:rPr lang="en-US" sz="1100" dirty="0">
                <a:solidFill>
                  <a:srgbClr val="FF0000"/>
                </a:solidFill>
                <a:latin typeface="Helvetica Neue"/>
                <a:cs typeface="Helvetica Neue"/>
              </a:rPr>
              <a:t>SDK</a:t>
            </a:r>
            <a:endParaRPr lang="en-US" sz="100" dirty="0">
              <a:solidFill>
                <a:srgbClr val="FF0000"/>
              </a:solidFill>
              <a:latin typeface="Helvetica Neue"/>
              <a:cs typeface="Helvetica Neue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5019" y="3911416"/>
            <a:ext cx="1484492" cy="1627366"/>
          </a:xfrm>
          <a:prstGeom prst="rect">
            <a:avLst/>
          </a:prstGeom>
        </p:spPr>
        <p:txBody>
          <a:bodyPr wrap="square" lIns="68490" tIns="34289" rIns="68490" bIns="34289">
            <a:spAutoFit/>
          </a:bodyPr>
          <a:lstStyle/>
          <a:p>
            <a:pPr defTabSz="684797"/>
            <a: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Enables the creation of applications that deploys and invokes transactions atop a shared ledger.</a:t>
            </a:r>
          </a:p>
          <a:p>
            <a:pPr defTabSz="684797"/>
            <a:endParaRPr lang="en-US" sz="1100" dirty="0">
              <a:solidFill>
                <a:srgbClr val="000000">
                  <a:lumMod val="75000"/>
                  <a:lumOff val="25000"/>
                </a:srgb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defTabSz="684797"/>
            <a: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Support is provided for both Node.js or Java SDK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103251" y="3911411"/>
            <a:ext cx="1691163" cy="1762019"/>
          </a:xfrm>
          <a:prstGeom prst="rect">
            <a:avLst/>
          </a:prstGeom>
        </p:spPr>
        <p:txBody>
          <a:bodyPr wrap="square" lIns="68490" tIns="34289" rIns="68490" bIns="34289">
            <a:spAutoFit/>
          </a:bodyPr>
          <a:lstStyle/>
          <a:p>
            <a:pPr defTabSz="684797"/>
            <a: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Provides a specialized digital certificate authority for issuing certificates to members of the blockchain network</a:t>
            </a:r>
          </a:p>
          <a:p>
            <a:pPr defTabSz="684797"/>
            <a:endParaRPr lang="en-US" sz="1100" dirty="0">
              <a:solidFill>
                <a:srgbClr val="000000">
                  <a:lumMod val="75000"/>
                  <a:lumOff val="25000"/>
                </a:srgb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defTabSz="684797"/>
            <a: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Leverages cryptographic functions provided by Hyperledger Fabric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831485" y="3911411"/>
            <a:ext cx="1484492" cy="1592742"/>
          </a:xfrm>
          <a:prstGeom prst="rect">
            <a:avLst/>
          </a:prstGeom>
        </p:spPr>
        <p:txBody>
          <a:bodyPr wrap="square" lIns="68490" tIns="34289" rIns="68490" bIns="34289">
            <a:spAutoFit/>
          </a:bodyPr>
          <a:lstStyle/>
          <a:p>
            <a:pPr defTabSz="684797"/>
            <a: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Provides a distributed encrypted ledger, including an append-only data store.</a:t>
            </a:r>
            <a:b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</a:br>
            <a:b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Provides ability to query, and write data across distributed ledgers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70311" y="3911418"/>
            <a:ext cx="1538548" cy="1281117"/>
          </a:xfrm>
          <a:prstGeom prst="rect">
            <a:avLst/>
          </a:prstGeom>
        </p:spPr>
        <p:txBody>
          <a:bodyPr wrap="square" lIns="68490" tIns="34289" rIns="68490" bIns="34289">
            <a:spAutoFit/>
          </a:bodyPr>
          <a:lstStyle/>
          <a:p>
            <a:pPr defTabSz="684797"/>
            <a: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Transactions logic is written as chaincode (in the Go or Java languages).  </a:t>
            </a:r>
          </a:p>
          <a:p>
            <a:pPr defTabSz="684797"/>
            <a:endParaRPr lang="en-US" sz="1100" dirty="0">
              <a:solidFill>
                <a:srgbClr val="000000">
                  <a:lumMod val="75000"/>
                  <a:lumOff val="25000"/>
                </a:srgbClr>
              </a:solidFill>
              <a:latin typeface="Avenir Book" charset="0"/>
              <a:ea typeface="Avenir Book" charset="0"/>
              <a:cs typeface="Avenir Book" charset="0"/>
            </a:endParaRPr>
          </a:p>
          <a:p>
            <a:pPr defTabSz="684797"/>
            <a: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Chaincode executes in Docker containers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215527" y="3911412"/>
            <a:ext cx="1527396" cy="1107994"/>
          </a:xfrm>
          <a:prstGeom prst="rect">
            <a:avLst/>
          </a:prstGeom>
        </p:spPr>
        <p:txBody>
          <a:bodyPr wrap="square" lIns="68490" tIns="34289" rIns="68490" bIns="34289">
            <a:spAutoFit/>
          </a:bodyPr>
          <a:lstStyle/>
          <a:p>
            <a:pPr defTabSz="684797"/>
            <a:r>
              <a:rPr lang="en-US" sz="1100" dirty="0">
                <a:solidFill>
                  <a:srgbClr val="000000">
                    <a:lumMod val="75000"/>
                    <a:lumOff val="2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Service enabling digitally signed transactions to be proposed and validated by network members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75021" y="1676400"/>
            <a:ext cx="8367904" cy="1130887"/>
          </a:xfrm>
          <a:prstGeom prst="rect">
            <a:avLst/>
          </a:prstGeom>
          <a:solidFill>
            <a:srgbClr val="003F69"/>
          </a:solidFill>
          <a:effectLst>
            <a:outerShdw blurRad="50800" dist="50800" dir="5400000" algn="ctr" rotWithShape="0">
              <a:srgbClr val="FFFFFF">
                <a:lumMod val="75000"/>
              </a:srgbClr>
            </a:outerShdw>
          </a:effectLst>
        </p:spPr>
        <p:txBody>
          <a:bodyPr wrap="square" lIns="68490" tIns="34289" rIns="68490" bIns="34289">
            <a:spAutoFit/>
          </a:bodyPr>
          <a:lstStyle/>
          <a:p>
            <a:pPr algn="ctr" defTabSz="684797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>
                    <a:lumMod val="8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Hyperledger Fabric enables the creation of blockchain networks that protect information </a:t>
            </a:r>
            <a:br>
              <a:rPr lang="en-US" sz="1600" kern="0" dirty="0">
                <a:solidFill>
                  <a:srgbClr val="FFFFFF">
                    <a:lumMod val="8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600" kern="0" dirty="0">
                <a:solidFill>
                  <a:srgbClr val="FFFFFF">
                    <a:lumMod val="8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with the accountability needed by regulated businesses.  </a:t>
            </a:r>
          </a:p>
          <a:p>
            <a:pPr algn="ctr" defTabSz="684797">
              <a:spcAft>
                <a:spcPts val="600"/>
              </a:spcAft>
              <a:defRPr/>
            </a:pPr>
            <a:r>
              <a:rPr lang="en-US" sz="1600" kern="0" dirty="0">
                <a:solidFill>
                  <a:srgbClr val="FFFFFF">
                    <a:lumMod val="9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Hyperledger Fabric is implemented as a modular architecture, </a:t>
            </a:r>
            <a:br>
              <a:rPr lang="en-US" sz="1600" kern="0" dirty="0">
                <a:solidFill>
                  <a:srgbClr val="FFFFFF">
                    <a:lumMod val="9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</a:br>
            <a:r>
              <a:rPr lang="en-US" sz="1600" kern="0" dirty="0">
                <a:solidFill>
                  <a:srgbClr val="FFFFFF">
                    <a:lumMod val="95000"/>
                  </a:srgbClr>
                </a:solidFill>
                <a:latin typeface="Avenir Book" charset="0"/>
                <a:ea typeface="Avenir Book" charset="0"/>
                <a:cs typeface="Avenir Book" charset="0"/>
              </a:rPr>
              <a:t>consisting of the following components:</a:t>
            </a:r>
          </a:p>
        </p:txBody>
      </p:sp>
    </p:spTree>
    <p:extLst>
      <p:ext uri="{BB962C8B-B14F-4D97-AF65-F5344CB8AC3E}">
        <p14:creationId xmlns:p14="http://schemas.microsoft.com/office/powerpoint/2010/main" val="21591891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462165" y="1899806"/>
            <a:ext cx="5414969" cy="3359745"/>
            <a:chOff x="952483" y="3258080"/>
            <a:chExt cx="6701665" cy="3971110"/>
          </a:xfrm>
        </p:grpSpPr>
        <p:sp>
          <p:nvSpPr>
            <p:cNvPr id="5" name="Rectangle 4"/>
            <p:cNvSpPr/>
            <p:nvPr/>
          </p:nvSpPr>
          <p:spPr>
            <a:xfrm>
              <a:off x="952483" y="4371612"/>
              <a:ext cx="6701665" cy="2857578"/>
            </a:xfrm>
            <a:prstGeom prst="rect">
              <a:avLst/>
            </a:prstGeom>
            <a:solidFill>
              <a:srgbClr val="FFFFFF"/>
            </a:solidFill>
            <a:ln w="508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b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7F7F7F"/>
                  </a:solidFill>
                  <a:latin typeface="Helvetica Neue"/>
                  <a:cs typeface="Helvetica Neue"/>
                </a:rPr>
                <a:t>Distributed Ledger Technology Services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952483" y="3258080"/>
              <a:ext cx="6701665" cy="961134"/>
            </a:xfrm>
            <a:prstGeom prst="rect">
              <a:avLst/>
            </a:prstGeom>
            <a:solidFill>
              <a:srgbClr val="FFFFFF"/>
            </a:solidFill>
            <a:ln w="508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t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srgbClr val="7F7F7F"/>
                  </a:solidFill>
                  <a:latin typeface="Helvetica Neue"/>
                  <a:cs typeface="Helvetica Neue"/>
                </a:rPr>
                <a:t>APIs, Events, SDKs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5843574" y="3663826"/>
              <a:ext cx="1527396" cy="834077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8C7B70">
                      <a:lumMod val="50000"/>
                    </a:srgbClr>
                  </a:solidFill>
                  <a:latin typeface="Helvetica Neue"/>
                  <a:cs typeface="Helvetica Neue"/>
                </a:rPr>
                <a:t>SMART CONTRACT</a:t>
              </a:r>
              <a:endParaRPr lang="en-US" sz="300" dirty="0">
                <a:solidFill>
                  <a:srgbClr val="8C7B70">
                    <a:lumMod val="50000"/>
                  </a:srgb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852154" y="4592288"/>
              <a:ext cx="1527396" cy="2221760"/>
            </a:xfrm>
            <a:prstGeom prst="rect">
              <a:avLst/>
            </a:prstGeom>
            <a:solidFill>
              <a:srgbClr val="FFFFFF"/>
            </a:solidFill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t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rgbClr val="8C7B70">
                      <a:lumMod val="50000"/>
                    </a:srgbClr>
                  </a:solidFill>
                  <a:latin typeface="Helvetica Neue"/>
                  <a:cs typeface="Helvetica Neue"/>
                </a:rPr>
                <a:t>Chaincode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rgbClr val="8C7B70">
                      <a:lumMod val="50000"/>
                    </a:srgbClr>
                  </a:solidFill>
                  <a:latin typeface="Helvetica Neue"/>
                  <a:cs typeface="Helvetica Neue"/>
                </a:rPr>
                <a:t>Services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00" dirty="0">
                  <a:solidFill>
                    <a:srgbClr val="8C7B70">
                      <a:lumMod val="50000"/>
                    </a:srgbClr>
                  </a:solidFill>
                  <a:latin typeface="Helvetica Neue"/>
                  <a:cs typeface="Helvetica Neue"/>
                </a:rPr>
                <a:t> AP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1166995" y="4592286"/>
              <a:ext cx="1484492" cy="2221761"/>
            </a:xfrm>
            <a:prstGeom prst="rect">
              <a:avLst/>
            </a:prstGeom>
            <a:solidFill>
              <a:srgbClr val="FFFFFF"/>
            </a:solidFill>
            <a:ln w="5080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t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rgbClr val="665A00"/>
                  </a:solidFill>
                  <a:latin typeface="Helvetica Neue"/>
                  <a:cs typeface="Helvetica Neue"/>
                </a:rPr>
                <a:t>Membership</a:t>
              </a:r>
              <a:br>
                <a:rPr lang="en-US" sz="1100" b="1" dirty="0">
                  <a:solidFill>
                    <a:srgbClr val="665A00"/>
                  </a:solidFill>
                  <a:latin typeface="Helvetica Neue"/>
                  <a:cs typeface="Helvetica Neue"/>
                </a:rPr>
              </a:br>
              <a:r>
                <a:rPr lang="en-US" sz="1100" b="1" dirty="0">
                  <a:solidFill>
                    <a:srgbClr val="665A00"/>
                  </a:solidFill>
                  <a:latin typeface="Helvetica Neue"/>
                  <a:cs typeface="Helvetica Neue"/>
                </a:rPr>
                <a:t>Services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00" dirty="0">
                  <a:solidFill>
                    <a:srgbClr val="665A00"/>
                  </a:solidFill>
                  <a:latin typeface="Helvetica Neue"/>
                  <a:cs typeface="Helvetica Neue"/>
                </a:rPr>
                <a:t> 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252802" y="5176858"/>
              <a:ext cx="1295712" cy="289698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bg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CCB400">
                      <a:lumMod val="50000"/>
                    </a:srgbClr>
                  </a:solidFill>
                  <a:latin typeface="Helvetica Neue"/>
                  <a:cs typeface="Helvetica Neue"/>
                </a:rPr>
                <a:t>Enrollment</a:t>
              </a:r>
              <a:endParaRPr lang="en-US" sz="400" dirty="0">
                <a:solidFill>
                  <a:srgbClr val="CCB400">
                    <a:lumMod val="50000"/>
                  </a:srgb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252806" y="5597443"/>
              <a:ext cx="1295711" cy="289698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bg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CCB400">
                      <a:lumMod val="50000"/>
                    </a:srgbClr>
                  </a:solidFill>
                  <a:latin typeface="Helvetica Neue"/>
                  <a:cs typeface="Helvetica Neue"/>
                </a:rPr>
                <a:t>Attributes</a:t>
              </a:r>
              <a:endParaRPr lang="en-US" sz="400" dirty="0">
                <a:solidFill>
                  <a:srgbClr val="CCB400">
                    <a:lumMod val="50000"/>
                  </a:srgb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784667" y="4592288"/>
              <a:ext cx="2930192" cy="2221760"/>
            </a:xfrm>
            <a:prstGeom prst="rect">
              <a:avLst/>
            </a:prstGeom>
            <a:solidFill>
              <a:srgbClr val="FFFFFF"/>
            </a:solidFill>
            <a:ln w="508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t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b="1" dirty="0">
                  <a:solidFill>
                    <a:srgbClr val="8CADAE">
                      <a:lumMod val="50000"/>
                    </a:srgbClr>
                  </a:solidFill>
                  <a:latin typeface="Helvetica Neue"/>
                  <a:cs typeface="Helvetica Neue"/>
                </a:rPr>
                <a:t>Consensus Services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00" dirty="0">
                  <a:solidFill>
                    <a:srgbClr val="8CADAE">
                      <a:lumMod val="50000"/>
                    </a:srgbClr>
                  </a:solidFill>
                  <a:latin typeface="Helvetica Neue"/>
                  <a:cs typeface="Helvetica Neue"/>
                </a:rPr>
                <a:t> </a:t>
              </a: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898284" y="5003163"/>
              <a:ext cx="1289189" cy="63945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bg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t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415B5C"/>
                  </a:solidFill>
                  <a:latin typeface="Helvetica Neue"/>
                  <a:cs typeface="Helvetica Neue"/>
                </a:rPr>
                <a:t>Distributed</a:t>
              </a:r>
              <a:br>
                <a:rPr lang="en-US" sz="1100" dirty="0">
                  <a:solidFill>
                    <a:srgbClr val="415B5C"/>
                  </a:solidFill>
                  <a:latin typeface="Helvetica Neue"/>
                  <a:cs typeface="Helvetica Neue"/>
                </a:rPr>
              </a:br>
              <a:r>
                <a:rPr lang="en-US" sz="1100" dirty="0">
                  <a:solidFill>
                    <a:srgbClr val="415B5C"/>
                  </a:solidFill>
                  <a:latin typeface="Helvetica Neue"/>
                  <a:cs typeface="Helvetica Neue"/>
                </a:rPr>
                <a:t>Ledger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16180" y="5001763"/>
              <a:ext cx="1263627" cy="640859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bg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t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415B5C"/>
                  </a:solidFill>
                  <a:latin typeface="Helvetica Neue"/>
                  <a:cs typeface="Helvetica Neue"/>
                </a:rPr>
                <a:t>Ordering Service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1100" dirty="0">
                <a:solidFill>
                  <a:srgbClr val="415B5C"/>
                </a:solidFill>
                <a:latin typeface="Helvetica Neue"/>
                <a:cs typeface="Helvetica Neue"/>
              </a:endParaRP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300" dirty="0">
                <a:solidFill>
                  <a:srgbClr val="415B5C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887468" y="5755639"/>
              <a:ext cx="1300007" cy="530572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bg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415B5C"/>
                  </a:solidFill>
                  <a:latin typeface="Helvetica Neue"/>
                  <a:cs typeface="Helvetica Neue"/>
                </a:rPr>
                <a:t>Network</a:t>
              </a:r>
              <a:br>
                <a:rPr lang="en-US" sz="1100" dirty="0">
                  <a:solidFill>
                    <a:srgbClr val="415B5C"/>
                  </a:solidFill>
                  <a:latin typeface="Helvetica Neue"/>
                  <a:cs typeface="Helvetica Neue"/>
                </a:rPr>
              </a:br>
              <a:r>
                <a:rPr lang="en-US" sz="1100" dirty="0">
                  <a:solidFill>
                    <a:srgbClr val="415B5C"/>
                  </a:solidFill>
                  <a:latin typeface="Helvetica Neue"/>
                  <a:cs typeface="Helvetica Neue"/>
                </a:rPr>
                <a:t>Protocol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316180" y="5755639"/>
              <a:ext cx="1263627" cy="530572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bg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415B5C"/>
                  </a:solidFill>
                  <a:latin typeface="Helvetica Neue"/>
                  <a:cs typeface="Helvetica Neue"/>
                </a:rPr>
                <a:t>Endorsement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415B5C"/>
                  </a:solidFill>
                  <a:latin typeface="Helvetica Neue"/>
                  <a:cs typeface="Helvetica Neue"/>
                </a:rPr>
                <a:t>Validation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300" dirty="0">
                <a:solidFill>
                  <a:srgbClr val="415B5C"/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35910" y="5124232"/>
              <a:ext cx="1332093" cy="543416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bg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463E38"/>
                  </a:solidFill>
                  <a:latin typeface="Helvetica Neue"/>
                  <a:cs typeface="Helvetica Neue"/>
                </a:rPr>
                <a:t>Secure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463E38"/>
                  </a:solidFill>
                  <a:latin typeface="Helvetica Neue"/>
                  <a:cs typeface="Helvetica Neue"/>
                </a:rPr>
                <a:t>Container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00" dirty="0">
                  <a:solidFill>
                    <a:srgbClr val="463E38"/>
                  </a:solidFill>
                  <a:latin typeface="Helvetica Neue"/>
                  <a:cs typeface="Helvetica Neue"/>
                </a:rPr>
                <a:t> 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35910" y="5762264"/>
              <a:ext cx="1332093" cy="543416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bg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463E38"/>
                  </a:solidFill>
                  <a:latin typeface="Helvetica Neue"/>
                  <a:cs typeface="Helvetica Neue"/>
                </a:rPr>
                <a:t>Secure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463E38"/>
                  </a:solidFill>
                  <a:latin typeface="Helvetica Neue"/>
                  <a:cs typeface="Helvetica Neue"/>
                </a:rPr>
                <a:t>Registry</a:t>
              </a:r>
            </a:p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300" dirty="0">
                  <a:solidFill>
                    <a:srgbClr val="463E38"/>
                  </a:solidFill>
                  <a:latin typeface="Helvetica Neue"/>
                  <a:cs typeface="Helvetica Neue"/>
                </a:rPr>
                <a:t> 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256119" y="3663826"/>
              <a:ext cx="1458751" cy="834077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dirty="0">
                  <a:solidFill>
                    <a:srgbClr val="8CADAE">
                      <a:lumMod val="50000"/>
                    </a:srgbClr>
                  </a:solidFill>
                  <a:latin typeface="Helvetica Neue"/>
                  <a:cs typeface="Helvetica Neue"/>
                </a:rPr>
                <a:t>TRANSACTIONS</a:t>
              </a:r>
              <a:endParaRPr lang="en-US" sz="100" dirty="0">
                <a:solidFill>
                  <a:srgbClr val="8CADAE">
                    <a:lumMod val="50000"/>
                  </a:srgb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784667" y="3663826"/>
              <a:ext cx="1351310" cy="834077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8CADAE">
                      <a:lumMod val="50000"/>
                    </a:srgbClr>
                  </a:solidFill>
                  <a:latin typeface="Helvetica Neue"/>
                  <a:cs typeface="Helvetica Neue"/>
                </a:rPr>
                <a:t>LEDGER</a:t>
              </a:r>
              <a:endParaRPr lang="en-US" sz="300" dirty="0">
                <a:solidFill>
                  <a:srgbClr val="8CADAE">
                    <a:lumMod val="50000"/>
                  </a:srgb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166995" y="3663826"/>
              <a:ext cx="1484492" cy="834077"/>
            </a:xfrm>
            <a:prstGeom prst="rect">
              <a:avLst/>
            </a:prstGeom>
            <a:solidFill>
              <a:srgbClr val="FFFFFF"/>
            </a:solidFill>
            <a:ln w="31750"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CCB400">
                      <a:lumMod val="50000"/>
                    </a:srgbClr>
                  </a:solidFill>
                  <a:latin typeface="Helvetica Neue"/>
                  <a:cs typeface="Helvetica Neue"/>
                </a:rPr>
                <a:t>IDENTITY</a:t>
              </a:r>
              <a:endParaRPr lang="en-US" sz="300" dirty="0">
                <a:solidFill>
                  <a:srgbClr val="CCB400">
                    <a:lumMod val="50000"/>
                  </a:srgbClr>
                </a:solidFill>
                <a:latin typeface="Helvetica Neue"/>
                <a:cs typeface="Helvetica Neue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52803" y="6406212"/>
              <a:ext cx="6015196" cy="289698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 w="31750">
              <a:solidFill>
                <a:schemeClr val="bg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2" tIns="45716" rIns="91432" bIns="45716" rtlCol="0" anchor="ctr" anchorCtr="0"/>
            <a:lstStyle/>
            <a:p>
              <a:pPr algn="ctr" defTabSz="457200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CCB400">
                      <a:lumMod val="50000"/>
                    </a:srgbClr>
                  </a:solidFill>
                  <a:latin typeface="Helvetica Neue"/>
                  <a:cs typeface="Helvetica Neue"/>
                </a:rPr>
                <a:t>Security and Crypto Services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5930897" y="1660639"/>
            <a:ext cx="3026837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/>
                <a:cs typeface="+mn-cs"/>
              </a:rPr>
              <a:t>IDENTITY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cs typeface="+mn-cs"/>
              </a:rPr>
              <a:t>Pluggable, Membership, Privacy and Auditability of transactions.</a:t>
            </a:r>
            <a:b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cs typeface="+mn-cs"/>
              </a:rPr>
            </a:b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Arial"/>
                <a:cs typeface="+mn-cs"/>
              </a:rPr>
              <a:t>LEDGER | TRANSACTIONS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cs typeface="+mn-cs"/>
              </a:rPr>
              <a:t>Distributed transactional ledger whose state is updated by consensus of stakeholders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Arial"/>
                <a:cs typeface="+mn-cs"/>
              </a:rPr>
              <a:t>SMART CONTRACT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cs typeface="+mn-cs"/>
              </a:rPr>
              <a:t>“Programmable Ledger”, provide ability to run business logic against the blockchain (aka smart contract)</a:t>
            </a:r>
            <a:b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cs typeface="+mn-cs"/>
              </a:rPr>
            </a:br>
            <a:endParaRPr lang="en-US" sz="1400" dirty="0">
              <a:solidFill>
                <a:prstClr val="black">
                  <a:lumMod val="50000"/>
                  <a:lumOff val="50000"/>
                </a:prstClr>
              </a:solidFill>
              <a:latin typeface="Arial"/>
              <a:cs typeface="+mn-cs"/>
            </a:endParaRP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404040"/>
                </a:solidFill>
                <a:latin typeface="Arial"/>
                <a:cs typeface="+mn-cs"/>
              </a:rPr>
              <a:t>APIs, Events, SDKs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  <a:cs typeface="+mn-cs"/>
              </a:rPr>
              <a:t>Multi-language native SDKs allow developers to write DLT apps 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 bwMode="auto">
          <a:xfrm>
            <a:off x="153988" y="606981"/>
            <a:ext cx="8803746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j-ea"/>
                <a:cs typeface="Arial"/>
              </a:rPr>
              <a:t>Fabric V1 Reference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7830796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Execution Overview </a:t>
            </a:r>
            <a:r>
              <a:rPr lang="en-US" sz="2400" dirty="0"/>
              <a:t>Fabric V1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491A068-51A8-43DC-B1BE-271F19110AA2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4" name="Content Placeholder 9"/>
          <p:cNvSpPr txBox="1">
            <a:spLocks/>
          </p:cNvSpPr>
          <p:nvPr/>
        </p:nvSpPr>
        <p:spPr bwMode="auto">
          <a:xfrm>
            <a:off x="5047071" y="2133600"/>
            <a:ext cx="4096929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18" tIns="45659" rIns="91318" bIns="45659" numCol="1" anchor="t" anchorCtr="0" compatLnSpc="1">
            <a:prstTxWarp prst="textNoShape">
              <a:avLst/>
            </a:prstTxWarp>
            <a:noAutofit/>
          </a:bodyPr>
          <a:lstStyle>
            <a:lvl1pPr marL="180701" indent="-180701" algn="l" defTabSz="456470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rgbClr val="777677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420047" indent="-180701" algn="l" defTabSz="456470" rtl="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rgbClr val="777677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592811" indent="-172794" algn="l" defTabSz="456470" rtl="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•"/>
              <a:defRPr sz="1600" kern="1200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892421" indent="-299581" algn="l" defTabSz="456470" rtl="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–"/>
              <a:defRPr sz="1400" kern="1200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073091" indent="-180701" algn="l" defTabSz="456470" rtl="0" eaLnBrk="0" fontAlgn="base" hangingPunct="0">
              <a:spcBef>
                <a:spcPts val="600"/>
              </a:spcBef>
              <a:spcAft>
                <a:spcPct val="0"/>
              </a:spcAft>
              <a:buFont typeface="Arial" pitchFamily="34" charset="0"/>
              <a:buChar char="»"/>
              <a:defRPr sz="1400" kern="1200">
                <a:solidFill>
                  <a:schemeClr val="accent2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2510757" indent="-228234" algn="l" defTabSz="45647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67286" indent="-228234" algn="l" defTabSz="45647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3785" indent="-228234" algn="l" defTabSz="45647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0283" indent="-228234" algn="l" defTabSz="45647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701" marR="0" lvl="0" indent="-180701" algn="l" defTabSz="45647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178BE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Transaction is sent to the counter-parties represented by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Endorsing Peers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on their </a:t>
            </a:r>
            <a:r>
              <a:rPr lang="en-US" sz="1500" dirty="0">
                <a:solidFill>
                  <a:srgbClr val="00B050"/>
                </a:solidFill>
                <a:latin typeface="Arial"/>
                <a:cs typeface="Arial"/>
              </a:rPr>
              <a:t>C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hannel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180701" marR="0" lvl="0" indent="-180701" algn="l" defTabSz="45647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178BE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Each Peer </a:t>
            </a:r>
            <a:r>
              <a:rPr lang="en-US" sz="1500" dirty="0">
                <a:solidFill>
                  <a:srgbClr val="FF0000"/>
                </a:solidFill>
                <a:latin typeface="Arial"/>
                <a:cs typeface="Arial"/>
              </a:rPr>
              <a:t>simulates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transaction execution by calling specified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Chaincode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function(s) and signs result</a:t>
            </a:r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(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Read-Write Sets)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180701" marR="0" lvl="0" indent="-180701" algn="l" defTabSz="45647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178BE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Each Peer may participate in multiple channels allowing concurrent execution</a:t>
            </a:r>
          </a:p>
          <a:p>
            <a:pPr marL="180701" marR="0" lvl="0" indent="-180701" algn="l" defTabSz="45647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178BE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Ordering Service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accepts endorsed transactions and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orders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them according to the plug-in consensus algorithm then delivers them on the channel</a:t>
            </a:r>
          </a:p>
          <a:p>
            <a:pPr marL="180701" marR="0" lvl="0" indent="-180701" algn="l" defTabSz="45647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178BE"/>
              </a:buClr>
              <a:buSzTx/>
              <a:buFont typeface="Arial" pitchFamily="34" charset="0"/>
              <a:buChar char="•"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All (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Committing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) peers on channel receive transactions: on successful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validation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,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commit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 to ledger. No </a:t>
            </a:r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c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Arial"/>
              </a:rPr>
              <a:t>haincode</a:t>
            </a:r>
            <a:r>
              <a:rPr lang="en-US" sz="1500" dirty="0">
                <a:solidFill>
                  <a:sysClr val="windowText" lastClr="000000"/>
                </a:solidFill>
                <a:latin typeface="Arial"/>
                <a:cs typeface="Arial"/>
              </a:rPr>
              <a:t> execution.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180701" marR="0" lvl="0" indent="-180701" algn="l" defTabSz="45647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178BE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  <a:p>
            <a:pPr marL="180701" marR="0" lvl="0" indent="-180701" algn="l" defTabSz="45647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4178BE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/>
              <a:ea typeface="MS PGothic" panose="020B0600070205080204" pitchFamily="34" charset="-128"/>
              <a:cs typeface="Arial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3003" y="1460005"/>
            <a:ext cx="9044797" cy="461554"/>
          </a:xfrm>
          <a:prstGeom prst="rect">
            <a:avLst/>
          </a:prstGeom>
          <a:noFill/>
        </p:spPr>
        <p:txBody>
          <a:bodyPr wrap="square" lIns="91330" tIns="45665" rIns="91330" bIns="45665" rtlCol="0">
            <a:spAutoFit/>
          </a:bodyPr>
          <a:lstStyle/>
          <a:p>
            <a:pPr marL="0" marR="0" lvl="0" indent="0" algn="ctr" defTabSz="4565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3 Stage Execution</a:t>
            </a:r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Endorsement, Ordering, Validation/Commit</a:t>
            </a:r>
          </a:p>
        </p:txBody>
      </p:sp>
      <p:sp>
        <p:nvSpPr>
          <p:cNvPr id="121" name="Folded Corner 96"/>
          <p:cNvSpPr/>
          <p:nvPr/>
        </p:nvSpPr>
        <p:spPr>
          <a:xfrm>
            <a:off x="70146" y="2904286"/>
            <a:ext cx="895347" cy="1896313"/>
          </a:xfrm>
          <a:prstGeom prst="foldedCorner">
            <a:avLst/>
          </a:prstGeom>
          <a:solidFill>
            <a:srgbClr val="8FB08C">
              <a:lumMod val="60000"/>
              <a:lumOff val="40000"/>
            </a:srgbClr>
          </a:solidFill>
          <a:ln w="9525" cap="flat" cmpd="sng" algn="ctr">
            <a:solidFill>
              <a:srgbClr val="D1634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23002" y="2845360"/>
            <a:ext cx="983769" cy="215443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Client</a:t>
            </a:r>
          </a:p>
          <a:p>
            <a:pPr marL="171450" marR="0" lvl="0" indent="-17145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Invoke Chaincode</a:t>
            </a:r>
          </a:p>
          <a:p>
            <a:pPr marL="171450" marR="0" lvl="0" indent="-17145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Receive Read and Write Sets</a:t>
            </a:r>
          </a:p>
          <a:p>
            <a:pPr marL="171450" marR="0" lvl="0" indent="-17145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Send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tran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to Ordering Service</a:t>
            </a:r>
          </a:p>
          <a:p>
            <a:pPr marL="171450" marR="0" lvl="0" indent="-17145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00" kern="0" dirty="0">
                <a:solidFill>
                  <a:sysClr val="windowText" lastClr="000000"/>
                </a:solidFill>
                <a:latin typeface="Calibri"/>
                <a:cs typeface="Calibri"/>
              </a:rPr>
              <a:t>Hear back final outcome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171450" marR="0" lvl="0" indent="-17145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553602" y="2505365"/>
            <a:ext cx="1226434" cy="530912"/>
          </a:xfrm>
          <a:prstGeom prst="rect">
            <a:avLst/>
          </a:prstGeom>
          <a:solidFill>
            <a:srgbClr val="8CADAE">
              <a:alpha val="75000"/>
            </a:srgbClr>
          </a:solidFill>
        </p:spPr>
        <p:txBody>
          <a:bodyPr wrap="square" lIns="91330" tIns="45665" rIns="91330" bIns="45665" rtlCol="0">
            <a:spAutoFit/>
          </a:bodyPr>
          <a:lstStyle/>
          <a:p>
            <a:pPr marL="0" marR="0" lvl="0" indent="0" algn="ctr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Endorsing Peer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1553602" y="4120379"/>
            <a:ext cx="1226434" cy="530912"/>
          </a:xfrm>
          <a:prstGeom prst="rect">
            <a:avLst/>
          </a:prstGeom>
          <a:solidFill>
            <a:srgbClr val="8CADAE">
              <a:alpha val="75000"/>
            </a:srgbClr>
          </a:solidFill>
        </p:spPr>
        <p:txBody>
          <a:bodyPr wrap="square" lIns="91330" tIns="45665" rIns="91330" bIns="45665" rtlCol="0">
            <a:spAutoFit/>
          </a:bodyPr>
          <a:lstStyle/>
          <a:p>
            <a:pPr marL="0" marR="0" lvl="0" indent="0" algn="ctr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Endorsing Peer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553602" y="5015969"/>
            <a:ext cx="1226434" cy="530912"/>
          </a:xfrm>
          <a:prstGeom prst="rect">
            <a:avLst/>
          </a:prstGeom>
          <a:solidFill>
            <a:srgbClr val="8CADAE">
              <a:alpha val="75000"/>
            </a:srgbClr>
          </a:solidFill>
        </p:spPr>
        <p:txBody>
          <a:bodyPr wrap="square" lIns="91330" tIns="45665" rIns="91330" bIns="45665" rtlCol="0">
            <a:spAutoFit/>
          </a:bodyPr>
          <a:lstStyle/>
          <a:p>
            <a:pPr marL="0" marR="0" lvl="0" indent="0" algn="ctr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Committing Peer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26" name="Straight Arrow Connector 125"/>
          <p:cNvCxnSpPr>
            <a:cxnSpLocks/>
            <a:stCxn id="122" idx="3"/>
            <a:endCxn id="123" idx="1"/>
          </p:cNvCxnSpPr>
          <p:nvPr/>
        </p:nvCxnSpPr>
        <p:spPr>
          <a:xfrm flipV="1">
            <a:off x="1006771" y="2770821"/>
            <a:ext cx="546831" cy="1151757"/>
          </a:xfrm>
          <a:prstGeom prst="straightConnector1">
            <a:avLst/>
          </a:prstGeom>
          <a:noFill/>
          <a:ln w="6350" cap="flat" cmpd="sng" algn="ctr">
            <a:solidFill>
              <a:srgbClr val="D16349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7" name="Straight Arrow Connector 126"/>
          <p:cNvCxnSpPr>
            <a:cxnSpLocks/>
            <a:stCxn id="122" idx="3"/>
            <a:endCxn id="124" idx="1"/>
          </p:cNvCxnSpPr>
          <p:nvPr/>
        </p:nvCxnSpPr>
        <p:spPr>
          <a:xfrm>
            <a:off x="1006771" y="3922578"/>
            <a:ext cx="546831" cy="463257"/>
          </a:xfrm>
          <a:prstGeom prst="straightConnector1">
            <a:avLst/>
          </a:prstGeom>
          <a:noFill/>
          <a:ln w="6350" cap="flat" cmpd="sng" algn="ctr">
            <a:solidFill>
              <a:srgbClr val="D16349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8" name="Rectangle 127"/>
          <p:cNvSpPr/>
          <p:nvPr/>
        </p:nvSpPr>
        <p:spPr>
          <a:xfrm>
            <a:off x="2091976" y="3092082"/>
            <a:ext cx="995644" cy="330139"/>
          </a:xfrm>
          <a:prstGeom prst="rect">
            <a:avLst/>
          </a:prstGeom>
          <a:gradFill rotWithShape="1">
            <a:gsLst>
              <a:gs pos="0">
                <a:srgbClr val="D16349">
                  <a:tint val="100000"/>
                  <a:shade val="100000"/>
                  <a:satMod val="130000"/>
                </a:srgbClr>
              </a:gs>
              <a:gs pos="100000">
                <a:srgbClr val="D1634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D1634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330" tIns="45665" rIns="91330" bIns="45665" rtlCol="0" anchor="ctr"/>
          <a:lstStyle/>
          <a:p>
            <a:pPr marL="0" marR="0" lvl="0" indent="0" algn="ctr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chaincode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2171515" y="3171619"/>
            <a:ext cx="1030625" cy="330139"/>
          </a:xfrm>
          <a:prstGeom prst="rect">
            <a:avLst/>
          </a:prstGeom>
          <a:gradFill rotWithShape="1">
            <a:gsLst>
              <a:gs pos="0">
                <a:srgbClr val="D16349">
                  <a:tint val="100000"/>
                  <a:shade val="100000"/>
                  <a:satMod val="130000"/>
                </a:srgbClr>
              </a:gs>
              <a:gs pos="100000">
                <a:srgbClr val="D1634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D1634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330" tIns="45665" rIns="91330" bIns="45665" rtlCol="0" anchor="ctr"/>
          <a:lstStyle/>
          <a:p>
            <a:pPr marL="0" marR="0" lvl="0" indent="0" algn="ctr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chaincode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4090564" y="3657344"/>
            <a:ext cx="956507" cy="530912"/>
          </a:xfrm>
          <a:prstGeom prst="rect">
            <a:avLst/>
          </a:prstGeom>
          <a:solidFill>
            <a:srgbClr val="8CADAE">
              <a:alpha val="75000"/>
            </a:srgbClr>
          </a:solidFill>
        </p:spPr>
        <p:txBody>
          <a:bodyPr wrap="none" lIns="91330" tIns="45665" rIns="91330" bIns="45665" rtlCol="0">
            <a:spAutoFit/>
          </a:bodyPr>
          <a:lstStyle/>
          <a:p>
            <a:pPr marL="0" marR="0" lvl="0" indent="0" algn="ctr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Ordering</a:t>
            </a:r>
          </a:p>
          <a:p>
            <a:pPr marL="0" marR="0" lvl="0" indent="0" algn="ctr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Service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cxnSp>
        <p:nvCxnSpPr>
          <p:cNvPr id="131" name="Straight Arrow Connector 130"/>
          <p:cNvCxnSpPr>
            <a:cxnSpLocks/>
            <a:stCxn id="122" idx="3"/>
            <a:endCxn id="136" idx="0"/>
          </p:cNvCxnSpPr>
          <p:nvPr/>
        </p:nvCxnSpPr>
        <p:spPr>
          <a:xfrm flipV="1">
            <a:off x="1006771" y="3870410"/>
            <a:ext cx="2780745" cy="52168"/>
          </a:xfrm>
          <a:prstGeom prst="straightConnector1">
            <a:avLst/>
          </a:prstGeom>
          <a:noFill/>
          <a:ln w="6350" cap="flat" cmpd="sng" algn="ctr">
            <a:solidFill>
              <a:srgbClr val="0000F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2" name="Straight Arrow Connector 131"/>
          <p:cNvCxnSpPr>
            <a:endCxn id="124" idx="3"/>
          </p:cNvCxnSpPr>
          <p:nvPr/>
        </p:nvCxnSpPr>
        <p:spPr>
          <a:xfrm flipH="1">
            <a:off x="2780088" y="4117881"/>
            <a:ext cx="1007483" cy="267954"/>
          </a:xfrm>
          <a:prstGeom prst="straightConnector1">
            <a:avLst/>
          </a:prstGeom>
          <a:noFill/>
          <a:ln w="6350" cap="flat" cmpd="sng" algn="ctr">
            <a:solidFill>
              <a:srgbClr val="0000F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3" name="Straight Arrow Connector 132"/>
          <p:cNvCxnSpPr>
            <a:stCxn id="136" idx="3"/>
            <a:endCxn id="123" idx="3"/>
          </p:cNvCxnSpPr>
          <p:nvPr/>
        </p:nvCxnSpPr>
        <p:spPr>
          <a:xfrm flipH="1" flipV="1">
            <a:off x="2780036" y="2770874"/>
            <a:ext cx="1162424" cy="739061"/>
          </a:xfrm>
          <a:prstGeom prst="straightConnector1">
            <a:avLst/>
          </a:prstGeom>
          <a:noFill/>
          <a:ln w="6350" cap="flat" cmpd="sng" algn="ctr">
            <a:solidFill>
              <a:srgbClr val="0000F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4" name="Straight Arrow Connector 133"/>
          <p:cNvCxnSpPr>
            <a:stCxn id="136" idx="1"/>
            <a:endCxn id="125" idx="3"/>
          </p:cNvCxnSpPr>
          <p:nvPr/>
        </p:nvCxnSpPr>
        <p:spPr>
          <a:xfrm flipH="1">
            <a:off x="2780036" y="4230991"/>
            <a:ext cx="1162424" cy="1050487"/>
          </a:xfrm>
          <a:prstGeom prst="straightConnector1">
            <a:avLst/>
          </a:prstGeom>
          <a:noFill/>
          <a:ln w="6350" cap="flat" cmpd="sng" algn="ctr">
            <a:solidFill>
              <a:srgbClr val="0000FF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135" name="Group 819"/>
          <p:cNvGrpSpPr/>
          <p:nvPr/>
        </p:nvGrpSpPr>
        <p:grpSpPr>
          <a:xfrm rot="16200000">
            <a:off x="3581930" y="3715467"/>
            <a:ext cx="721056" cy="309885"/>
            <a:chOff x="5814215" y="1502897"/>
            <a:chExt cx="931468" cy="331826"/>
          </a:xfrm>
        </p:grpSpPr>
        <p:sp>
          <p:nvSpPr>
            <p:cNvPr id="136" name="Folded Corner 111"/>
            <p:cNvSpPr/>
            <p:nvPr/>
          </p:nvSpPr>
          <p:spPr>
            <a:xfrm>
              <a:off x="5814215" y="1502897"/>
              <a:ext cx="931468" cy="331826"/>
            </a:xfrm>
            <a:prstGeom prst="foldedCorner">
              <a:avLst>
                <a:gd name="adj" fmla="val 50000"/>
              </a:avLst>
            </a:prstGeom>
            <a:solidFill>
              <a:srgbClr val="FF6600">
                <a:alpha val="50000"/>
              </a:srgbClr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31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31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Arial"/>
              </a:endParaRPr>
            </a:p>
            <a:p>
              <a:pPr marL="0" marR="0" lvl="0" indent="0" algn="ctr" defTabSz="91316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Channel</a:t>
              </a:r>
            </a:p>
          </p:txBody>
        </p:sp>
        <p:grpSp>
          <p:nvGrpSpPr>
            <p:cNvPr id="137" name="Group 296"/>
            <p:cNvGrpSpPr/>
            <p:nvPr/>
          </p:nvGrpSpPr>
          <p:grpSpPr>
            <a:xfrm>
              <a:off x="5887240" y="1513232"/>
              <a:ext cx="726381" cy="72644"/>
              <a:chOff x="4163354" y="2836022"/>
              <a:chExt cx="726381" cy="72644"/>
            </a:xfrm>
            <a:solidFill>
              <a:srgbClr val="FFFFFF"/>
            </a:solidFill>
          </p:grpSpPr>
          <p:sp>
            <p:nvSpPr>
              <p:cNvPr id="138" name="Rectangle 137"/>
              <p:cNvSpPr>
                <a:spLocks noChangeAspect="1"/>
              </p:cNvSpPr>
              <p:nvPr/>
            </p:nvSpPr>
            <p:spPr>
              <a:xfrm>
                <a:off x="4163354" y="2836022"/>
                <a:ext cx="72644" cy="72644"/>
              </a:xfrm>
              <a:prstGeom prst="rect">
                <a:avLst/>
              </a:prstGeom>
              <a:solidFill>
                <a:srgbClr val="002060"/>
              </a:solidFill>
              <a:ln w="12700" cap="flat" cmpd="sng" algn="ctr">
                <a:solidFill>
                  <a:srgbClr val="4178BE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316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Arial"/>
                  <a:ea typeface="+mn-ea"/>
                  <a:cs typeface="Arial"/>
                </a:endParaRPr>
              </a:p>
            </p:txBody>
          </p:sp>
          <p:grpSp>
            <p:nvGrpSpPr>
              <p:cNvPr id="139" name="Group 298"/>
              <p:cNvGrpSpPr/>
              <p:nvPr/>
            </p:nvGrpSpPr>
            <p:grpSpPr>
              <a:xfrm>
                <a:off x="4236379" y="2836022"/>
                <a:ext cx="108712" cy="72644"/>
                <a:chOff x="3929202" y="2317750"/>
                <a:chExt cx="108712" cy="72644"/>
              </a:xfrm>
              <a:grpFill/>
            </p:grpSpPr>
            <p:sp>
              <p:nvSpPr>
                <p:cNvPr id="155" name="Rectangle 154"/>
                <p:cNvSpPr/>
                <p:nvPr/>
              </p:nvSpPr>
              <p:spPr>
                <a:xfrm>
                  <a:off x="3929202" y="2333625"/>
                  <a:ext cx="36068" cy="3657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156" name="Rectangle 155"/>
                <p:cNvSpPr>
                  <a:spLocks noChangeAspect="1"/>
                </p:cNvSpPr>
                <p:nvPr/>
              </p:nvSpPr>
              <p:spPr>
                <a:xfrm>
                  <a:off x="3965270" y="2317750"/>
                  <a:ext cx="72644" cy="7264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40" name="Group 299"/>
              <p:cNvGrpSpPr/>
              <p:nvPr/>
            </p:nvGrpSpPr>
            <p:grpSpPr>
              <a:xfrm>
                <a:off x="4343892" y="2836022"/>
                <a:ext cx="108713" cy="72644"/>
                <a:chOff x="3929202" y="2317750"/>
                <a:chExt cx="108713" cy="72644"/>
              </a:xfrm>
              <a:grpFill/>
            </p:grpSpPr>
            <p:sp>
              <p:nvSpPr>
                <p:cNvPr id="153" name="Rectangle 152"/>
                <p:cNvSpPr/>
                <p:nvPr/>
              </p:nvSpPr>
              <p:spPr>
                <a:xfrm>
                  <a:off x="3929202" y="2333625"/>
                  <a:ext cx="36068" cy="3657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154" name="Rectangle 153"/>
                <p:cNvSpPr>
                  <a:spLocks noChangeAspect="1"/>
                </p:cNvSpPr>
                <p:nvPr/>
              </p:nvSpPr>
              <p:spPr>
                <a:xfrm>
                  <a:off x="3965271" y="2317750"/>
                  <a:ext cx="72644" cy="7264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41" name="Group 300"/>
              <p:cNvGrpSpPr/>
              <p:nvPr/>
            </p:nvGrpSpPr>
            <p:grpSpPr>
              <a:xfrm>
                <a:off x="4452604" y="2836022"/>
                <a:ext cx="108712" cy="72644"/>
                <a:chOff x="3929202" y="2317750"/>
                <a:chExt cx="108712" cy="72644"/>
              </a:xfrm>
              <a:grpFill/>
            </p:grpSpPr>
            <p:sp>
              <p:nvSpPr>
                <p:cNvPr id="151" name="Rectangle 150"/>
                <p:cNvSpPr/>
                <p:nvPr/>
              </p:nvSpPr>
              <p:spPr>
                <a:xfrm>
                  <a:off x="3929202" y="2333625"/>
                  <a:ext cx="36068" cy="3657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152" name="Rectangle 151"/>
                <p:cNvSpPr>
                  <a:spLocks noChangeAspect="1"/>
                </p:cNvSpPr>
                <p:nvPr/>
              </p:nvSpPr>
              <p:spPr>
                <a:xfrm>
                  <a:off x="3965270" y="2317750"/>
                  <a:ext cx="72644" cy="72644"/>
                </a:xfrm>
                <a:prstGeom prst="rect">
                  <a:avLst/>
                </a:prstGeom>
                <a:solidFill>
                  <a:srgbClr val="EAD11A"/>
                </a:solidFill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42" name="Group 301"/>
              <p:cNvGrpSpPr/>
              <p:nvPr/>
            </p:nvGrpSpPr>
            <p:grpSpPr>
              <a:xfrm>
                <a:off x="4561316" y="2836022"/>
                <a:ext cx="108712" cy="72644"/>
                <a:chOff x="3929202" y="2317750"/>
                <a:chExt cx="108712" cy="72644"/>
              </a:xfrm>
              <a:grpFill/>
            </p:grpSpPr>
            <p:sp>
              <p:nvSpPr>
                <p:cNvPr id="149" name="Rectangle 148"/>
                <p:cNvSpPr/>
                <p:nvPr/>
              </p:nvSpPr>
              <p:spPr>
                <a:xfrm>
                  <a:off x="3929202" y="2333625"/>
                  <a:ext cx="36068" cy="3657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150" name="Rectangle 149"/>
                <p:cNvSpPr>
                  <a:spLocks noChangeAspect="1"/>
                </p:cNvSpPr>
                <p:nvPr/>
              </p:nvSpPr>
              <p:spPr>
                <a:xfrm>
                  <a:off x="3965270" y="2317750"/>
                  <a:ext cx="72644" cy="72644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43" name="Group 302"/>
              <p:cNvGrpSpPr/>
              <p:nvPr/>
            </p:nvGrpSpPr>
            <p:grpSpPr>
              <a:xfrm>
                <a:off x="4672311" y="2836022"/>
                <a:ext cx="108712" cy="72644"/>
                <a:chOff x="3929202" y="2317750"/>
                <a:chExt cx="108712" cy="72644"/>
              </a:xfrm>
              <a:grpFill/>
            </p:grpSpPr>
            <p:sp>
              <p:nvSpPr>
                <p:cNvPr id="147" name="Rectangle 146"/>
                <p:cNvSpPr/>
                <p:nvPr/>
              </p:nvSpPr>
              <p:spPr>
                <a:xfrm>
                  <a:off x="3929202" y="2333625"/>
                  <a:ext cx="36068" cy="36576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148" name="Rectangle 147"/>
                <p:cNvSpPr>
                  <a:spLocks noChangeAspect="1"/>
                </p:cNvSpPr>
                <p:nvPr/>
              </p:nvSpPr>
              <p:spPr>
                <a:xfrm>
                  <a:off x="3965270" y="2317750"/>
                  <a:ext cx="72644" cy="72644"/>
                </a:xfrm>
                <a:prstGeom prst="rect">
                  <a:avLst/>
                </a:prstGeom>
                <a:solidFill>
                  <a:srgbClr val="92D050"/>
                </a:solidFill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  <p:grpSp>
            <p:nvGrpSpPr>
              <p:cNvPr id="144" name="Group 303"/>
              <p:cNvGrpSpPr/>
              <p:nvPr/>
            </p:nvGrpSpPr>
            <p:grpSpPr>
              <a:xfrm>
                <a:off x="4781023" y="2836022"/>
                <a:ext cx="108712" cy="72644"/>
                <a:chOff x="3929202" y="2317750"/>
                <a:chExt cx="108712" cy="72644"/>
              </a:xfrm>
              <a:grpFill/>
            </p:grpSpPr>
            <p:sp>
              <p:nvSpPr>
                <p:cNvPr id="145" name="Rectangle 144"/>
                <p:cNvSpPr/>
                <p:nvPr/>
              </p:nvSpPr>
              <p:spPr>
                <a:xfrm>
                  <a:off x="3929202" y="2333625"/>
                  <a:ext cx="36068" cy="36576"/>
                </a:xfrm>
                <a:prstGeom prst="rect">
                  <a:avLst/>
                </a:prstGeom>
                <a:solidFill>
                  <a:sysClr val="window" lastClr="FFFFFF"/>
                </a:solidFill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  <p:sp>
              <p:nvSpPr>
                <p:cNvPr id="146" name="Rectangle 145"/>
                <p:cNvSpPr>
                  <a:spLocks noChangeAspect="1"/>
                </p:cNvSpPr>
                <p:nvPr/>
              </p:nvSpPr>
              <p:spPr>
                <a:xfrm>
                  <a:off x="3965270" y="2317750"/>
                  <a:ext cx="72644" cy="72644"/>
                </a:xfrm>
                <a:prstGeom prst="rect">
                  <a:avLst/>
                </a:prstGeom>
                <a:grpFill/>
                <a:ln w="12700" cap="flat" cmpd="sng" algn="ctr">
                  <a:solidFill>
                    <a:srgbClr val="4178BE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316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FF"/>
                    </a:solidFill>
                    <a:effectLst/>
                    <a:uLnTx/>
                    <a:uFillTx/>
                    <a:latin typeface="Arial"/>
                    <a:ea typeface="+mn-ea"/>
                    <a:cs typeface="Arial"/>
                  </a:endParaRPr>
                </a:p>
              </p:txBody>
            </p:sp>
          </p:grpSp>
        </p:grpSp>
      </p:grpSp>
      <p:sp>
        <p:nvSpPr>
          <p:cNvPr id="157" name="TextBox 156"/>
          <p:cNvSpPr txBox="1"/>
          <p:nvPr/>
        </p:nvSpPr>
        <p:spPr>
          <a:xfrm>
            <a:off x="987365" y="3105588"/>
            <a:ext cx="298258" cy="338443"/>
          </a:xfrm>
          <a:prstGeom prst="rect">
            <a:avLst/>
          </a:prstGeom>
          <a:noFill/>
        </p:spPr>
        <p:txBody>
          <a:bodyPr wrap="none" lIns="91330" tIns="45665" rIns="91330" bIns="45665" rtlCol="0">
            <a:spAutoFit/>
          </a:bodyPr>
          <a:lstStyle/>
          <a:p>
            <a:pPr marL="0" marR="0" lvl="0" indent="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591316" y="3544429"/>
            <a:ext cx="298258" cy="338443"/>
          </a:xfrm>
          <a:prstGeom prst="rect">
            <a:avLst/>
          </a:prstGeom>
          <a:noFill/>
        </p:spPr>
        <p:txBody>
          <a:bodyPr wrap="none" lIns="91330" tIns="45665" rIns="91330" bIns="45665" rtlCol="0">
            <a:spAutoFit/>
          </a:bodyPr>
          <a:lstStyle/>
          <a:p>
            <a:pPr marL="0" marR="0" lvl="0" indent="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2</a:t>
            </a:r>
          </a:p>
        </p:txBody>
      </p:sp>
      <p:sp>
        <p:nvSpPr>
          <p:cNvPr id="159" name="TextBox 158"/>
          <p:cNvSpPr txBox="1"/>
          <p:nvPr/>
        </p:nvSpPr>
        <p:spPr>
          <a:xfrm>
            <a:off x="3459221" y="3025134"/>
            <a:ext cx="298258" cy="338443"/>
          </a:xfrm>
          <a:prstGeom prst="rect">
            <a:avLst/>
          </a:prstGeom>
          <a:noFill/>
        </p:spPr>
        <p:txBody>
          <a:bodyPr wrap="none" lIns="91330" tIns="45665" rIns="91330" bIns="45665" rtlCol="0">
            <a:spAutoFit/>
          </a:bodyPr>
          <a:lstStyle/>
          <a:p>
            <a:pPr marL="0" marR="0" lvl="0" indent="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06823" y="4053623"/>
            <a:ext cx="298258" cy="338443"/>
          </a:xfrm>
          <a:prstGeom prst="rect">
            <a:avLst/>
          </a:prstGeom>
          <a:noFill/>
        </p:spPr>
        <p:txBody>
          <a:bodyPr wrap="none" lIns="91330" tIns="45665" rIns="91330" bIns="45665" rtlCol="0">
            <a:spAutoFit/>
          </a:bodyPr>
          <a:lstStyle/>
          <a:p>
            <a:pPr marL="0" marR="0" lvl="0" indent="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1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033834" y="4006802"/>
            <a:ext cx="298258" cy="338443"/>
          </a:xfrm>
          <a:prstGeom prst="rect">
            <a:avLst/>
          </a:prstGeom>
          <a:noFill/>
        </p:spPr>
        <p:txBody>
          <a:bodyPr wrap="none" lIns="91330" tIns="45665" rIns="91330" bIns="45665" rtlCol="0">
            <a:spAutoFit/>
          </a:bodyPr>
          <a:lstStyle/>
          <a:p>
            <a:pPr marL="0" marR="0" lvl="0" indent="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033834" y="4607862"/>
            <a:ext cx="298258" cy="338443"/>
          </a:xfrm>
          <a:prstGeom prst="rect">
            <a:avLst/>
          </a:prstGeom>
          <a:noFill/>
        </p:spPr>
        <p:txBody>
          <a:bodyPr wrap="none" lIns="91330" tIns="45665" rIns="91330" bIns="45665" rtlCol="0">
            <a:spAutoFit/>
          </a:bodyPr>
          <a:lstStyle/>
          <a:p>
            <a:pPr marL="0" marR="0" lvl="0" indent="0" algn="l" defTabSz="9131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0927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EB253949-D10E-4D0B-9B67-C75CD4F55590}" type="slidenum">
              <a:rPr lang="en-US" altLang="en-US" sz="1000" smtClean="0">
                <a:solidFill>
                  <a:srgbClr val="FFFFFF"/>
                </a:solidFill>
              </a:rPr>
              <a:pPr>
                <a:buClrTx/>
                <a:buFontTx/>
                <a:buNone/>
              </a:pPr>
              <a:t>4</a:t>
            </a:fld>
            <a:endParaRPr lang="en-US" altLang="en-US" sz="1000">
              <a:solidFill>
                <a:srgbClr val="FFFFFF"/>
              </a:solidFill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245475" cy="498475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3600" dirty="0"/>
              <a:t>Distributed Systems 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763000" cy="52578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Distributed operating systems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Distributed virtual memory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Message passing in distributed computations and distributed checkpoints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Clock synchronization and event ordering (e.g., </a:t>
            </a:r>
            <a:r>
              <a:rPr lang="en-US" altLang="en-US" sz="1800" dirty="0" err="1">
                <a:solidFill>
                  <a:srgbClr val="C00000"/>
                </a:solidFill>
              </a:rPr>
              <a:t>Lamport</a:t>
            </a:r>
            <a:r>
              <a:rPr lang="en-US" altLang="en-US" sz="1800" dirty="0">
                <a:solidFill>
                  <a:srgbClr val="C00000"/>
                </a:solidFill>
              </a:rPr>
              <a:t> clocks</a:t>
            </a:r>
            <a:r>
              <a:rPr lang="en-US" altLang="en-US" sz="18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Byzantine agreement and distributed consensus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Two phase commit optimizations (e.g., </a:t>
            </a:r>
            <a:r>
              <a:rPr lang="en-US" altLang="en-US" sz="1800" dirty="0">
                <a:solidFill>
                  <a:srgbClr val="C00000"/>
                </a:solidFill>
              </a:rPr>
              <a:t>Presumed Abort</a:t>
            </a:r>
            <a:r>
              <a:rPr lang="en-US" altLang="en-US" sz="1800" dirty="0"/>
              <a:t>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(Transactional) RPCs and distributed file/object systems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Asynchronous computation via message queues and pub-sub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Distributed event-based systems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Client-server, mobile computing and caching, WWW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Workflow or business process management systems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Service Oriented Architecture (SOA)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Public cloud and hybrid cloud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>
                <a:latin typeface="ZDingbats" panose="05000600020000020004" pitchFamily="2" charset="0"/>
              </a:rPr>
              <a:t>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endParaRPr lang="en-US" altLang="en-US" sz="1800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8988322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V1 Channels Provide Data Partitioning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40</a:t>
            </a:fld>
            <a:endParaRPr lang="en-US" altLang="en-US"/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3435589" y="2357975"/>
            <a:ext cx="5662527" cy="3090246"/>
          </a:xfrm>
          <a:prstGeom prst="rect">
            <a:avLst/>
          </a:prstGeom>
        </p:spPr>
        <p:txBody>
          <a:bodyPr vert="horz" lIns="68498" tIns="34289" rIns="68498" bIns="34289" rtlCol="0">
            <a:normAutofit/>
          </a:bodyPr>
          <a:lstStyle>
            <a:lvl1pPr marL="180975" indent="-180975" algn="l" defTabSz="4572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/>
              <a:buChar char="•"/>
              <a:defRPr sz="2000" b="0" i="0" kern="1200">
                <a:solidFill>
                  <a:schemeClr val="accent3"/>
                </a:solidFill>
                <a:latin typeface="Calibri"/>
                <a:ea typeface="+mn-ea"/>
                <a:cs typeface="Calibri"/>
              </a:defRPr>
            </a:lvl1pPr>
            <a:lvl2pPr marL="420688" indent="-180975" algn="l" defTabSz="457200" rtl="0" eaLnBrk="1" latinLnBrk="0" hangingPunct="1">
              <a:spcBef>
                <a:spcPts val="600"/>
              </a:spcBef>
              <a:buFont typeface="Arial"/>
              <a:buChar char="–"/>
              <a:defRPr sz="1800" b="0" i="0" kern="120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2pPr>
            <a:lvl3pPr marL="593725" indent="-173038" algn="l" defTabSz="457200" rtl="0" eaLnBrk="1" latinLnBrk="0" hangingPunct="1">
              <a:spcBef>
                <a:spcPts val="600"/>
              </a:spcBef>
              <a:buFont typeface="Arial"/>
              <a:buChar char="•"/>
              <a:defRPr sz="1600" b="0" i="0" kern="120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3pPr>
            <a:lvl4pPr marL="893763" indent="-300038" algn="l" defTabSz="457200" rtl="0" eaLnBrk="1" latinLnBrk="0" hangingPunct="1">
              <a:spcBef>
                <a:spcPts val="600"/>
              </a:spcBef>
              <a:buFont typeface="Arial"/>
              <a:buChar char="–"/>
              <a:defRPr sz="1400" b="0" i="0" kern="120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4pPr>
            <a:lvl5pPr marL="1074738" indent="-180975" algn="l" defTabSz="457200" rtl="0" eaLnBrk="1" latinLnBrk="0" hangingPunct="1">
              <a:spcBef>
                <a:spcPts val="600"/>
              </a:spcBef>
              <a:buFont typeface="Arial"/>
              <a:buChar char="»"/>
              <a:defRPr sz="1400" b="0" i="0" kern="120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9537" lvl="1" indent="0" fontAlgn="auto">
              <a:spcAft>
                <a:spcPts val="0"/>
              </a:spcAft>
              <a:buFont typeface="Arial"/>
              <a:buNone/>
            </a:pPr>
            <a:endParaRPr lang="en-US" sz="1500" dirty="0">
              <a:solidFill>
                <a:srgbClr val="5AAAFA"/>
              </a:solidFill>
              <a:latin typeface="Arial"/>
            </a:endParaRPr>
          </a:p>
          <a:p>
            <a:pPr lvl="1" fontAlgn="auto"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Arial"/>
              </a:rPr>
              <a:t>Chaincode is installed on peers that need to access the asset states to perform reads and writes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Arial"/>
              </a:rPr>
              <a:t>Chaincode is instantiated on specific channels for specific peers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Arial"/>
              </a:rPr>
              <a:t>Ledgers exist in the scope of a channel </a:t>
            </a:r>
          </a:p>
          <a:p>
            <a:pPr lvl="2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Arial"/>
              </a:rPr>
              <a:t>Ledgers may be shared across entire network of peers</a:t>
            </a:r>
          </a:p>
          <a:p>
            <a:pPr lvl="2" fontAlgn="auto">
              <a:spcAft>
                <a:spcPts val="0"/>
              </a:spcAft>
            </a:pPr>
            <a:r>
              <a:rPr lang="en-US" sz="1400" dirty="0">
                <a:solidFill>
                  <a:prstClr val="black"/>
                </a:solidFill>
                <a:latin typeface="Arial"/>
              </a:rPr>
              <a:t>Ledgers may be only on a specific set of participants</a:t>
            </a:r>
          </a:p>
          <a:p>
            <a:pPr lvl="1" fontAlgn="auto">
              <a:spcAft>
                <a:spcPts val="0"/>
              </a:spcAft>
            </a:pPr>
            <a:r>
              <a:rPr lang="en-US" sz="1700" dirty="0">
                <a:solidFill>
                  <a:prstClr val="black"/>
                </a:solidFill>
                <a:latin typeface="Arial"/>
              </a:rPr>
              <a:t>Peers can participate in multiple channels</a:t>
            </a:r>
          </a:p>
        </p:txBody>
      </p:sp>
      <p:sp>
        <p:nvSpPr>
          <p:cNvPr id="37" name="Rounded Rectangle 37"/>
          <p:cNvSpPr/>
          <p:nvPr/>
        </p:nvSpPr>
        <p:spPr>
          <a:xfrm>
            <a:off x="1662576" y="2740524"/>
            <a:ext cx="1709316" cy="1609006"/>
          </a:xfrm>
          <a:prstGeom prst="roundRect">
            <a:avLst/>
          </a:prstGeom>
          <a:solidFill>
            <a:srgbClr val="4178BE">
              <a:lumMod val="40000"/>
              <a:lumOff val="6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lIns="91330" tIns="45665" rIns="91330" bIns="45665" rtlCol="0" anchor="ctr"/>
          <a:lstStyle/>
          <a:p>
            <a:pPr marL="0" marR="0" lvl="0" indent="0" algn="ctr" defTabSz="4565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992217" y="4144112"/>
            <a:ext cx="1071606" cy="230832"/>
          </a:xfrm>
          <a:prstGeom prst="rect">
            <a:avLst/>
          </a:prstGeom>
          <a:noFill/>
        </p:spPr>
        <p:txBody>
          <a:bodyPr wrap="square" lIns="91330" tIns="45665" rIns="91330" bIns="45665" rtlCol="0">
            <a:spAutoFit/>
          </a:bodyPr>
          <a:lstStyle/>
          <a:p>
            <a:pPr defTabSz="45654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Arial"/>
                <a:cs typeface="+mn-cs"/>
              </a:rPr>
              <a:t>Ordering-Service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2407852" y="3156829"/>
            <a:ext cx="214766" cy="2765"/>
          </a:xfrm>
          <a:prstGeom prst="line">
            <a:avLst/>
          </a:prstGeom>
          <a:noFill/>
          <a:ln w="19050" cap="flat" cmpd="sng" algn="ctr">
            <a:solidFill>
              <a:srgbClr val="4178BE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0" name="Straight Connector 39"/>
          <p:cNvCxnSpPr/>
          <p:nvPr/>
        </p:nvCxnSpPr>
        <p:spPr>
          <a:xfrm>
            <a:off x="2407852" y="3903100"/>
            <a:ext cx="209384" cy="3812"/>
          </a:xfrm>
          <a:prstGeom prst="line">
            <a:avLst/>
          </a:prstGeom>
          <a:noFill/>
          <a:ln w="19050" cap="flat" cmpd="sng" algn="ctr">
            <a:solidFill>
              <a:srgbClr val="4178BE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1" name="Straight Connector 40"/>
          <p:cNvCxnSpPr/>
          <p:nvPr/>
        </p:nvCxnSpPr>
        <p:spPr>
          <a:xfrm>
            <a:off x="2108752" y="3455874"/>
            <a:ext cx="0" cy="148126"/>
          </a:xfrm>
          <a:prstGeom prst="line">
            <a:avLst/>
          </a:prstGeom>
          <a:noFill/>
          <a:ln w="19050" cap="flat" cmpd="sng" algn="ctr">
            <a:solidFill>
              <a:srgbClr val="4178BE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2" name="Straight Connector 41"/>
          <p:cNvCxnSpPr/>
          <p:nvPr/>
        </p:nvCxnSpPr>
        <p:spPr>
          <a:xfrm flipH="1">
            <a:off x="2916335" y="3458639"/>
            <a:ext cx="5382" cy="149173"/>
          </a:xfrm>
          <a:prstGeom prst="line">
            <a:avLst/>
          </a:prstGeom>
          <a:noFill/>
          <a:ln w="19050" cap="flat" cmpd="sng" algn="ctr">
            <a:solidFill>
              <a:srgbClr val="4178BE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3" name="Straight Connector 42"/>
          <p:cNvCxnSpPr/>
          <p:nvPr/>
        </p:nvCxnSpPr>
        <p:spPr>
          <a:xfrm>
            <a:off x="2383673" y="3429522"/>
            <a:ext cx="288095" cy="214810"/>
          </a:xfrm>
          <a:prstGeom prst="line">
            <a:avLst/>
          </a:prstGeom>
          <a:noFill/>
          <a:ln w="19050" cap="flat" cmpd="sng" algn="ctr">
            <a:solidFill>
              <a:srgbClr val="4178BE"/>
            </a:solidFill>
            <a:prstDash val="solid"/>
            <a:headEnd type="none"/>
            <a:tailEnd type="none"/>
          </a:ln>
          <a:effectLst/>
        </p:spPr>
      </p:cxnSp>
      <p:cxnSp>
        <p:nvCxnSpPr>
          <p:cNvPr id="44" name="Straight Connector 43"/>
          <p:cNvCxnSpPr/>
          <p:nvPr/>
        </p:nvCxnSpPr>
        <p:spPr>
          <a:xfrm flipV="1">
            <a:off x="2383670" y="3423593"/>
            <a:ext cx="281287" cy="220741"/>
          </a:xfrm>
          <a:prstGeom prst="line">
            <a:avLst/>
          </a:prstGeom>
          <a:noFill/>
          <a:ln w="19050" cap="flat" cmpd="sng" algn="ctr">
            <a:solidFill>
              <a:srgbClr val="4178BE"/>
            </a:solidFill>
            <a:prstDash val="solid"/>
            <a:headEnd type="none"/>
            <a:tailEnd type="none"/>
          </a:ln>
          <a:effectLst/>
        </p:spPr>
      </p:cxnSp>
      <p:sp>
        <p:nvSpPr>
          <p:cNvPr id="45" name="Rounded Rectangle 45"/>
          <p:cNvSpPr/>
          <p:nvPr/>
        </p:nvSpPr>
        <p:spPr>
          <a:xfrm>
            <a:off x="2617290" y="3607866"/>
            <a:ext cx="598199" cy="598199"/>
          </a:xfrm>
          <a:prstGeom prst="roundRect">
            <a:avLst/>
          </a:prstGeom>
          <a:solidFill>
            <a:srgbClr val="11D358"/>
          </a:solidFill>
          <a:ln w="28575" cap="flat" cmpd="sng" algn="ctr">
            <a:solidFill>
              <a:srgbClr val="4178B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330" tIns="45665" rIns="91330" bIns="45665" rtlCol="0" anchor="ctr"/>
          <a:lstStyle/>
          <a:p>
            <a:pPr marL="0" marR="0" lvl="0" indent="0" algn="ctr" defTabSz="4565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</a:t>
            </a:r>
          </a:p>
        </p:txBody>
      </p:sp>
      <p:sp>
        <p:nvSpPr>
          <p:cNvPr id="46" name="Rounded Rectangle 46"/>
          <p:cNvSpPr/>
          <p:nvPr/>
        </p:nvSpPr>
        <p:spPr>
          <a:xfrm>
            <a:off x="1809707" y="3604054"/>
            <a:ext cx="598199" cy="598199"/>
          </a:xfrm>
          <a:prstGeom prst="roundRect">
            <a:avLst/>
          </a:prstGeom>
          <a:solidFill>
            <a:srgbClr val="11D358"/>
          </a:solidFill>
          <a:ln w="28575" cap="flat" cmpd="sng" algn="ctr">
            <a:solidFill>
              <a:srgbClr val="4178B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330" tIns="45665" rIns="91330" bIns="45665" rtlCol="0" anchor="ctr"/>
          <a:lstStyle/>
          <a:p>
            <a:pPr marL="0" marR="0" lvl="0" indent="0" algn="ctr" defTabSz="4565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</a:t>
            </a:r>
          </a:p>
        </p:txBody>
      </p:sp>
      <p:sp>
        <p:nvSpPr>
          <p:cNvPr id="47" name="Rounded Rectangle 47"/>
          <p:cNvSpPr/>
          <p:nvPr/>
        </p:nvSpPr>
        <p:spPr>
          <a:xfrm>
            <a:off x="1809707" y="2857729"/>
            <a:ext cx="598199" cy="598199"/>
          </a:xfrm>
          <a:prstGeom prst="roundRect">
            <a:avLst/>
          </a:prstGeom>
          <a:solidFill>
            <a:srgbClr val="11D358"/>
          </a:solidFill>
          <a:ln w="28575" cap="flat" cmpd="sng" algn="ctr">
            <a:solidFill>
              <a:srgbClr val="4178B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330" tIns="45665" rIns="91330" bIns="45665" rtlCol="0" anchor="ctr"/>
          <a:lstStyle/>
          <a:p>
            <a:pPr marL="0" marR="0" lvl="0" indent="0" algn="ctr" defTabSz="4565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</a:t>
            </a:r>
          </a:p>
        </p:txBody>
      </p:sp>
      <p:sp>
        <p:nvSpPr>
          <p:cNvPr id="48" name="Rounded Rectangle 48"/>
          <p:cNvSpPr/>
          <p:nvPr/>
        </p:nvSpPr>
        <p:spPr>
          <a:xfrm>
            <a:off x="2622648" y="2860494"/>
            <a:ext cx="598199" cy="598199"/>
          </a:xfrm>
          <a:prstGeom prst="roundRect">
            <a:avLst/>
          </a:prstGeom>
          <a:solidFill>
            <a:srgbClr val="11D358"/>
          </a:solidFill>
          <a:ln w="28575" cap="flat" cmpd="sng" algn="ctr">
            <a:solidFill>
              <a:srgbClr val="4178B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330" tIns="45665" rIns="91330" bIns="45665" rtlCol="0" anchor="ctr"/>
          <a:lstStyle/>
          <a:p>
            <a:pPr marL="0" marR="0" lvl="0" indent="0" algn="ctr" defTabSz="4565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</a:t>
            </a:r>
          </a:p>
        </p:txBody>
      </p:sp>
      <p:cxnSp>
        <p:nvCxnSpPr>
          <p:cNvPr id="49" name="Curved Connector 49"/>
          <p:cNvCxnSpPr/>
          <p:nvPr/>
        </p:nvCxnSpPr>
        <p:spPr>
          <a:xfrm>
            <a:off x="885165" y="3988936"/>
            <a:ext cx="778381" cy="3947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0" name="Curved Connector 50"/>
          <p:cNvCxnSpPr/>
          <p:nvPr/>
        </p:nvCxnSpPr>
        <p:spPr>
          <a:xfrm>
            <a:off x="886085" y="2936239"/>
            <a:ext cx="780367" cy="4076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1" name="Rounded Rectangle 51"/>
          <p:cNvSpPr/>
          <p:nvPr/>
        </p:nvSpPr>
        <p:spPr>
          <a:xfrm>
            <a:off x="308418" y="3782179"/>
            <a:ext cx="598199" cy="598199"/>
          </a:xfrm>
          <a:prstGeom prst="roundRect">
            <a:avLst/>
          </a:prstGeom>
          <a:solidFill>
            <a:srgbClr val="7CC7FF">
              <a:lumMod val="60000"/>
              <a:lumOff val="40000"/>
            </a:srgbClr>
          </a:solidFill>
          <a:ln w="28575" cap="flat" cmpd="sng" algn="ctr">
            <a:solidFill>
              <a:srgbClr val="4178B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330" tIns="45665" rIns="91330" bIns="45665" rtlCol="0" anchor="ctr"/>
          <a:lstStyle/>
          <a:p>
            <a:pPr marL="0" marR="0" lvl="0" indent="0" algn="ctr" defTabSz="4565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en-US" sz="24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2" name="Rounded Rectangle 52"/>
          <p:cNvSpPr/>
          <p:nvPr/>
        </p:nvSpPr>
        <p:spPr>
          <a:xfrm>
            <a:off x="299139" y="2818582"/>
            <a:ext cx="598199" cy="598199"/>
          </a:xfrm>
          <a:prstGeom prst="roundRect">
            <a:avLst/>
          </a:prstGeom>
          <a:solidFill>
            <a:srgbClr val="7CC7FF">
              <a:lumMod val="60000"/>
              <a:lumOff val="40000"/>
            </a:srgbClr>
          </a:solidFill>
          <a:ln w="28575" cap="flat" cmpd="sng" algn="ctr">
            <a:solidFill>
              <a:srgbClr val="4178B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91330" tIns="45665" rIns="91330" bIns="45665" rtlCol="0" anchor="ctr"/>
          <a:lstStyle/>
          <a:p>
            <a:pPr marL="0" marR="0" lvl="0" indent="0" algn="ctr" defTabSz="45654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</a:t>
            </a:r>
            <a:r>
              <a:rPr kumimoji="0" lang="en-US" sz="2400" b="0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</a:t>
            </a: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984714" y="3358709"/>
            <a:ext cx="432016" cy="114300"/>
            <a:chOff x="2259061" y="4546976"/>
            <a:chExt cx="576021" cy="152400"/>
          </a:xfrm>
        </p:grpSpPr>
        <p:sp>
          <p:nvSpPr>
            <p:cNvPr id="54" name="Rectangle 53"/>
            <p:cNvSpPr/>
            <p:nvPr/>
          </p:nvSpPr>
          <p:spPr>
            <a:xfrm>
              <a:off x="2259061" y="4546976"/>
              <a:ext cx="145473" cy="152400"/>
            </a:xfrm>
            <a:prstGeom prst="rect">
              <a:avLst/>
            </a:prstGeom>
            <a:solidFill>
              <a:srgbClr val="4178B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65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2475990" y="4546976"/>
              <a:ext cx="145473" cy="152400"/>
            </a:xfrm>
            <a:prstGeom prst="rect">
              <a:avLst/>
            </a:prstGeom>
            <a:solidFill>
              <a:srgbClr val="4178B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65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689609" y="4546976"/>
              <a:ext cx="145473" cy="152400"/>
            </a:xfrm>
            <a:prstGeom prst="rect">
              <a:avLst/>
            </a:prstGeom>
            <a:solidFill>
              <a:srgbClr val="4178B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65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2404534" y="4623176"/>
              <a:ext cx="285075" cy="0"/>
            </a:xfrm>
            <a:prstGeom prst="line">
              <a:avLst/>
            </a:prstGeom>
            <a:noFill/>
            <a:ln w="19050" cap="flat" cmpd="sng" algn="ctr">
              <a:solidFill>
                <a:srgbClr val="4178BE"/>
              </a:solidFill>
              <a:prstDash val="solid"/>
              <a:tailEnd type="none"/>
            </a:ln>
            <a:effectLst/>
          </p:spPr>
        </p:cxnSp>
      </p:grpSp>
      <p:grpSp>
        <p:nvGrpSpPr>
          <p:cNvPr id="58" name="Group 57"/>
          <p:cNvGrpSpPr/>
          <p:nvPr/>
        </p:nvGrpSpPr>
        <p:grpSpPr>
          <a:xfrm>
            <a:off x="984427" y="3011467"/>
            <a:ext cx="271802" cy="114300"/>
            <a:chOff x="6929178" y="3399689"/>
            <a:chExt cx="362402" cy="152400"/>
          </a:xfrm>
        </p:grpSpPr>
        <p:sp>
          <p:nvSpPr>
            <p:cNvPr id="59" name="Rectangle 58"/>
            <p:cNvSpPr/>
            <p:nvPr/>
          </p:nvSpPr>
          <p:spPr>
            <a:xfrm>
              <a:off x="6929178" y="3399689"/>
              <a:ext cx="145473" cy="152400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65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146107" y="3399689"/>
              <a:ext cx="145473" cy="152400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65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7074651" y="3475889"/>
              <a:ext cx="71456" cy="4419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tailEnd type="none"/>
            </a:ln>
            <a:effectLst/>
          </p:spPr>
        </p:cxnSp>
      </p:grpSp>
      <p:cxnSp>
        <p:nvCxnSpPr>
          <p:cNvPr id="62" name="Curved Connector 62"/>
          <p:cNvCxnSpPr/>
          <p:nvPr/>
        </p:nvCxnSpPr>
        <p:spPr>
          <a:xfrm>
            <a:off x="906574" y="3289593"/>
            <a:ext cx="782106" cy="316"/>
          </a:xfrm>
          <a:prstGeom prst="curvedConnector3">
            <a:avLst>
              <a:gd name="adj1" fmla="val 50000"/>
            </a:avLst>
          </a:prstGeom>
          <a:noFill/>
          <a:ln w="25400" cap="flat" cmpd="sng" algn="ctr">
            <a:solidFill>
              <a:srgbClr val="4178BE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grpSp>
        <p:nvGrpSpPr>
          <p:cNvPr id="63" name="Group 62"/>
          <p:cNvGrpSpPr/>
          <p:nvPr/>
        </p:nvGrpSpPr>
        <p:grpSpPr>
          <a:xfrm>
            <a:off x="987973" y="4056878"/>
            <a:ext cx="271802" cy="114300"/>
            <a:chOff x="6929178" y="3399689"/>
            <a:chExt cx="362402" cy="152400"/>
          </a:xfrm>
        </p:grpSpPr>
        <p:sp>
          <p:nvSpPr>
            <p:cNvPr id="64" name="Rectangle 63"/>
            <p:cNvSpPr/>
            <p:nvPr/>
          </p:nvSpPr>
          <p:spPr>
            <a:xfrm>
              <a:off x="6929178" y="3399689"/>
              <a:ext cx="145473" cy="152400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65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146107" y="3399689"/>
              <a:ext cx="145473" cy="152400"/>
            </a:xfrm>
            <a:prstGeom prst="rect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45654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66" name="Straight Connector 65"/>
            <p:cNvCxnSpPr/>
            <p:nvPr/>
          </p:nvCxnSpPr>
          <p:spPr>
            <a:xfrm>
              <a:off x="7074651" y="3475889"/>
              <a:ext cx="71456" cy="4419"/>
            </a:xfrm>
            <a:prstGeom prst="lin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tailEnd type="none"/>
            </a:ln>
            <a:effectLst/>
          </p:spPr>
        </p:cxnSp>
      </p:grpSp>
      <p:sp>
        <p:nvSpPr>
          <p:cNvPr id="67" name="Content Placeholder 2"/>
          <p:cNvSpPr txBox="1">
            <a:spLocks/>
          </p:cNvSpPr>
          <p:nvPr/>
        </p:nvSpPr>
        <p:spPr>
          <a:xfrm>
            <a:off x="906574" y="1524000"/>
            <a:ext cx="7251554" cy="814955"/>
          </a:xfrm>
          <a:prstGeom prst="rect">
            <a:avLst/>
          </a:prstGeom>
        </p:spPr>
        <p:txBody>
          <a:bodyPr vert="horz" lIns="91330" tIns="45665" rIns="91330" bIns="45665" rtlCol="0">
            <a:normAutofit/>
          </a:bodyPr>
          <a:lstStyle>
            <a:lvl1pPr marL="135731" indent="-135731" algn="l" defTabSz="342900" rtl="0" eaLnBrk="1" latinLnBrk="0" hangingPunct="1">
              <a:spcBef>
                <a:spcPts val="450"/>
              </a:spcBef>
              <a:buClr>
                <a:schemeClr val="accent1"/>
              </a:buClr>
              <a:buFont typeface="Arial"/>
              <a:buChar char="•"/>
              <a:defRPr sz="1500" b="0" i="0" kern="1200">
                <a:solidFill>
                  <a:schemeClr val="accent3"/>
                </a:solidFill>
                <a:latin typeface="Calibri"/>
                <a:ea typeface="+mn-ea"/>
                <a:cs typeface="Calibri"/>
              </a:defRPr>
            </a:lvl1pPr>
            <a:lvl2pPr marL="315516" indent="-135731" algn="l" defTabSz="342900" rtl="0" eaLnBrk="1" latinLnBrk="0" hangingPunct="1">
              <a:spcBef>
                <a:spcPts val="450"/>
              </a:spcBef>
              <a:buFont typeface="Arial"/>
              <a:buChar char="–"/>
              <a:defRPr sz="1350" b="0" i="0" kern="120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2pPr>
            <a:lvl3pPr marL="445294" indent="-129779" algn="l" defTabSz="342900" rtl="0" eaLnBrk="1" latinLnBrk="0" hangingPunct="1">
              <a:spcBef>
                <a:spcPts val="450"/>
              </a:spcBef>
              <a:buFont typeface="Arial"/>
              <a:buChar char="•"/>
              <a:defRPr sz="1200" b="0" i="0" kern="120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3pPr>
            <a:lvl4pPr marL="670322" indent="-225029" algn="l" defTabSz="342900" rtl="0" eaLnBrk="1" latinLnBrk="0" hangingPunct="1">
              <a:spcBef>
                <a:spcPts val="450"/>
              </a:spcBef>
              <a:buFont typeface="Arial"/>
              <a:buChar char="–"/>
              <a:defRPr sz="1050" b="0" i="0" kern="120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4pPr>
            <a:lvl5pPr marL="806054" indent="-135731" algn="l" defTabSz="342900" rtl="0" eaLnBrk="1" latinLnBrk="0" hangingPunct="1">
              <a:spcBef>
                <a:spcPts val="450"/>
              </a:spcBef>
              <a:buFont typeface="Arial"/>
              <a:buChar char="»"/>
              <a:defRPr sz="1050" b="0" i="0" kern="1200">
                <a:solidFill>
                  <a:schemeClr val="accent2"/>
                </a:solidFill>
                <a:latin typeface="Calibri"/>
                <a:ea typeface="+mn-ea"/>
                <a:cs typeface="Calibri"/>
              </a:defRPr>
            </a:lvl5pPr>
            <a:lvl6pPr marL="18859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342900" rtl="0" eaLnBrk="1" latinLnBrk="0" hangingPunct="1">
              <a:spcBef>
                <a:spcPct val="20000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4178BE"/>
              </a:buClr>
            </a:pPr>
            <a:endParaRPr lang="en-US" sz="400" b="1" dirty="0">
              <a:solidFill>
                <a:srgbClr val="777677"/>
              </a:solidFill>
              <a:latin typeface="Arial"/>
            </a:endParaRPr>
          </a:p>
          <a:p>
            <a:pPr marL="0" indent="0" fontAlgn="auto">
              <a:spcAft>
                <a:spcPts val="0"/>
              </a:spcAft>
              <a:buClr>
                <a:srgbClr val="4178BE"/>
              </a:buClr>
              <a:buFont typeface="Arial"/>
              <a:buNone/>
            </a:pPr>
            <a:r>
              <a:rPr lang="en-US" sz="1800" dirty="0">
                <a:solidFill>
                  <a:prstClr val="black"/>
                </a:solidFill>
                <a:latin typeface="Arial"/>
              </a:rPr>
              <a:t>SDK or the CLI can create separate channels which will isolate and segregate transactions and ledger.  </a:t>
            </a:r>
          </a:p>
          <a:p>
            <a:pPr marL="0" indent="0" fontAlgn="auto">
              <a:spcAft>
                <a:spcPts val="0"/>
              </a:spcAft>
              <a:buClr>
                <a:srgbClr val="4178BE"/>
              </a:buClr>
              <a:buFont typeface="Arial"/>
              <a:buNone/>
            </a:pPr>
            <a:endParaRPr lang="en-US" sz="1800" dirty="0">
              <a:solidFill>
                <a:srgbClr val="777677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93729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Fabric V1 Transaction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88" y="1447800"/>
            <a:ext cx="8763000" cy="5027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65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465137"/>
            <a:ext cx="8245475" cy="498475"/>
          </a:xfrm>
        </p:spPr>
        <p:txBody>
          <a:bodyPr/>
          <a:lstStyle/>
          <a:p>
            <a:r>
              <a:rPr lang="en-US" dirty="0"/>
              <a:t>DBMS Implications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63613"/>
            <a:ext cx="8308975" cy="5284788"/>
          </a:xfrm>
        </p:spPr>
        <p:txBody>
          <a:bodyPr/>
          <a:lstStyle/>
          <a:p>
            <a:r>
              <a:rPr lang="en-US" dirty="0"/>
              <a:t>Simulation concept requires layer between chaincode and State DB having to take on analysis of DBMS calls </a:t>
            </a:r>
          </a:p>
          <a:p>
            <a:pPr lvl="1"/>
            <a:r>
              <a:rPr lang="en-US" dirty="0"/>
              <a:t>Update statements split into two: read part and write part</a:t>
            </a:r>
          </a:p>
          <a:p>
            <a:pPr lvl="1"/>
            <a:r>
              <a:rPr lang="en-US" dirty="0"/>
              <a:t>Read alone sent to DBMS with modifications to retrieve version #s for items read</a:t>
            </a:r>
          </a:p>
          <a:p>
            <a:pPr lvl="1"/>
            <a:r>
              <a:rPr lang="en-US" dirty="0"/>
              <a:t>Writes not sent to DBMS but processed and cached locally – doesn’t allow for read your own write by chaincode transaction</a:t>
            </a:r>
          </a:p>
          <a:p>
            <a:r>
              <a:rPr lang="en-US" dirty="0"/>
              <a:t>During Commit phase, read sets validated by retrieving each item’s version # individually and then, if validation succeeds, writes also done one at a time</a:t>
            </a:r>
          </a:p>
          <a:p>
            <a:r>
              <a:rPr lang="en-US" dirty="0"/>
              <a:t>Dealing with phantoms requires </a:t>
            </a:r>
            <a:r>
              <a:rPr lang="en-US" dirty="0" err="1"/>
              <a:t>reexecution</a:t>
            </a:r>
            <a:r>
              <a:rPr lang="en-US" dirty="0"/>
              <a:t> of query during commit phase to be sure simulation read set same as read set at Commit time</a:t>
            </a:r>
          </a:p>
          <a:p>
            <a:r>
              <a:rPr lang="en-US" dirty="0"/>
              <a:t>Chaincode portability across different State DBMSs hard to do</a:t>
            </a:r>
          </a:p>
          <a:p>
            <a:r>
              <a:rPr lang="en-US" dirty="0">
                <a:solidFill>
                  <a:srgbClr val="FF0000"/>
                </a:solidFill>
              </a:rPr>
              <a:t>Lots of open questions and research issues in this area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D9E6DE5-42A6-4551-9E4D-79B5F51B7767}" type="slidenum">
              <a:rPr kumimoji="0" lang="en-US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5666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457200"/>
            <a:ext cx="8245475" cy="498475"/>
          </a:xfrm>
        </p:spPr>
        <p:txBody>
          <a:bodyPr/>
          <a:lstStyle/>
          <a:p>
            <a:r>
              <a:rPr lang="en-US" dirty="0"/>
              <a:t>R3 Alliance &amp; Corda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8763000" cy="51054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Barclays, BBVA, Commonwealth Bank of Australia (CBA), Credit Suisse, J.P. Morgan, State Street, Royal Bank </a:t>
            </a:r>
            <a:r>
              <a:rPr lang="en-US"/>
              <a:t>of Scotland, UBS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Special features for JVM to guarantee deterministic behavior</a:t>
            </a:r>
          </a:p>
          <a:p>
            <a:pPr>
              <a:spcAft>
                <a:spcPts val="600"/>
              </a:spcAft>
            </a:pPr>
            <a:r>
              <a:rPr lang="en-US" dirty="0"/>
              <a:t>Hearn, M. Corda: A distributed ledger, Version 0.5, November 2016. </a:t>
            </a:r>
            <a:r>
              <a:rPr lang="en-US" sz="1800" dirty="0"/>
              <a:t>https://docs.corda.net/_static/corda-technical-whitepaper.pdf</a:t>
            </a:r>
          </a:p>
          <a:p>
            <a:pPr>
              <a:spcAft>
                <a:spcPts val="600"/>
              </a:spcAft>
            </a:pPr>
            <a:r>
              <a:rPr lang="en-US" dirty="0"/>
              <a:t>Nodes backed by RDBMS, ledger data SQL queryable and joinable with private tables</a:t>
            </a:r>
          </a:p>
          <a:p>
            <a:pPr>
              <a:spcAft>
                <a:spcPts val="600"/>
              </a:spcAft>
            </a:pPr>
            <a:r>
              <a:rPr lang="en-US" dirty="0"/>
              <a:t>Corda written in </a:t>
            </a:r>
            <a:r>
              <a:rPr lang="en-US" dirty="0" err="1"/>
              <a:t>Kotlin</a:t>
            </a:r>
            <a:r>
              <a:rPr lang="en-US" dirty="0"/>
              <a:t> (simpler Scala with much better Java interoperability) from </a:t>
            </a:r>
            <a:r>
              <a:rPr lang="en-US" dirty="0" err="1"/>
              <a:t>JetBrains</a:t>
            </a:r>
            <a:r>
              <a:rPr lang="en-US" dirty="0"/>
              <a:t> – contracts in </a:t>
            </a:r>
            <a:r>
              <a:rPr lang="en-US" dirty="0" err="1"/>
              <a:t>Kotlin</a:t>
            </a:r>
            <a:r>
              <a:rPr lang="en-US" dirty="0"/>
              <a:t>/Java</a:t>
            </a:r>
          </a:p>
          <a:p>
            <a:pPr>
              <a:spcAft>
                <a:spcPts val="600"/>
              </a:spcAft>
            </a:pPr>
            <a:r>
              <a:rPr lang="en-US" dirty="0"/>
              <a:t>Contract execution is deterministic and its acceptance of a transaction is based on the transaction’s contents alone. A transaction is only valid if the contract of every input state and every output state considers it to be valid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35975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R3 Corda Vault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6324600" cy="5056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30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51726-621D-4165-A5F3-0F1DE0BF5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Corda Vault and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3D2A2-4E4C-4ADB-BEF6-44F20445A1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45</a:t>
            </a:fld>
            <a:endParaRPr lang="en-US" altLang="en-US"/>
          </a:p>
        </p:txBody>
      </p:sp>
      <p:pic>
        <p:nvPicPr>
          <p:cNvPr id="3074" name="Picture 2" descr="https://docs.corda.net/_images/vault-simple.png">
            <a:extLst>
              <a:ext uri="{FF2B5EF4-FFF2-40B4-BE49-F238E27FC236}">
                <a16:creationId xmlns:a16="http://schemas.microsoft.com/office/drawing/2014/main" id="{4EC928F9-2C52-46A8-B43D-640184D43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514600"/>
            <a:ext cx="6705600" cy="318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F99D4B8-D636-4F7E-96AC-94E16EDA0E7D}"/>
              </a:ext>
            </a:extLst>
          </p:cNvPr>
          <p:cNvSpPr/>
          <p:nvPr/>
        </p:nvSpPr>
        <p:spPr>
          <a:xfrm>
            <a:off x="228600" y="1517480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10101"/>
                </a:solidFill>
                <a:latin typeface="Lato"/>
              </a:rPr>
              <a:t>Each node on the network maintains a </a:t>
            </a:r>
            <a:r>
              <a:rPr lang="en-US" sz="1800" i="1" dirty="0">
                <a:solidFill>
                  <a:srgbClr val="010101"/>
                </a:solidFill>
                <a:latin typeface="Lato"/>
              </a:rPr>
              <a:t>vault</a:t>
            </a:r>
            <a:r>
              <a:rPr lang="en-US" sz="1800" dirty="0">
                <a:solidFill>
                  <a:srgbClr val="010101"/>
                </a:solidFill>
                <a:latin typeface="Lato"/>
              </a:rPr>
              <a:t> - a DB where it tracks all the current and historic states that it is aware of, and which it considers to be relevant to itself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6993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CCA2-3D9A-4365-8B4C-F89D94296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Corda Contract Validity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9A91D5-C60E-43C2-8D55-50FE20E565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46</a:t>
            </a:fld>
            <a:endParaRPr lang="en-US" altLang="en-US"/>
          </a:p>
        </p:txBody>
      </p:sp>
      <p:pic>
        <p:nvPicPr>
          <p:cNvPr id="1026" name="Picture 2" descr="https://docs.corda.net/_images/tx-validation.png">
            <a:extLst>
              <a:ext uri="{FF2B5EF4-FFF2-40B4-BE49-F238E27FC236}">
                <a16:creationId xmlns:a16="http://schemas.microsoft.com/office/drawing/2014/main" id="{6CE19145-D72F-4E17-A9D1-9A6E8C6EF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296" y="1464848"/>
            <a:ext cx="3885407" cy="4165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35EAE28-7E5B-484E-9FBC-5E6A77C457E3}"/>
              </a:ext>
            </a:extLst>
          </p:cNvPr>
          <p:cNvSpPr/>
          <p:nvPr/>
        </p:nvSpPr>
        <p:spPr>
          <a:xfrm>
            <a:off x="153988" y="5791200"/>
            <a:ext cx="87614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Lato"/>
              </a:rPr>
              <a:t>A transaction is only valid if it is digitally signed by all required signers. However, even if a transaction gathers all the required signatures, it is only valid if it is also </a:t>
            </a:r>
            <a:r>
              <a:rPr lang="en-US" sz="1600" b="1" dirty="0">
                <a:solidFill>
                  <a:srgbClr val="0000FF"/>
                </a:solidFill>
                <a:latin typeface="Lato"/>
              </a:rPr>
              <a:t>contractually valid</a:t>
            </a:r>
            <a:r>
              <a:rPr lang="en-US" sz="1600" dirty="0">
                <a:solidFill>
                  <a:srgbClr val="0000FF"/>
                </a:solidFill>
                <a:latin typeface="Lato"/>
              </a:rPr>
              <a:t>.</a:t>
            </a:r>
            <a:endParaRPr 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327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96812-B1F1-405C-AC9B-FA529D32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Corda Transactions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8F362F-5267-4FAB-A2C6-72F9ACFD1E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47</a:t>
            </a:fld>
            <a:endParaRPr lang="en-US" altLang="en-US"/>
          </a:p>
        </p:txBody>
      </p:sp>
      <p:pic>
        <p:nvPicPr>
          <p:cNvPr id="2050" name="Picture 2" descr="https://docs.corda.net/_images/tx-chain.png">
            <a:extLst>
              <a:ext uri="{FF2B5EF4-FFF2-40B4-BE49-F238E27FC236}">
                <a16:creationId xmlns:a16="http://schemas.microsoft.com/office/drawing/2014/main" id="{7F4D861D-EF61-46FD-81A7-DE5E916F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572069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25E5CCF-E935-4E99-A4AC-4FC1E080C67D}"/>
              </a:ext>
            </a:extLst>
          </p:cNvPr>
          <p:cNvSpPr txBox="1">
            <a:spLocks/>
          </p:cNvSpPr>
          <p:nvPr/>
        </p:nvSpPr>
        <p:spPr bwMode="auto">
          <a:xfrm>
            <a:off x="3886200" y="1676400"/>
            <a:ext cx="466566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400" dirty="0">
                <a:solidFill>
                  <a:srgbClr val="663300"/>
                </a:solidFill>
              </a:rPr>
              <a:t>Transaction Chain </a:t>
            </a:r>
            <a:endParaRPr lang="en-US" dirty="0">
              <a:solidFill>
                <a:srgbClr val="6633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731873F-24FE-4AE9-8F3A-82D19C5184B2}"/>
              </a:ext>
            </a:extLst>
          </p:cNvPr>
          <p:cNvSpPr txBox="1">
            <a:spLocks/>
          </p:cNvSpPr>
          <p:nvPr/>
        </p:nvSpPr>
        <p:spPr bwMode="auto">
          <a:xfrm>
            <a:off x="685800" y="5329237"/>
            <a:ext cx="82454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sz="2000" dirty="0">
                <a:solidFill>
                  <a:srgbClr val="7030A0"/>
                </a:solidFill>
              </a:rPr>
              <a:t>Notary and Regular Transactions 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C542F3-B0CF-48E1-9206-FA5C9CA29D61}"/>
              </a:ext>
            </a:extLst>
          </p:cNvPr>
          <p:cNvSpPr/>
          <p:nvPr/>
        </p:nvSpPr>
        <p:spPr>
          <a:xfrm>
            <a:off x="685800" y="5715000"/>
            <a:ext cx="771366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10101"/>
                </a:solidFill>
                <a:latin typeface="Lato"/>
              </a:rPr>
              <a:t>Every state has an appointed notary, and a notary will only notarize a transaction if it is the appointed notary of all the transaction’s input states.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2876321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988" y="457200"/>
            <a:ext cx="8245475" cy="533401"/>
          </a:xfrm>
        </p:spPr>
        <p:txBody>
          <a:bodyPr/>
          <a:lstStyle/>
          <a:p>
            <a:r>
              <a:rPr lang="en-US" dirty="0" err="1"/>
              <a:t>Bigchain</a:t>
            </a:r>
            <a:r>
              <a:rPr lang="en-US" dirty="0"/>
              <a:t> DB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14401"/>
            <a:ext cx="8308975" cy="4572000"/>
          </a:xfrm>
        </p:spPr>
        <p:txBody>
          <a:bodyPr/>
          <a:lstStyle/>
          <a:p>
            <a:r>
              <a:rPr lang="en-US" dirty="0"/>
              <a:t>Designed to merge best of DB &amp; blockchain worlds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900" dirty="0"/>
              <a:t>Scale, </a:t>
            </a:r>
            <a:r>
              <a:rPr lang="en-US" sz="1900" dirty="0" err="1"/>
              <a:t>permissioning</a:t>
            </a:r>
            <a:r>
              <a:rPr lang="en-US" sz="1900" dirty="0"/>
              <a:t> and NoSQL querying from DB side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900" dirty="0"/>
              <a:t>Decentralization, immutability, and assets from blockchain side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900" dirty="0"/>
              <a:t>All data as JSON documents in </a:t>
            </a:r>
            <a:r>
              <a:rPr lang="en-US" sz="1900" dirty="0" err="1"/>
              <a:t>RethinkDB</a:t>
            </a:r>
            <a:r>
              <a:rPr lang="en-US" sz="1900" dirty="0"/>
              <a:t>/MongoDB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900" dirty="0"/>
              <a:t>Intended to play well alongside decentralized file systems (e.g., IPFS) and processing (e.g., </a:t>
            </a:r>
            <a:r>
              <a:rPr lang="en-US" sz="1900" dirty="0" err="1"/>
              <a:t>Ethereum</a:t>
            </a:r>
            <a:r>
              <a:rPr lang="en-US" sz="1900" dirty="0"/>
              <a:t>)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1900" dirty="0"/>
              <a:t>Modelled around </a:t>
            </a:r>
            <a:r>
              <a:rPr lang="en-US" sz="1900" i="1" dirty="0"/>
              <a:t>assets</a:t>
            </a:r>
            <a:r>
              <a:rPr lang="en-US" sz="1900" dirty="0"/>
              <a:t>, and </a:t>
            </a:r>
            <a:r>
              <a:rPr lang="en-US" sz="1900" i="1" dirty="0"/>
              <a:t>inputs</a:t>
            </a:r>
            <a:r>
              <a:rPr lang="en-US" sz="1900" dirty="0"/>
              <a:t> and </a:t>
            </a:r>
            <a:r>
              <a:rPr lang="en-US" sz="1900" i="1" dirty="0"/>
              <a:t>outputs</a:t>
            </a:r>
            <a:r>
              <a:rPr lang="en-US" sz="1900" dirty="0"/>
              <a:t> are the mechanism by which control of an asset is transferred</a:t>
            </a:r>
          </a:p>
          <a:p>
            <a:r>
              <a:rPr lang="en-US" dirty="0"/>
              <a:t>Release 1.0 to ship 6/2017</a:t>
            </a:r>
          </a:p>
          <a:p>
            <a:r>
              <a:rPr lang="en-US" dirty="0"/>
              <a:t>IPDB (Interplanetary Database) Network and a Foundation for its governance - management of personal data, reputation, and privacy, along with secure attribution, metadata, licensing, and links to media files </a:t>
            </a:r>
            <a:r>
              <a:rPr lang="en-US" sz="1800" dirty="0">
                <a:hlinkClick r:id="rId2"/>
              </a:rPr>
              <a:t>https://ipdb.foundation/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48</a:t>
            </a:fld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15" y="4792662"/>
            <a:ext cx="80772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6942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BigchainDB</a:t>
            </a:r>
            <a:r>
              <a:rPr lang="en-US" dirty="0"/>
              <a:t>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49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222" y="1524000"/>
            <a:ext cx="6389556" cy="490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40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EB253949-D10E-4D0B-9B67-C75CD4F55590}" type="slidenum">
              <a:rPr lang="en-US" altLang="en-US" sz="1000" smtClean="0">
                <a:solidFill>
                  <a:srgbClr val="FFFFFF"/>
                </a:solidFill>
              </a:rPr>
              <a:pPr>
                <a:buClrTx/>
                <a:buFontTx/>
                <a:buNone/>
              </a:pPr>
              <a:t>5</a:t>
            </a:fld>
            <a:endParaRPr lang="en-US" altLang="en-US" sz="1000">
              <a:solidFill>
                <a:srgbClr val="FFFFFF"/>
              </a:solidFill>
            </a:endParaRPr>
          </a:p>
        </p:txBody>
      </p:sp>
      <p:sp>
        <p:nvSpPr>
          <p:cNvPr id="71683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457200"/>
            <a:ext cx="8245475" cy="498475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 sz="3600" dirty="0"/>
              <a:t>Data Systems </a:t>
            </a:r>
          </a:p>
        </p:txBody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763000" cy="52990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Relational DBMSs (e.g., </a:t>
            </a:r>
            <a:r>
              <a:rPr lang="en-US" altLang="en-US" sz="1800" dirty="0">
                <a:solidFill>
                  <a:srgbClr val="C00000"/>
                </a:solidFill>
              </a:rPr>
              <a:t>System R</a:t>
            </a:r>
            <a:r>
              <a:rPr lang="en-US" altLang="en-US" sz="1800" dirty="0"/>
              <a:t>) and SQL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Data consistency, degrees of isolation and fault tolerance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Distributed databases (e.g., </a:t>
            </a:r>
            <a:r>
              <a:rPr lang="en-US" altLang="en-US" sz="1800" dirty="0">
                <a:solidFill>
                  <a:srgbClr val="C00000"/>
                </a:solidFill>
              </a:rPr>
              <a:t>R*</a:t>
            </a:r>
            <a:r>
              <a:rPr lang="en-US" altLang="en-US" sz="1800" dirty="0"/>
              <a:t>) and distributed transactions/queries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Synchronous and asynchronous replication with primary copy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Update anywhere (multi-master) replication and eventual consistency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Stored procedures, user-defined types/functions, data provenance, …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Data warehousing and parallel DBMSs – OLTP vs OLAP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Shared Nothing Vs Shared Disks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Object-oriented databases, XML, schema chaos, data integration, 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Web2.0-inspired NoSQL, sharding &amp; massive scaling (e.g., </a:t>
            </a:r>
            <a:r>
              <a:rPr lang="en-US" altLang="en-US" sz="1800" dirty="0">
                <a:solidFill>
                  <a:srgbClr val="C00000"/>
                </a:solidFill>
              </a:rPr>
              <a:t>Spanner</a:t>
            </a:r>
            <a:r>
              <a:rPr lang="en-US" altLang="en-US" sz="1800" dirty="0"/>
              <a:t>), JSON, 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Big Data: Map-Reduce, Hadoop, Spark, …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Data privacy, multitenancy and trans-border data flow restrictions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Multi data centers and disaster recovery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en-US" sz="1800" dirty="0"/>
              <a:t>…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endParaRPr lang="en-US" altLang="en-US" sz="1800" dirty="0"/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endParaRPr lang="en-US" altLang="en-US" sz="1800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BigchainDB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Central notion: </a:t>
            </a:r>
            <a:r>
              <a:rPr lang="en-US" dirty="0">
                <a:solidFill>
                  <a:srgbClr val="C00000"/>
                </a:solidFill>
              </a:rPr>
              <a:t>assets</a:t>
            </a:r>
            <a:r>
              <a:rPr lang="en-US" dirty="0"/>
              <a:t> </a:t>
            </a:r>
          </a:p>
          <a:p>
            <a:pPr>
              <a:spcAft>
                <a:spcPts val="600"/>
              </a:spcAft>
            </a:pPr>
            <a:r>
              <a:rPr lang="en-US" dirty="0"/>
              <a:t>Mechanisms for asset transfer: </a:t>
            </a:r>
            <a:r>
              <a:rPr lang="en-US" dirty="0">
                <a:solidFill>
                  <a:srgbClr val="C00000"/>
                </a:solidFill>
              </a:rPr>
              <a:t>inputs</a:t>
            </a:r>
            <a:r>
              <a:rPr lang="en-US" dirty="0"/>
              <a:t> and </a:t>
            </a:r>
            <a:r>
              <a:rPr lang="en-US" dirty="0">
                <a:solidFill>
                  <a:srgbClr val="C00000"/>
                </a:solidFill>
              </a:rPr>
              <a:t>outputs</a:t>
            </a:r>
          </a:p>
          <a:p>
            <a:pPr>
              <a:spcAft>
                <a:spcPts val="600"/>
              </a:spcAft>
            </a:pPr>
            <a:r>
              <a:rPr lang="en-US" dirty="0"/>
              <a:t>Amount of asset encoded in outputs of a transaction</a:t>
            </a:r>
          </a:p>
          <a:p>
            <a:pPr>
              <a:spcAft>
                <a:spcPts val="600"/>
              </a:spcAft>
            </a:pPr>
            <a:r>
              <a:rPr lang="en-US" dirty="0"/>
              <a:t>Each output might be spent separately</a:t>
            </a:r>
          </a:p>
          <a:p>
            <a:pPr>
              <a:spcAft>
                <a:spcPts val="600"/>
              </a:spcAft>
            </a:pPr>
            <a:r>
              <a:rPr lang="en-US" dirty="0"/>
              <a:t>To spend an output, its </a:t>
            </a:r>
            <a:r>
              <a:rPr lang="en-US" dirty="0">
                <a:solidFill>
                  <a:srgbClr val="C00000"/>
                </a:solidFill>
              </a:rPr>
              <a:t>conditions</a:t>
            </a:r>
            <a:r>
              <a:rPr lang="en-US" dirty="0"/>
              <a:t> must be met by an input that provides corresponding </a:t>
            </a:r>
            <a:r>
              <a:rPr lang="en-US" dirty="0">
                <a:solidFill>
                  <a:srgbClr val="C00000"/>
                </a:solidFill>
              </a:rPr>
              <a:t>fulfillments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</a:rPr>
              <a:t>Simple signature condition: </a:t>
            </a:r>
            <a:r>
              <a:rPr lang="en-US" dirty="0"/>
              <a:t>asset given to entity controlling a corresponding private key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0119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BigchainDB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51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47" y="1905000"/>
            <a:ext cx="8803106" cy="428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1325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Sawtooth</a:t>
            </a:r>
            <a:r>
              <a:rPr lang="en-US" dirty="0"/>
              <a:t> (Intel)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Incubation</a:t>
            </a:r>
            <a:r>
              <a:rPr lang="en-US" dirty="0"/>
              <a:t> project of Hyperledger</a:t>
            </a:r>
          </a:p>
          <a:p>
            <a:r>
              <a:rPr lang="en-US" dirty="0"/>
              <a:t>Proof of Elapsed Time (PoET) – Consensus Protocol</a:t>
            </a:r>
          </a:p>
          <a:p>
            <a:pPr lvl="1">
              <a:spcBef>
                <a:spcPts val="300"/>
              </a:spcBef>
              <a:spcAft>
                <a:spcPts val="200"/>
              </a:spcAft>
            </a:pPr>
            <a:r>
              <a:rPr lang="en-US" dirty="0"/>
              <a:t>Every validator requests a wait time from a trusted function</a:t>
            </a:r>
          </a:p>
          <a:p>
            <a:pPr lvl="1">
              <a:spcBef>
                <a:spcPts val="300"/>
              </a:spcBef>
              <a:spcAft>
                <a:spcPts val="200"/>
              </a:spcAft>
            </a:pPr>
            <a:r>
              <a:rPr lang="en-US" dirty="0"/>
              <a:t>Validator with shortest wait time for a particular transaction block is elected leader</a:t>
            </a:r>
          </a:p>
          <a:p>
            <a:pPr lvl="1">
              <a:spcBef>
                <a:spcPts val="300"/>
              </a:spcBef>
              <a:spcAft>
                <a:spcPts val="200"/>
              </a:spcAft>
            </a:pPr>
            <a:r>
              <a:rPr lang="en-US" dirty="0"/>
              <a:t>Guaranteed wait time</a:t>
            </a:r>
          </a:p>
          <a:p>
            <a:pPr lvl="1">
              <a:spcBef>
                <a:spcPts val="300"/>
              </a:spcBef>
              <a:spcAft>
                <a:spcPts val="200"/>
              </a:spcAft>
            </a:pPr>
            <a:r>
              <a:rPr lang="en-US" dirty="0"/>
              <a:t>Randomness in leader election (~ to lottery algorithm)</a:t>
            </a:r>
          </a:p>
          <a:p>
            <a:r>
              <a:rPr lang="en-US" dirty="0"/>
              <a:t>Intended to run in a Trusted Execution Environment (TEE), e.g., Intel’s Software Guard Extensions (SGX)</a:t>
            </a:r>
          </a:p>
          <a:p>
            <a:pPr lvl="1"/>
            <a:r>
              <a:rPr lang="en-US" dirty="0"/>
              <a:t>Currently experimental and </a:t>
            </a:r>
            <a:r>
              <a:rPr lang="en-US" dirty="0">
                <a:solidFill>
                  <a:srgbClr val="FF0000"/>
                </a:solidFill>
              </a:rPr>
              <a:t>not secure</a:t>
            </a:r>
          </a:p>
          <a:p>
            <a:r>
              <a:rPr lang="en-US" dirty="0"/>
              <a:t>Concept of Transaction Family and Transaction Dependencies</a:t>
            </a:r>
          </a:p>
          <a:p>
            <a:r>
              <a:rPr lang="en-US" sz="1800" dirty="0"/>
              <a:t>https://intelledger.github.io/introduction.html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40075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9E6DE5-42A6-4551-9E4D-79B5F51B7767}" type="slidenum">
              <a:rPr lang="en-US" altLang="en-US" smtClean="0"/>
              <a:pPr>
                <a:defRPr/>
              </a:pPr>
              <a:t>53</a:t>
            </a:fld>
            <a:endParaRPr lang="en-US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359460"/>
            <a:ext cx="8216348" cy="45536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81970" y="6055935"/>
            <a:ext cx="546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Works with PostgreSQL 9.4 or Microsoft SQL Server 2012</a:t>
            </a:r>
          </a:p>
        </p:txBody>
      </p:sp>
    </p:spTree>
    <p:extLst>
      <p:ext uri="{BB962C8B-B14F-4D97-AF65-F5344CB8AC3E}">
        <p14:creationId xmlns:p14="http://schemas.microsoft.com/office/powerpoint/2010/main" val="4297193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54</a:t>
            </a:fld>
            <a:endParaRPr lang="en-US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990600"/>
            <a:ext cx="5784174" cy="535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648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Blockchain Architecture/Feature Choices</a:t>
            </a:r>
          </a:p>
        </p:txBody>
      </p:sp>
      <p:sp>
        <p:nvSpPr>
          <p:cNvPr id="73731" name="Content Placeholder 2"/>
          <p:cNvSpPr>
            <a:spLocks noGrp="1"/>
          </p:cNvSpPr>
          <p:nvPr>
            <p:ph idx="1"/>
          </p:nvPr>
        </p:nvSpPr>
        <p:spPr>
          <a:xfrm>
            <a:off x="152400" y="1219200"/>
            <a:ext cx="8610600" cy="409195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altLang="en-US" dirty="0"/>
              <a:t>Cryptocurrencies Vs Generalized Assets</a:t>
            </a:r>
          </a:p>
          <a:p>
            <a:pPr>
              <a:spcAft>
                <a:spcPts val="600"/>
              </a:spcAft>
            </a:pPr>
            <a:r>
              <a:rPr lang="en-US" altLang="en-US" dirty="0" err="1"/>
              <a:t>Permissionless</a:t>
            </a:r>
            <a:r>
              <a:rPr lang="en-US" altLang="en-US" dirty="0"/>
              <a:t>/Public Vs Permissioned/Private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Byzantine Vs Non-Byzantine fault model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Consensus approach: </a:t>
            </a:r>
            <a:r>
              <a:rPr lang="en-US" altLang="en-US" dirty="0" err="1"/>
              <a:t>PoW</a:t>
            </a:r>
            <a:r>
              <a:rPr lang="en-US" altLang="en-US" dirty="0"/>
              <a:t>, </a:t>
            </a:r>
            <a:r>
              <a:rPr lang="en-US" altLang="en-US" dirty="0" err="1"/>
              <a:t>PoA</a:t>
            </a:r>
            <a:r>
              <a:rPr lang="en-US" altLang="en-US" dirty="0"/>
              <a:t>, </a:t>
            </a:r>
            <a:r>
              <a:rPr lang="en-US" altLang="en-US" dirty="0" err="1"/>
              <a:t>PoET</a:t>
            </a:r>
            <a:r>
              <a:rPr lang="en-US" altLang="en-US" dirty="0"/>
              <a:t>, PBFT, …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SQL Vs NoSQL data stores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Transactional stores Vs Non-transactional stores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Versioned/</a:t>
            </a:r>
            <a:r>
              <a:rPr lang="en-US" altLang="en-US" dirty="0" err="1"/>
              <a:t>Unversioned</a:t>
            </a:r>
            <a:r>
              <a:rPr lang="en-US" altLang="en-US" dirty="0"/>
              <a:t> state database 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On-Chain Vs Off-Chain data</a:t>
            </a:r>
          </a:p>
          <a:p>
            <a:pPr>
              <a:spcAft>
                <a:spcPts val="600"/>
              </a:spcAft>
            </a:pPr>
            <a:r>
              <a:rPr lang="en-US" altLang="en-US" dirty="0"/>
              <a:t>Parallelism exploitation during different phases of transaction execution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</p:spPr>
        <p:txBody>
          <a:bodyPr/>
          <a:lstStyle>
            <a:lvl1pPr>
              <a:buClr>
                <a:srgbClr val="9999FF"/>
              </a:buClr>
              <a:buFont typeface="Wingdings" panose="05000000000000000000" pitchFamily="2" charset="2"/>
              <a:buChar char="§"/>
              <a:defRPr sz="2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5000"/>
              </a:spcBef>
              <a:spcAft>
                <a:spcPct val="15000"/>
              </a:spcAft>
              <a:buClr>
                <a:srgbClr val="7889FB"/>
              </a:buClr>
              <a:buSzPct val="80000"/>
              <a:buFont typeface="Webdings" panose="05030102010509060703" pitchFamily="18" charset="2"/>
              <a:buChar char="4"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7889FB"/>
              </a:buClr>
              <a:buChar char="–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7889FB"/>
              </a:buClr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7889FB"/>
              </a:buClr>
              <a:buFont typeface="Arial" panose="020B0604020202020204" pitchFamily="34" charset="0"/>
              <a:buChar char="•"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fld id="{04BDEC88-BD58-4A43-BDC5-E0C950C7E1F2}" type="slidenum">
              <a:rPr lang="en-US" altLang="en-US" sz="1000" smtClean="0">
                <a:solidFill>
                  <a:srgbClr val="FFFFFF"/>
                </a:solidFill>
              </a:rPr>
              <a:pPr>
                <a:buClrTx/>
                <a:buFontTx/>
                <a:buNone/>
              </a:pPr>
              <a:t>55</a:t>
            </a:fld>
            <a:endParaRPr lang="en-US" altLang="en-US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4290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991293" y="2057401"/>
            <a:ext cx="3827263" cy="339447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Developers create application and smart contracts (chaincodes)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Chaincodes are deployed on the network and control the state of the ledger</a:t>
            </a:r>
          </a:p>
          <a:p>
            <a:pPr lvl="1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Application handles user interface and submits transactions to the network which call chaincodes</a:t>
            </a:r>
          </a:p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Network emits events on block of transactions allowing applications to integrate with other 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348" y="1895592"/>
            <a:ext cx="294969" cy="438150"/>
          </a:xfrm>
          <a:prstGeom prst="rect">
            <a:avLst/>
          </a:prstGeom>
          <a:effectLst/>
        </p:spPr>
      </p:pic>
      <p:cxnSp>
        <p:nvCxnSpPr>
          <p:cNvPr id="69" name="Elbow Connector 68"/>
          <p:cNvCxnSpPr>
            <a:cxnSpLocks/>
            <a:stCxn id="3" idx="2"/>
            <a:endCxn id="7" idx="1"/>
          </p:cNvCxnSpPr>
          <p:nvPr/>
        </p:nvCxnSpPr>
        <p:spPr>
          <a:xfrm rot="16200000" flipH="1">
            <a:off x="1251274" y="2502301"/>
            <a:ext cx="1192791" cy="855672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/>
          <p:nvPr/>
        </p:nvCxnSpPr>
        <p:spPr>
          <a:xfrm rot="5400000">
            <a:off x="1474414" y="3735909"/>
            <a:ext cx="951881" cy="1188046"/>
          </a:xfrm>
          <a:prstGeom prst="bentConnector3">
            <a:avLst>
              <a:gd name="adj1" fmla="val 50000"/>
            </a:avLst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gnetic Disk 5"/>
          <p:cNvSpPr/>
          <p:nvPr/>
        </p:nvSpPr>
        <p:spPr>
          <a:xfrm>
            <a:off x="897327" y="4805871"/>
            <a:ext cx="927986" cy="542925"/>
          </a:xfrm>
          <a:prstGeom prst="flowChartMagneticDisk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Cached S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tate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5" name="Double Wave 4"/>
          <p:cNvSpPr/>
          <p:nvPr/>
        </p:nvSpPr>
        <p:spPr>
          <a:xfrm>
            <a:off x="2152499" y="4674902"/>
            <a:ext cx="2305050" cy="804863"/>
          </a:xfrm>
          <a:prstGeom prst="doubleWav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40888" y="5216163"/>
            <a:ext cx="865943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Blockchain</a:t>
            </a:r>
          </a:p>
        </p:txBody>
      </p:sp>
      <p:sp>
        <p:nvSpPr>
          <p:cNvPr id="47" name="Multidocument 46"/>
          <p:cNvSpPr/>
          <p:nvPr/>
        </p:nvSpPr>
        <p:spPr>
          <a:xfrm>
            <a:off x="2219174" y="4963034"/>
            <a:ext cx="266700" cy="290513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48" name="Multidocument 47"/>
          <p:cNvSpPr/>
          <p:nvPr/>
        </p:nvSpPr>
        <p:spPr>
          <a:xfrm>
            <a:off x="2583179" y="4963034"/>
            <a:ext cx="266700" cy="290513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49" name="Multidocument 48"/>
          <p:cNvSpPr/>
          <p:nvPr/>
        </p:nvSpPr>
        <p:spPr>
          <a:xfrm>
            <a:off x="3311189" y="4963034"/>
            <a:ext cx="266700" cy="290513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50" name="Multidocument 49"/>
          <p:cNvSpPr/>
          <p:nvPr/>
        </p:nvSpPr>
        <p:spPr>
          <a:xfrm>
            <a:off x="2947184" y="4963034"/>
            <a:ext cx="266700" cy="290513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67341" y="4758246"/>
            <a:ext cx="453970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block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98061" y="5003515"/>
            <a:ext cx="338554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txn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57735" y="5003515"/>
            <a:ext cx="338554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txn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17410" y="5003515"/>
            <a:ext cx="338554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txn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77085" y="5003515"/>
            <a:ext cx="338554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txn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594478" y="4789351"/>
            <a:ext cx="49244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…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717224" y="4526499"/>
            <a:ext cx="3950681" cy="1092048"/>
          </a:xfrm>
          <a:prstGeom prst="rect">
            <a:avLst/>
          </a:prstGeom>
          <a:noFill/>
          <a:ln w="19050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146769" y="4789351"/>
            <a:ext cx="184731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1412753" y="4505180"/>
            <a:ext cx="34289" cy="34289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4198008" y="4505283"/>
            <a:ext cx="34289" cy="34289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33401" y="1671550"/>
            <a:ext cx="958396" cy="4154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Blockchain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D</a:t>
            </a:r>
            <a:r>
              <a:rPr kumimoji="0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eveloper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sp>
        <p:nvSpPr>
          <p:cNvPr id="7" name="Folded Corner 6"/>
          <p:cNvSpPr/>
          <p:nvPr/>
        </p:nvSpPr>
        <p:spPr>
          <a:xfrm>
            <a:off x="2275505" y="3199075"/>
            <a:ext cx="671680" cy="654916"/>
          </a:xfrm>
          <a:prstGeom prst="foldedCorner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Smart Contract</a:t>
            </a:r>
          </a:p>
        </p:txBody>
      </p:sp>
      <p:cxnSp>
        <p:nvCxnSpPr>
          <p:cNvPr id="42" name="Straight Arrow Connector 41"/>
          <p:cNvCxnSpPr>
            <a:cxnSpLocks/>
            <a:stCxn id="63" idx="2"/>
            <a:endCxn id="7" idx="0"/>
          </p:cNvCxnSpPr>
          <p:nvPr/>
        </p:nvCxnSpPr>
        <p:spPr>
          <a:xfrm flipH="1">
            <a:off x="2611345" y="2521475"/>
            <a:ext cx="20195" cy="677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45232" y="2660509"/>
            <a:ext cx="1202573" cy="2539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Invokes/queries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573531" y="2602558"/>
            <a:ext cx="1069985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Develops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550637" y="1867377"/>
            <a:ext cx="855146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D</a:t>
            </a:r>
            <a:r>
              <a:rPr kumimoji="0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evelops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cxnSp>
        <p:nvCxnSpPr>
          <p:cNvPr id="21" name="Elbow Connector 20"/>
          <p:cNvCxnSpPr>
            <a:cxnSpLocks/>
          </p:cNvCxnSpPr>
          <p:nvPr/>
        </p:nvCxnSpPr>
        <p:spPr>
          <a:xfrm rot="16200000" flipH="1">
            <a:off x="2609888" y="3998679"/>
            <a:ext cx="871215" cy="693679"/>
          </a:xfrm>
          <a:prstGeom prst="bentConnector5">
            <a:avLst>
              <a:gd name="adj1" fmla="val 47113"/>
              <a:gd name="adj2" fmla="val 299101"/>
              <a:gd name="adj3" fmla="val 126239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275504" y="1844675"/>
            <a:ext cx="846304" cy="54292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Application</a:t>
            </a:r>
          </a:p>
        </p:txBody>
      </p:sp>
      <p:cxnSp>
        <p:nvCxnSpPr>
          <p:cNvPr id="12" name="Straight Arrow Connector 11"/>
          <p:cNvCxnSpPr>
            <a:cxnSpLocks/>
            <a:stCxn id="3" idx="3"/>
            <a:endCxn id="41" idx="1"/>
          </p:cNvCxnSpPr>
          <p:nvPr/>
        </p:nvCxnSpPr>
        <p:spPr>
          <a:xfrm>
            <a:off x="1567317" y="2114667"/>
            <a:ext cx="708187" cy="147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429621" y="2199728"/>
            <a:ext cx="809837" cy="2539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Accesses</a:t>
            </a:r>
          </a:p>
        </p:txBody>
      </p:sp>
      <p:cxnSp>
        <p:nvCxnSpPr>
          <p:cNvPr id="32" name="Straight Arrow Connector 31"/>
          <p:cNvCxnSpPr>
            <a:endCxn id="67" idx="4"/>
          </p:cNvCxnSpPr>
          <p:nvPr/>
        </p:nvCxnSpPr>
        <p:spPr>
          <a:xfrm flipV="1">
            <a:off x="1037775" y="4243937"/>
            <a:ext cx="0" cy="277220"/>
          </a:xfrm>
          <a:prstGeom prst="straightConnector1">
            <a:avLst/>
          </a:prstGeom>
          <a:ln w="28575" cmpd="sng">
            <a:solidFill>
              <a:srgbClr val="4178BE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endCxn id="81" idx="1"/>
          </p:cNvCxnSpPr>
          <p:nvPr/>
        </p:nvCxnSpPr>
        <p:spPr>
          <a:xfrm flipV="1">
            <a:off x="2969038" y="3389055"/>
            <a:ext cx="392795" cy="1518"/>
          </a:xfrm>
          <a:prstGeom prst="straightConnector1">
            <a:avLst/>
          </a:prstGeom>
          <a:ln w="28575" cmpd="sng">
            <a:solidFill>
              <a:srgbClr val="4178BE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946928" y="4055184"/>
            <a:ext cx="181694" cy="188753"/>
            <a:chOff x="2486262" y="4208144"/>
            <a:chExt cx="476595" cy="488432"/>
          </a:xfrm>
        </p:grpSpPr>
        <p:sp>
          <p:nvSpPr>
            <p:cNvPr id="67" name="Oval 66"/>
            <p:cNvSpPr/>
            <p:nvPr/>
          </p:nvSpPr>
          <p:spPr>
            <a:xfrm>
              <a:off x="2486262" y="4208144"/>
              <a:ext cx="476595" cy="488432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Explosion 2 67"/>
            <p:cNvSpPr/>
            <p:nvPr/>
          </p:nvSpPr>
          <p:spPr>
            <a:xfrm>
              <a:off x="2521592" y="4328584"/>
              <a:ext cx="405935" cy="247553"/>
            </a:xfrm>
            <a:prstGeom prst="irregularSeal2">
              <a:avLst/>
            </a:prstGeom>
            <a:solidFill>
              <a:srgbClr val="FFFFFF"/>
            </a:solidFill>
            <a:ln w="127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807578" y="3839618"/>
            <a:ext cx="551754" cy="2539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dirty="0">
                <a:solidFill>
                  <a:srgbClr val="009900"/>
                </a:solidFill>
                <a:latin typeface="Arial"/>
                <a:cs typeface="Calibri"/>
              </a:rPr>
              <a:t>E</a:t>
            </a:r>
            <a:r>
              <a:rPr kumimoji="0" 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vent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920507" y="3151335"/>
            <a:ext cx="498855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Emits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33401" y="4277950"/>
            <a:ext cx="643290" cy="25391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50" b="1" dirty="0">
                <a:solidFill>
                  <a:srgbClr val="009900"/>
                </a:solidFill>
                <a:latin typeface="Arial"/>
                <a:cs typeface="Calibri"/>
              </a:rPr>
              <a:t>E</a:t>
            </a:r>
            <a:r>
              <a:rPr kumimoji="0" 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mits</a:t>
            </a:r>
            <a:endParaRPr kumimoji="0" lang="en-US" sz="1050" b="1" i="0" u="none" strike="noStrike" kern="1200" cap="none" spc="0" normalizeH="0" baseline="0" noProof="0" dirty="0">
              <a:ln>
                <a:noFill/>
              </a:ln>
              <a:solidFill>
                <a:srgbClr val="009900"/>
              </a:solidFill>
              <a:effectLst/>
              <a:uLnTx/>
              <a:uFillTx/>
              <a:latin typeface="Arial"/>
              <a:ea typeface="+mn-ea"/>
              <a:cs typeface="Calibri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3348364" y="3285479"/>
            <a:ext cx="181694" cy="188753"/>
            <a:chOff x="2486262" y="4208144"/>
            <a:chExt cx="476595" cy="488432"/>
          </a:xfrm>
        </p:grpSpPr>
        <p:sp>
          <p:nvSpPr>
            <p:cNvPr id="80" name="Oval 79"/>
            <p:cNvSpPr/>
            <p:nvPr/>
          </p:nvSpPr>
          <p:spPr>
            <a:xfrm>
              <a:off x="2486262" y="4208144"/>
              <a:ext cx="476595" cy="488432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1" name="Explosion 2 80"/>
            <p:cNvSpPr/>
            <p:nvPr/>
          </p:nvSpPr>
          <p:spPr>
            <a:xfrm>
              <a:off x="2521592" y="4328584"/>
              <a:ext cx="405935" cy="247553"/>
            </a:xfrm>
            <a:prstGeom prst="irregularSeal2">
              <a:avLst/>
            </a:prstGeom>
            <a:solidFill>
              <a:srgbClr val="FFFFFF"/>
            </a:solidFill>
            <a:ln w="127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289027" y="2099168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25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Helvetica Neue"/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8827" y="5434886"/>
            <a:ext cx="6110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Ledger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53948" y="4070450"/>
            <a:ext cx="704039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‘SELECT’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645232" y="4016885"/>
            <a:ext cx="1858201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‘INSERT’, ‘DELETE’, ‘UPDATE’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969038" y="3615669"/>
            <a:ext cx="1479725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2987575" y="2453454"/>
            <a:ext cx="1461188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275505" y="2387222"/>
            <a:ext cx="712070" cy="13425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SDK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448763" y="2433549"/>
            <a:ext cx="5205" cy="233500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  <a:stCxn id="5" idx="1"/>
            <a:endCxn id="6" idx="4"/>
          </p:cNvCxnSpPr>
          <p:nvPr/>
        </p:nvCxnSpPr>
        <p:spPr>
          <a:xfrm flipH="1">
            <a:off x="1825313" y="5077334"/>
            <a:ext cx="327186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98848" y="3005666"/>
            <a:ext cx="4577951" cy="2899834"/>
          </a:xfrm>
          <a:prstGeom prst="rect">
            <a:avLst/>
          </a:prstGeom>
          <a:noFill/>
          <a:ln w="19050">
            <a:solidFill>
              <a:srgbClr val="191EE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11256" y="5697467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Peer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153988" y="549272"/>
            <a:ext cx="8609012" cy="49847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191E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Flow with RDBMS </a:t>
            </a:r>
            <a:r>
              <a:rPr lang="en-US" sz="2000" dirty="0">
                <a:solidFill>
                  <a:srgbClr val="191E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(In Progress)</a:t>
            </a:r>
            <a:endParaRPr lang="en-US" sz="3200" dirty="0">
              <a:solidFill>
                <a:srgbClr val="191EE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1032943" y="4768552"/>
            <a:ext cx="6938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1" dirty="0">
                <a:solidFill>
                  <a:srgbClr val="FF0000"/>
                </a:solidFill>
                <a:latin typeface="Arial"/>
                <a:cs typeface="Calibri"/>
              </a:rPr>
              <a:t>R</a:t>
            </a:r>
            <a:r>
              <a:rPr kumimoji="0" 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+mn-ea"/>
                <a:cs typeface="Calibri"/>
              </a:rPr>
              <a:t>DBMS</a:t>
            </a:r>
          </a:p>
        </p:txBody>
      </p:sp>
    </p:spTree>
    <p:extLst>
      <p:ext uri="{BB962C8B-B14F-4D97-AF65-F5344CB8AC3E}">
        <p14:creationId xmlns:p14="http://schemas.microsoft.com/office/powerpoint/2010/main" val="23745824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Futuristic Topics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57</a:t>
            </a:fld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6" y="1262385"/>
            <a:ext cx="4435475" cy="24084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988" y="1343226"/>
            <a:ext cx="442061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Chaincode portability and power of data APIs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DBMS enhancements to add BC features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Standards across BC systems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Cross channel transactions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Non-deterministic actions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Analytics on chaincode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Many app design issues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Design tools for endorsement decisions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3988" y="5181600"/>
            <a:ext cx="81518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Numerous research possibilities for database and distributed </a:t>
            </a:r>
            <a:br>
              <a:rPr lang="en-US" sz="2000" b="1" dirty="0">
                <a:solidFill>
                  <a:srgbClr val="FF0000"/>
                </a:solidFill>
              </a:rPr>
            </a:br>
            <a:r>
              <a:rPr lang="en-US" sz="2000" b="1" dirty="0">
                <a:solidFill>
                  <a:srgbClr val="FF0000"/>
                </a:solidFill>
              </a:rPr>
              <a:t>systems people in this new era of distributed computing!</a:t>
            </a:r>
          </a:p>
        </p:txBody>
      </p:sp>
    </p:spTree>
    <p:extLst>
      <p:ext uri="{BB962C8B-B14F-4D97-AF65-F5344CB8AC3E}">
        <p14:creationId xmlns:p14="http://schemas.microsoft.com/office/powerpoint/2010/main" val="34198929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6DB57-4676-414F-BDA2-C59A42A53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Information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EE058-842C-4AA2-B6C9-7097618751D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491A068-51A8-43DC-B1BE-271F19110AA2}" type="slidenum">
              <a:rPr lang="en-US" altLang="en-US" smtClean="0"/>
              <a:pPr>
                <a:defRPr/>
              </a:pPr>
              <a:t>58</a:t>
            </a:fld>
            <a:endParaRPr lang="en-US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441823-12A1-4A2D-97D8-1E43360593A0}"/>
              </a:ext>
            </a:extLst>
          </p:cNvPr>
          <p:cNvSpPr/>
          <p:nvPr/>
        </p:nvSpPr>
        <p:spPr>
          <a:xfrm>
            <a:off x="153988" y="1600200"/>
            <a:ext cx="8837612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2300" b="1" dirty="0">
                <a:solidFill>
                  <a:srgbClr val="FF0000"/>
                </a:solidFill>
              </a:rPr>
              <a:t>Links to Videos, Slides, Bibliography, Twitter Handles</a:t>
            </a:r>
            <a:br>
              <a:rPr lang="en-US" altLang="en-US" sz="2300" b="1" dirty="0">
                <a:solidFill>
                  <a:srgbClr val="C00000"/>
                </a:solidFill>
              </a:rPr>
            </a:br>
            <a:r>
              <a:rPr lang="en-US" altLang="en-US" sz="23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altLang="en-US" sz="2400" b="1" dirty="0">
                <a:solidFill>
                  <a:srgbClr val="002060"/>
                </a:solidFill>
              </a:rPr>
              <a:t>  </a:t>
            </a:r>
            <a:r>
              <a:rPr lang="en-US" altLang="en-US" sz="2400" b="1" dirty="0">
                <a:solidFill>
                  <a:srgbClr val="002060"/>
                </a:solidFill>
                <a:hlinkClick r:id="rId2"/>
              </a:rPr>
              <a:t>http://bit.ly/CMbcDB</a:t>
            </a:r>
            <a:endParaRPr lang="en-US" altLang="en-US" sz="2400" b="1" dirty="0">
              <a:solidFill>
                <a:srgbClr val="002060"/>
              </a:solidFill>
            </a:endParaRPr>
          </a:p>
          <a:p>
            <a:endParaRPr lang="en-US" sz="1600" b="1" dirty="0">
              <a:solidFill>
                <a:srgbClr val="002060"/>
              </a:solidFill>
            </a:endParaRPr>
          </a:p>
          <a:p>
            <a:r>
              <a:rPr lang="en-US" sz="2300" b="1" dirty="0">
                <a:solidFill>
                  <a:srgbClr val="FF0000"/>
                </a:solidFill>
              </a:rPr>
              <a:t>Follow me on </a:t>
            </a:r>
          </a:p>
          <a:p>
            <a:endParaRPr lang="en-US" sz="2400" b="1" dirty="0">
              <a:solidFill>
                <a:srgbClr val="002060"/>
              </a:solidFill>
            </a:endParaRPr>
          </a:p>
          <a:p>
            <a:r>
              <a:rPr lang="en-US" sz="2400" b="1" dirty="0">
                <a:solidFill>
                  <a:srgbClr val="002060"/>
                </a:solidFill>
              </a:rPr>
              <a:t>Twitter: </a:t>
            </a:r>
            <a:r>
              <a:rPr lang="en-US" sz="2400" b="1" dirty="0">
                <a:solidFill>
                  <a:srgbClr val="009900"/>
                </a:solidFill>
              </a:rPr>
              <a:t>@</a:t>
            </a:r>
            <a:r>
              <a:rPr lang="en-US" sz="2400" b="1" dirty="0" err="1">
                <a:solidFill>
                  <a:srgbClr val="009900"/>
                </a:solidFill>
              </a:rPr>
              <a:t>seemohan</a:t>
            </a:r>
            <a:endParaRPr lang="en-US" sz="2400" b="1" dirty="0">
              <a:solidFill>
                <a:srgbClr val="009900"/>
              </a:solidFill>
            </a:endParaRPr>
          </a:p>
          <a:p>
            <a:endParaRPr lang="en-US" sz="2400" b="1" dirty="0">
              <a:solidFill>
                <a:srgbClr val="002060"/>
              </a:solidFill>
            </a:endParaRPr>
          </a:p>
          <a:p>
            <a:r>
              <a:rPr lang="en-US" sz="2400" b="1" dirty="0">
                <a:solidFill>
                  <a:srgbClr val="002060"/>
                </a:solidFill>
              </a:rPr>
              <a:t>Facebook: </a:t>
            </a:r>
            <a:r>
              <a:rPr lang="en-US" sz="2400" b="1" dirty="0">
                <a:solidFill>
                  <a:srgbClr val="009900"/>
                </a:solidFill>
                <a:hlinkClick r:id="rId3"/>
              </a:rPr>
              <a:t>http://www.facebook.com/cmohan</a:t>
            </a:r>
            <a:r>
              <a:rPr lang="en-US" sz="2400" b="1" dirty="0">
                <a:solidFill>
                  <a:srgbClr val="009900"/>
                </a:solidFill>
              </a:rPr>
              <a:t> </a:t>
            </a:r>
          </a:p>
          <a:p>
            <a:endParaRPr lang="en-US" sz="2400" b="1" dirty="0">
              <a:solidFill>
                <a:srgbClr val="002060"/>
              </a:solidFill>
            </a:endParaRPr>
          </a:p>
          <a:p>
            <a:r>
              <a:rPr lang="en-US" sz="2400" b="1" dirty="0">
                <a:solidFill>
                  <a:srgbClr val="002060"/>
                </a:solidFill>
              </a:rPr>
              <a:t>LinkedIn: </a:t>
            </a:r>
            <a:r>
              <a:rPr lang="en-US" sz="2400" b="1" dirty="0">
                <a:solidFill>
                  <a:srgbClr val="002060"/>
                </a:solidFill>
                <a:hlinkClick r:id="rId4"/>
              </a:rPr>
              <a:t>http://www.linkedin.com/in/seemohan/</a:t>
            </a:r>
            <a:r>
              <a:rPr lang="en-US" sz="2400" b="1" dirty="0">
                <a:solidFill>
                  <a:srgbClr val="00206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1906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/>
          <p:cNvGrpSpPr/>
          <p:nvPr/>
        </p:nvGrpSpPr>
        <p:grpSpPr>
          <a:xfrm>
            <a:off x="571961" y="2228851"/>
            <a:ext cx="7635516" cy="3122011"/>
            <a:chOff x="438151" y="1565188"/>
            <a:chExt cx="11135783" cy="4216223"/>
          </a:xfrm>
        </p:grpSpPr>
        <p:pic>
          <p:nvPicPr>
            <p:cNvPr id="102" name="Picture 101" descr="ttp://www.freeiconspng.com/uploads/bank-icon-1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6766" y="1975896"/>
              <a:ext cx="820931" cy="8209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2" descr="mage result for airport 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6926" y="2025564"/>
              <a:ext cx="1122703" cy="581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10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3020" y="4502114"/>
              <a:ext cx="1175793" cy="592702"/>
            </a:xfrm>
            <a:prstGeom prst="rect">
              <a:avLst/>
            </a:prstGeom>
          </p:spPr>
        </p:pic>
        <p:grpSp>
          <p:nvGrpSpPr>
            <p:cNvPr id="105" name="Group 21"/>
            <p:cNvGrpSpPr>
              <a:grpSpLocks/>
            </p:cNvGrpSpPr>
            <p:nvPr/>
          </p:nvGrpSpPr>
          <p:grpSpPr bwMode="auto">
            <a:xfrm>
              <a:off x="8741834" y="1695451"/>
              <a:ext cx="1418167" cy="1369483"/>
              <a:chOff x="4185" y="1141"/>
              <a:chExt cx="705" cy="681"/>
            </a:xfrm>
          </p:grpSpPr>
          <p:sp>
            <p:nvSpPr>
              <p:cNvPr id="150" name="Freeform 22"/>
              <p:cNvSpPr>
                <a:spLocks/>
              </p:cNvSpPr>
              <p:nvPr/>
            </p:nvSpPr>
            <p:spPr bwMode="auto">
              <a:xfrm>
                <a:off x="4806" y="1144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  <p:sp>
            <p:nvSpPr>
              <p:cNvPr id="151" name="Freeform 23"/>
              <p:cNvSpPr>
                <a:spLocks/>
              </p:cNvSpPr>
              <p:nvPr/>
            </p:nvSpPr>
            <p:spPr bwMode="auto">
              <a:xfrm flipH="1">
                <a:off x="4185" y="1141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</p:grpSp>
        <p:grpSp>
          <p:nvGrpSpPr>
            <p:cNvPr id="106" name="Group 29"/>
            <p:cNvGrpSpPr>
              <a:grpSpLocks/>
            </p:cNvGrpSpPr>
            <p:nvPr/>
          </p:nvGrpSpPr>
          <p:grpSpPr bwMode="auto">
            <a:xfrm>
              <a:off x="8733367" y="4161367"/>
              <a:ext cx="1418167" cy="1369484"/>
              <a:chOff x="4185" y="1141"/>
              <a:chExt cx="705" cy="681"/>
            </a:xfrm>
          </p:grpSpPr>
          <p:sp>
            <p:nvSpPr>
              <p:cNvPr id="148" name="Freeform 30"/>
              <p:cNvSpPr>
                <a:spLocks/>
              </p:cNvSpPr>
              <p:nvPr/>
            </p:nvSpPr>
            <p:spPr bwMode="auto">
              <a:xfrm>
                <a:off x="4806" y="1144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  <p:sp>
            <p:nvSpPr>
              <p:cNvPr id="149" name="Freeform 31"/>
              <p:cNvSpPr>
                <a:spLocks/>
              </p:cNvSpPr>
              <p:nvPr/>
            </p:nvSpPr>
            <p:spPr bwMode="auto">
              <a:xfrm flipH="1">
                <a:off x="4185" y="1141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</p:grpSp>
        <p:grpSp>
          <p:nvGrpSpPr>
            <p:cNvPr id="107" name="Group 32"/>
            <p:cNvGrpSpPr>
              <a:grpSpLocks/>
            </p:cNvGrpSpPr>
            <p:nvPr/>
          </p:nvGrpSpPr>
          <p:grpSpPr bwMode="auto">
            <a:xfrm>
              <a:off x="5408085" y="4171951"/>
              <a:ext cx="1418167" cy="1369483"/>
              <a:chOff x="4185" y="1141"/>
              <a:chExt cx="705" cy="681"/>
            </a:xfrm>
          </p:grpSpPr>
          <p:sp>
            <p:nvSpPr>
              <p:cNvPr id="146" name="Freeform 33"/>
              <p:cNvSpPr>
                <a:spLocks/>
              </p:cNvSpPr>
              <p:nvPr/>
            </p:nvSpPr>
            <p:spPr bwMode="auto">
              <a:xfrm>
                <a:off x="4806" y="1144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  <p:sp>
            <p:nvSpPr>
              <p:cNvPr id="147" name="Freeform 34"/>
              <p:cNvSpPr>
                <a:spLocks/>
              </p:cNvSpPr>
              <p:nvPr/>
            </p:nvSpPr>
            <p:spPr bwMode="auto">
              <a:xfrm flipH="1">
                <a:off x="4185" y="1141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</p:grpSp>
        <p:grpSp>
          <p:nvGrpSpPr>
            <p:cNvPr id="108" name="Group 35"/>
            <p:cNvGrpSpPr>
              <a:grpSpLocks/>
            </p:cNvGrpSpPr>
            <p:nvPr/>
          </p:nvGrpSpPr>
          <p:grpSpPr bwMode="auto">
            <a:xfrm>
              <a:off x="2042585" y="4184651"/>
              <a:ext cx="1418167" cy="1369483"/>
              <a:chOff x="4185" y="1141"/>
              <a:chExt cx="705" cy="681"/>
            </a:xfrm>
          </p:grpSpPr>
          <p:sp>
            <p:nvSpPr>
              <p:cNvPr id="144" name="Freeform 36"/>
              <p:cNvSpPr>
                <a:spLocks/>
              </p:cNvSpPr>
              <p:nvPr/>
            </p:nvSpPr>
            <p:spPr bwMode="auto">
              <a:xfrm>
                <a:off x="4806" y="1144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  <p:sp>
            <p:nvSpPr>
              <p:cNvPr id="145" name="Freeform 37"/>
              <p:cNvSpPr>
                <a:spLocks/>
              </p:cNvSpPr>
              <p:nvPr/>
            </p:nvSpPr>
            <p:spPr bwMode="auto">
              <a:xfrm flipH="1">
                <a:off x="4185" y="1141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</p:grpSp>
        <p:grpSp>
          <p:nvGrpSpPr>
            <p:cNvPr id="109" name="Group 38"/>
            <p:cNvGrpSpPr>
              <a:grpSpLocks/>
            </p:cNvGrpSpPr>
            <p:nvPr/>
          </p:nvGrpSpPr>
          <p:grpSpPr bwMode="auto">
            <a:xfrm>
              <a:off x="5399618" y="1712384"/>
              <a:ext cx="1418167" cy="1369483"/>
              <a:chOff x="4185" y="1141"/>
              <a:chExt cx="705" cy="681"/>
            </a:xfrm>
          </p:grpSpPr>
          <p:sp>
            <p:nvSpPr>
              <p:cNvPr id="142" name="Freeform 39"/>
              <p:cNvSpPr>
                <a:spLocks/>
              </p:cNvSpPr>
              <p:nvPr/>
            </p:nvSpPr>
            <p:spPr bwMode="auto">
              <a:xfrm>
                <a:off x="4806" y="1144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  <p:sp>
            <p:nvSpPr>
              <p:cNvPr id="143" name="Freeform 40"/>
              <p:cNvSpPr>
                <a:spLocks/>
              </p:cNvSpPr>
              <p:nvPr/>
            </p:nvSpPr>
            <p:spPr bwMode="auto">
              <a:xfrm flipH="1">
                <a:off x="4185" y="1141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</p:grpSp>
        <p:grpSp>
          <p:nvGrpSpPr>
            <p:cNvPr id="110" name="Group 41"/>
            <p:cNvGrpSpPr>
              <a:grpSpLocks/>
            </p:cNvGrpSpPr>
            <p:nvPr/>
          </p:nvGrpSpPr>
          <p:grpSpPr bwMode="auto">
            <a:xfrm>
              <a:off x="2034118" y="1722967"/>
              <a:ext cx="1418167" cy="1369484"/>
              <a:chOff x="4185" y="1141"/>
              <a:chExt cx="705" cy="681"/>
            </a:xfrm>
          </p:grpSpPr>
          <p:sp>
            <p:nvSpPr>
              <p:cNvPr id="140" name="Freeform 42"/>
              <p:cNvSpPr>
                <a:spLocks/>
              </p:cNvSpPr>
              <p:nvPr/>
            </p:nvSpPr>
            <p:spPr bwMode="auto">
              <a:xfrm>
                <a:off x="4806" y="1144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  <p:sp>
            <p:nvSpPr>
              <p:cNvPr id="141" name="Freeform 43"/>
              <p:cNvSpPr>
                <a:spLocks/>
              </p:cNvSpPr>
              <p:nvPr/>
            </p:nvSpPr>
            <p:spPr bwMode="auto">
              <a:xfrm flipH="1">
                <a:off x="4185" y="1141"/>
                <a:ext cx="84" cy="678"/>
              </a:xfrm>
              <a:custGeom>
                <a:avLst/>
                <a:gdLst>
                  <a:gd name="T0" fmla="*/ 0 w 84"/>
                  <a:gd name="T1" fmla="*/ 0 h 678"/>
                  <a:gd name="T2" fmla="*/ 84 w 84"/>
                  <a:gd name="T3" fmla="*/ 0 h 678"/>
                  <a:gd name="T4" fmla="*/ 81 w 84"/>
                  <a:gd name="T5" fmla="*/ 678 h 678"/>
                  <a:gd name="T6" fmla="*/ 0 w 84"/>
                  <a:gd name="T7" fmla="*/ 678 h 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4"/>
                  <a:gd name="T13" fmla="*/ 0 h 678"/>
                  <a:gd name="T14" fmla="*/ 84 w 84"/>
                  <a:gd name="T15" fmla="*/ 678 h 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4" h="678">
                    <a:moveTo>
                      <a:pt x="0" y="0"/>
                    </a:moveTo>
                    <a:lnTo>
                      <a:pt x="84" y="0"/>
                    </a:lnTo>
                    <a:lnTo>
                      <a:pt x="81" y="678"/>
                    </a:lnTo>
                    <a:lnTo>
                      <a:pt x="0" y="678"/>
                    </a:lnTo>
                  </a:path>
                </a:pathLst>
              </a:custGeom>
              <a:noFill/>
              <a:ln w="28575" cmpd="sng">
                <a:solidFill>
                  <a:srgbClr val="FF505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825" dirty="0"/>
              </a:p>
            </p:txBody>
          </p:sp>
        </p:grpSp>
        <p:sp>
          <p:nvSpPr>
            <p:cNvPr id="112" name="Text Box 1308"/>
            <p:cNvSpPr txBox="1">
              <a:spLocks noChangeArrowheads="1"/>
            </p:cNvSpPr>
            <p:nvPr/>
          </p:nvSpPr>
          <p:spPr bwMode="auto">
            <a:xfrm>
              <a:off x="10327217" y="1608667"/>
              <a:ext cx="1246717" cy="623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Port’s</a:t>
              </a:r>
            </a:p>
            <a:p>
              <a:r>
                <a:rPr lang="en-US" dirty="0"/>
                <a:t>records</a:t>
              </a:r>
            </a:p>
          </p:txBody>
        </p:sp>
        <p:sp>
          <p:nvSpPr>
            <p:cNvPr id="113" name="Text Box 1309"/>
            <p:cNvSpPr txBox="1">
              <a:spLocks noChangeArrowheads="1"/>
            </p:cNvSpPr>
            <p:nvPr/>
          </p:nvSpPr>
          <p:spPr bwMode="auto">
            <a:xfrm>
              <a:off x="6846232" y="1565188"/>
              <a:ext cx="1507068" cy="623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Bank’s</a:t>
              </a:r>
            </a:p>
            <a:p>
              <a:r>
                <a:rPr lang="en-US" dirty="0"/>
                <a:t>records</a:t>
              </a:r>
            </a:p>
          </p:txBody>
        </p:sp>
        <p:pic>
          <p:nvPicPr>
            <p:cNvPr id="114" name="Picture 48" descr="ledger_icon_blue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9812867" y="2410884"/>
              <a:ext cx="1475317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49" descr="ledger_icon_green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379850" y="1630826"/>
              <a:ext cx="147531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50" descr="ledger_icon_red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040144" y="2622851"/>
              <a:ext cx="147531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" name="Picture 51" descr="ledger_icon_violet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9694334" y="4174067"/>
              <a:ext cx="1475317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8" name="Picture 52" descr="ledger_icon_orange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4399856" y="5061064"/>
              <a:ext cx="147531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9" name="Picture 53" descr="ledger_icon_olive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111111" y="3987801"/>
              <a:ext cx="147531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20" name="Straight Connector 126"/>
            <p:cNvCxnSpPr>
              <a:cxnSpLocks noChangeShapeType="1"/>
            </p:cNvCxnSpPr>
            <p:nvPr/>
          </p:nvCxnSpPr>
          <p:spPr bwMode="auto">
            <a:xfrm>
              <a:off x="3515785" y="3141134"/>
              <a:ext cx="5109633" cy="12700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/>
              <a:tailEnd/>
            </a:ln>
          </p:spPr>
        </p:cxnSp>
        <p:cxnSp>
          <p:nvCxnSpPr>
            <p:cNvPr id="121" name="Straight Connector 128"/>
            <p:cNvCxnSpPr>
              <a:cxnSpLocks noChangeShapeType="1"/>
            </p:cNvCxnSpPr>
            <p:nvPr/>
          </p:nvCxnSpPr>
          <p:spPr bwMode="auto">
            <a:xfrm flipV="1">
              <a:off x="3532718" y="3132667"/>
              <a:ext cx="5107516" cy="990600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/>
              <a:tailEnd/>
            </a:ln>
          </p:spPr>
        </p:cxnSp>
        <p:cxnSp>
          <p:nvCxnSpPr>
            <p:cNvPr id="122" name="Straight Connector 129"/>
            <p:cNvCxnSpPr>
              <a:cxnSpLocks noChangeShapeType="1"/>
            </p:cNvCxnSpPr>
            <p:nvPr/>
          </p:nvCxnSpPr>
          <p:spPr bwMode="auto">
            <a:xfrm flipH="1" flipV="1">
              <a:off x="3553884" y="3141133"/>
              <a:ext cx="5086349" cy="939800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/>
              <a:tailEnd/>
            </a:ln>
          </p:spPr>
        </p:cxnSp>
        <p:cxnSp>
          <p:nvCxnSpPr>
            <p:cNvPr id="123" name="Straight Connector 131"/>
            <p:cNvCxnSpPr>
              <a:cxnSpLocks noChangeShapeType="1"/>
            </p:cNvCxnSpPr>
            <p:nvPr/>
          </p:nvCxnSpPr>
          <p:spPr bwMode="auto">
            <a:xfrm flipV="1">
              <a:off x="3532718" y="4085167"/>
              <a:ext cx="5111749" cy="21167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/>
              <a:tailEnd/>
            </a:ln>
          </p:spPr>
        </p:cxnSp>
        <p:cxnSp>
          <p:nvCxnSpPr>
            <p:cNvPr id="124" name="Straight Connector 132"/>
            <p:cNvCxnSpPr>
              <a:cxnSpLocks noChangeShapeType="1"/>
            </p:cNvCxnSpPr>
            <p:nvPr/>
          </p:nvCxnSpPr>
          <p:spPr bwMode="auto">
            <a:xfrm flipV="1">
              <a:off x="6121401" y="3130551"/>
              <a:ext cx="2535767" cy="1064683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25" name="Straight Connector 133"/>
            <p:cNvCxnSpPr>
              <a:cxnSpLocks noChangeShapeType="1"/>
            </p:cNvCxnSpPr>
            <p:nvPr/>
          </p:nvCxnSpPr>
          <p:spPr bwMode="auto">
            <a:xfrm flipH="1" flipV="1">
              <a:off x="3522134" y="4125385"/>
              <a:ext cx="1801284" cy="359833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26" name="Straight Connector 134"/>
            <p:cNvCxnSpPr>
              <a:cxnSpLocks noChangeShapeType="1"/>
            </p:cNvCxnSpPr>
            <p:nvPr/>
          </p:nvCxnSpPr>
          <p:spPr bwMode="auto">
            <a:xfrm flipH="1" flipV="1">
              <a:off x="3524251" y="3143252"/>
              <a:ext cx="2597149" cy="1045633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/>
              <a:tailEnd type="oval" w="med" len="med"/>
            </a:ln>
          </p:spPr>
        </p:cxnSp>
        <p:cxnSp>
          <p:nvCxnSpPr>
            <p:cNvPr id="127" name="Straight Connector 139"/>
            <p:cNvCxnSpPr>
              <a:cxnSpLocks noChangeShapeType="1"/>
            </p:cNvCxnSpPr>
            <p:nvPr/>
          </p:nvCxnSpPr>
          <p:spPr bwMode="auto">
            <a:xfrm>
              <a:off x="6919384" y="3048001"/>
              <a:ext cx="1725083" cy="1037167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 type="oval" w="med" len="med"/>
              <a:tailEnd/>
            </a:ln>
          </p:spPr>
        </p:cxnSp>
        <p:cxnSp>
          <p:nvCxnSpPr>
            <p:cNvPr id="128" name="Straight Connector 140"/>
            <p:cNvCxnSpPr>
              <a:cxnSpLocks noChangeShapeType="1"/>
            </p:cNvCxnSpPr>
            <p:nvPr/>
          </p:nvCxnSpPr>
          <p:spPr bwMode="auto">
            <a:xfrm flipV="1">
              <a:off x="6932085" y="4080933"/>
              <a:ext cx="1712383" cy="416984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 type="oval" w="med" len="med"/>
              <a:tailEnd type="oval" w="med" len="med"/>
            </a:ln>
          </p:spPr>
        </p:cxnSp>
        <p:cxnSp>
          <p:nvCxnSpPr>
            <p:cNvPr id="129" name="Straight Connector 136"/>
            <p:cNvCxnSpPr>
              <a:cxnSpLocks noChangeShapeType="1"/>
            </p:cNvCxnSpPr>
            <p:nvPr/>
          </p:nvCxnSpPr>
          <p:spPr bwMode="auto">
            <a:xfrm flipV="1">
              <a:off x="3524251" y="3020484"/>
              <a:ext cx="1803400" cy="1090083"/>
            </a:xfrm>
            <a:prstGeom prst="line">
              <a:avLst/>
            </a:prstGeom>
            <a:noFill/>
            <a:ln w="19050" algn="ctr">
              <a:solidFill>
                <a:srgbClr val="1A2F40"/>
              </a:solidFill>
              <a:round/>
              <a:headEnd/>
              <a:tailEnd type="oval" w="med" len="med"/>
            </a:ln>
          </p:spPr>
        </p:cxnSp>
        <p:sp>
          <p:nvSpPr>
            <p:cNvPr id="130" name="Line 1727"/>
            <p:cNvSpPr>
              <a:spLocks noChangeShapeType="1"/>
            </p:cNvSpPr>
            <p:nvPr/>
          </p:nvSpPr>
          <p:spPr bwMode="auto">
            <a:xfrm>
              <a:off x="9535584" y="3083985"/>
              <a:ext cx="0" cy="1035049"/>
            </a:xfrm>
            <a:prstGeom prst="line">
              <a:avLst/>
            </a:prstGeom>
            <a:noFill/>
            <a:ln w="19050">
              <a:solidFill>
                <a:srgbClr val="1A2F4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825" dirty="0"/>
            </a:p>
          </p:txBody>
        </p:sp>
        <p:sp>
          <p:nvSpPr>
            <p:cNvPr id="131" name="Line 1727"/>
            <p:cNvSpPr>
              <a:spLocks noChangeShapeType="1"/>
            </p:cNvSpPr>
            <p:nvPr/>
          </p:nvSpPr>
          <p:spPr bwMode="auto">
            <a:xfrm>
              <a:off x="2732617" y="3096685"/>
              <a:ext cx="0" cy="1035049"/>
            </a:xfrm>
            <a:prstGeom prst="line">
              <a:avLst/>
            </a:prstGeom>
            <a:noFill/>
            <a:ln w="19050">
              <a:solidFill>
                <a:srgbClr val="1A2F40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n-US" sz="825" dirty="0"/>
            </a:p>
          </p:txBody>
        </p:sp>
        <p:sp>
          <p:nvSpPr>
            <p:cNvPr id="132" name="Line 66"/>
            <p:cNvSpPr>
              <a:spLocks noChangeShapeType="1"/>
            </p:cNvSpPr>
            <p:nvPr/>
          </p:nvSpPr>
          <p:spPr bwMode="auto">
            <a:xfrm flipV="1">
              <a:off x="6121400" y="3054351"/>
              <a:ext cx="0" cy="1130300"/>
            </a:xfrm>
            <a:prstGeom prst="line">
              <a:avLst/>
            </a:prstGeom>
            <a:noFill/>
            <a:ln w="19050">
              <a:solidFill>
                <a:srgbClr val="1A2F40"/>
              </a:solidFill>
              <a:round/>
              <a:headEnd/>
              <a:tailEnd type="oval" w="med" len="med"/>
            </a:ln>
          </p:spPr>
          <p:txBody>
            <a:bodyPr/>
            <a:lstStyle/>
            <a:p>
              <a:endParaRPr lang="en-US" sz="825" dirty="0"/>
            </a:p>
          </p:txBody>
        </p:sp>
        <p:sp>
          <p:nvSpPr>
            <p:cNvPr id="133" name="Text Box 1307"/>
            <p:cNvSpPr txBox="1">
              <a:spLocks noChangeArrowheads="1"/>
            </p:cNvSpPr>
            <p:nvPr/>
          </p:nvSpPr>
          <p:spPr bwMode="auto">
            <a:xfrm>
              <a:off x="438151" y="4910666"/>
              <a:ext cx="1428749" cy="623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dirty="0"/>
                <a:t>Airline’s records</a:t>
              </a:r>
            </a:p>
          </p:txBody>
        </p:sp>
        <p:sp>
          <p:nvSpPr>
            <p:cNvPr id="134" name="Text Box 1310"/>
            <p:cNvSpPr txBox="1">
              <a:spLocks noChangeArrowheads="1"/>
            </p:cNvSpPr>
            <p:nvPr/>
          </p:nvSpPr>
          <p:spPr bwMode="auto">
            <a:xfrm>
              <a:off x="10337800" y="4908552"/>
              <a:ext cx="1178985" cy="8728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/>
                <a:t>Ocean Carrier’s records</a:t>
              </a:r>
            </a:p>
          </p:txBody>
        </p:sp>
        <p:sp>
          <p:nvSpPr>
            <p:cNvPr id="135" name="Text Box 1311"/>
            <p:cNvSpPr txBox="1">
              <a:spLocks noChangeArrowheads="1"/>
            </p:cNvSpPr>
            <p:nvPr/>
          </p:nvSpPr>
          <p:spPr bwMode="auto">
            <a:xfrm>
              <a:off x="6877051" y="4921251"/>
              <a:ext cx="1752600" cy="623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dirty="0"/>
                <a:t>Authority's records</a:t>
              </a:r>
            </a:p>
          </p:txBody>
        </p:sp>
        <p:sp>
          <p:nvSpPr>
            <p:cNvPr id="136" name="Text Box 1306"/>
            <p:cNvSpPr txBox="1">
              <a:spLocks noChangeArrowheads="1"/>
            </p:cNvSpPr>
            <p:nvPr/>
          </p:nvSpPr>
          <p:spPr bwMode="auto">
            <a:xfrm>
              <a:off x="453196" y="1590898"/>
              <a:ext cx="1485328" cy="623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/>
              <a:r>
                <a:rPr lang="en-US" dirty="0"/>
                <a:t>Airport’s records</a:t>
              </a:r>
            </a:p>
          </p:txBody>
        </p:sp>
        <p:pic>
          <p:nvPicPr>
            <p:cNvPr id="137" name="Picture 4" descr="mage result for airport passport control icon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8280" y="4515209"/>
              <a:ext cx="655766" cy="655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8" name="Picture 13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9057" y="4576010"/>
              <a:ext cx="693064" cy="693064"/>
            </a:xfrm>
            <a:prstGeom prst="rect">
              <a:avLst/>
            </a:prstGeom>
          </p:spPr>
        </p:pic>
        <p:pic>
          <p:nvPicPr>
            <p:cNvPr id="139" name="Picture 8" descr="mage result for sea port 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5060" y="1824898"/>
              <a:ext cx="951715" cy="922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2" name="Content Placeholder 2"/>
          <p:cNvSpPr txBox="1">
            <a:spLocks/>
          </p:cNvSpPr>
          <p:nvPr/>
        </p:nvSpPr>
        <p:spPr>
          <a:xfrm>
            <a:off x="2709553" y="5445092"/>
            <a:ext cx="6067617" cy="2354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457189">
              <a:buNone/>
            </a:pPr>
            <a:r>
              <a:rPr lang="en-US" sz="1800" dirty="0">
                <a:solidFill>
                  <a:srgbClr val="FF0000"/>
                </a:solidFill>
              </a:rPr>
              <a:t>… Inefficient, expensive, vulnerable, lack of transparency</a:t>
            </a: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240873" y="1879899"/>
            <a:ext cx="6067617" cy="3418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solidFill>
                  <a:srgbClr val="FF0000"/>
                </a:solidFill>
                <a:latin typeface="Helvetica Neue for IBM Roman" charset="0"/>
                <a:ea typeface="Helvetica Neue for IBM Roman" charset="0"/>
                <a:cs typeface="Helvetica Neue for IBM Roman" charset="0"/>
              </a:rPr>
              <a:t>Recording of events is becoming much more complex</a:t>
            </a:r>
            <a:r>
              <a:rPr lang="mr-IN" sz="1800" dirty="0">
                <a:solidFill>
                  <a:srgbClr val="FF0000"/>
                </a:solidFill>
                <a:latin typeface="Helvetica Neue for IBM Roman" charset="0"/>
                <a:ea typeface="Helvetica Neue for IBM Roman" charset="0"/>
                <a:cs typeface="Helvetica Neue for IBM Roman" charset="0"/>
              </a:rPr>
              <a:t>…</a:t>
            </a:r>
            <a:endParaRPr lang="en-US" sz="1800" dirty="0">
              <a:solidFill>
                <a:srgbClr val="FF0000"/>
              </a:solidFill>
              <a:latin typeface="Helvetica Neue for IBM Roman" charset="0"/>
              <a:ea typeface="Helvetica Neue for IBM Roman" charset="0"/>
              <a:cs typeface="Helvetica Neue for IBM Roman" charset="0"/>
            </a:endParaRP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73DBC912-5320-41FE-8B25-C96AEA7F604A}"/>
              </a:ext>
            </a:extLst>
          </p:cNvPr>
          <p:cNvSpPr txBox="1">
            <a:spLocks/>
          </p:cNvSpPr>
          <p:nvPr/>
        </p:nvSpPr>
        <p:spPr bwMode="auto">
          <a:xfrm>
            <a:off x="189191" y="484928"/>
            <a:ext cx="8802409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0">
              <a:defRPr/>
            </a:pPr>
            <a:r>
              <a:rPr lang="en-US" sz="3400" dirty="0"/>
              <a:t>Problem Being Solved</a:t>
            </a:r>
            <a:endParaRPr kumimoji="0" lang="en-US" sz="3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45746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ight Arrow 7"/>
          <p:cNvSpPr/>
          <p:nvPr/>
        </p:nvSpPr>
        <p:spPr>
          <a:xfrm>
            <a:off x="4058328" y="3180076"/>
            <a:ext cx="686119" cy="395695"/>
          </a:xfrm>
          <a:prstGeom prst="rightArrow">
            <a:avLst/>
          </a:prstGeom>
          <a:solidFill>
            <a:srgbClr val="FF33CC"/>
          </a:solidFill>
          <a:ln w="3175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28568" tIns="28568" rIns="28568" bIns="28568" anchor="ctr"/>
          <a:lstStyle/>
          <a:p>
            <a:pPr algn="ctr" defTabSz="342884" eaLnBrk="1" hangingPunct="1">
              <a:defRPr/>
            </a:pPr>
            <a:endParaRPr lang="en-US" sz="1188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189191" y="3159261"/>
            <a:ext cx="876417" cy="4133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3" tIns="28568" rIns="57133" bIns="28568" anchor="ctr"/>
          <a:lstStyle/>
          <a:p>
            <a:pPr algn="ctr" defTabSz="341738" eaLnBrk="1" hangingPunct="1">
              <a:defRPr/>
            </a:pPr>
            <a:r>
              <a:rPr lang="en-US" dirty="0">
                <a:solidFill>
                  <a:srgbClr val="0000FF"/>
                </a:solidFill>
                <a:latin typeface="Calibri"/>
                <a:ea typeface="SimSun" charset="0"/>
                <a:cs typeface="Calibri"/>
              </a:rPr>
              <a:t>Party A’s records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1629019" y="3871110"/>
            <a:ext cx="876417" cy="4133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3" tIns="28568" rIns="57133" bIns="28568" anchor="ctr"/>
          <a:lstStyle/>
          <a:p>
            <a:pPr algn="ctr" defTabSz="341738" eaLnBrk="1" hangingPunct="1">
              <a:defRPr/>
            </a:pPr>
            <a:r>
              <a:rPr lang="en-US">
                <a:solidFill>
                  <a:srgbClr val="0000FF"/>
                </a:solidFill>
                <a:latin typeface="Calibri"/>
                <a:ea typeface="SimSun" charset="0"/>
                <a:cs typeface="Calibri"/>
              </a:rPr>
              <a:t>Bank’s records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634232" y="2424447"/>
            <a:ext cx="874678" cy="4133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3" tIns="28568" rIns="57133" bIns="28568" anchor="ctr"/>
          <a:lstStyle/>
          <a:p>
            <a:pPr algn="ctr" defTabSz="341738" eaLnBrk="1" hangingPunct="1">
              <a:defRPr/>
            </a:pPr>
            <a:r>
              <a:rPr lang="en-US">
                <a:solidFill>
                  <a:srgbClr val="0000FF"/>
                </a:solidFill>
                <a:latin typeface="Calibri"/>
                <a:ea typeface="SimSun" charset="0"/>
                <a:cs typeface="Calibri"/>
              </a:rPr>
              <a:t>Auditor’s records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3075802" y="3147780"/>
            <a:ext cx="876417" cy="41333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3" tIns="28568" rIns="57133" bIns="28568" anchor="ctr"/>
          <a:lstStyle/>
          <a:p>
            <a:pPr algn="ctr" defTabSz="341738" eaLnBrk="1" hangingPunct="1">
              <a:defRPr/>
            </a:pPr>
            <a:r>
              <a:rPr lang="en-US" dirty="0">
                <a:solidFill>
                  <a:srgbClr val="0000FF"/>
                </a:solidFill>
                <a:latin typeface="Calibri"/>
                <a:ea typeface="SimSun" charset="0"/>
                <a:cs typeface="Calibri"/>
              </a:rPr>
              <a:t>Party B’s records</a:t>
            </a:r>
          </a:p>
        </p:txBody>
      </p:sp>
      <p:cxnSp>
        <p:nvCxnSpPr>
          <p:cNvPr id="54" name="Straight Connector 53"/>
          <p:cNvCxnSpPr/>
          <p:nvPr/>
        </p:nvCxnSpPr>
        <p:spPr>
          <a:xfrm flipV="1">
            <a:off x="1065604" y="3354446"/>
            <a:ext cx="2010194" cy="11481"/>
          </a:xfrm>
          <a:prstGeom prst="line">
            <a:avLst/>
          </a:prstGeom>
          <a:ln w="12700">
            <a:solidFill>
              <a:srgbClr val="FF66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065609" y="2837780"/>
            <a:ext cx="1005097" cy="528147"/>
          </a:xfrm>
          <a:prstGeom prst="line">
            <a:avLst/>
          </a:prstGeom>
          <a:ln w="12700">
            <a:solidFill>
              <a:srgbClr val="FF66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 flipV="1">
            <a:off x="2070706" y="2837782"/>
            <a:ext cx="1005097" cy="516665"/>
          </a:xfrm>
          <a:prstGeom prst="line">
            <a:avLst/>
          </a:prstGeom>
          <a:ln w="12700">
            <a:solidFill>
              <a:srgbClr val="FF66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V="1">
            <a:off x="2067225" y="2837782"/>
            <a:ext cx="3478" cy="1033331"/>
          </a:xfrm>
          <a:prstGeom prst="line">
            <a:avLst/>
          </a:prstGeom>
          <a:ln w="12700">
            <a:solidFill>
              <a:srgbClr val="FF66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1065605" y="3365926"/>
            <a:ext cx="1001619" cy="505184"/>
          </a:xfrm>
          <a:prstGeom prst="line">
            <a:avLst/>
          </a:prstGeom>
          <a:ln w="12700">
            <a:solidFill>
              <a:srgbClr val="FF66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2067228" y="3354445"/>
            <a:ext cx="1008575" cy="516665"/>
          </a:xfrm>
          <a:prstGeom prst="line">
            <a:avLst/>
          </a:prstGeom>
          <a:ln w="12700">
            <a:solidFill>
              <a:srgbClr val="FF660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asted-image.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68" y="3028801"/>
            <a:ext cx="1834227" cy="591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2" name="TextBox 59"/>
          <p:cNvSpPr txBox="1">
            <a:spLocks noChangeArrowheads="1"/>
          </p:cNvSpPr>
          <p:nvPr/>
        </p:nvSpPr>
        <p:spPr bwMode="auto">
          <a:xfrm>
            <a:off x="7594484" y="2033021"/>
            <a:ext cx="1495353" cy="79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33" tIns="28568" rIns="57133" bIns="28568">
            <a:spAutoFit/>
          </a:bodyPr>
          <a:lstStyle>
            <a:lvl1pPr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defTabSz="342900" eaLnBrk="1" hangingPunct="1">
              <a:defRPr/>
            </a:pPr>
            <a:r>
              <a:rPr lang="en-US" sz="1200" b="1" dirty="0">
                <a:solidFill>
                  <a:srgbClr val="990000"/>
                </a:solidFill>
                <a:latin typeface="Helvetica Neue" charset="0"/>
              </a:rPr>
              <a:t>Digitally signed,</a:t>
            </a:r>
          </a:p>
          <a:p>
            <a:pPr defTabSz="342900" eaLnBrk="1" hangingPunct="1">
              <a:defRPr/>
            </a:pPr>
            <a:r>
              <a:rPr lang="en-US" sz="1200" b="1" dirty="0">
                <a:solidFill>
                  <a:srgbClr val="990000"/>
                </a:solidFill>
                <a:latin typeface="Helvetica Neue" charset="0"/>
              </a:rPr>
              <a:t>encrypted </a:t>
            </a:r>
          </a:p>
          <a:p>
            <a:pPr defTabSz="342900" eaLnBrk="1" hangingPunct="1">
              <a:defRPr/>
            </a:pPr>
            <a:r>
              <a:rPr lang="en-US" sz="1200" b="1" dirty="0">
                <a:solidFill>
                  <a:srgbClr val="990000"/>
                </a:solidFill>
                <a:latin typeface="Helvetica Neue" charset="0"/>
              </a:rPr>
              <a:t>transactions &amp; ledger</a:t>
            </a:r>
          </a:p>
        </p:txBody>
      </p:sp>
      <p:sp>
        <p:nvSpPr>
          <p:cNvPr id="13" name="TextBox 60"/>
          <p:cNvSpPr txBox="1">
            <a:spLocks noChangeArrowheads="1"/>
          </p:cNvSpPr>
          <p:nvPr/>
        </p:nvSpPr>
        <p:spPr bwMode="auto">
          <a:xfrm>
            <a:off x="4364889" y="3795548"/>
            <a:ext cx="1429342" cy="611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57133" tIns="28568" rIns="57133" bIns="28568">
            <a:spAutoFit/>
          </a:bodyPr>
          <a:lstStyle>
            <a:lvl1pPr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1pPr>
            <a:lvl2pPr marL="742950" indent="-285750"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2pPr>
            <a:lvl3pPr marL="1143000" indent="-228600"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3pPr>
            <a:lvl4pPr marL="1600200" indent="-228600"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4pPr>
            <a:lvl5pPr marL="2057400" indent="-228600" defTabSz="457200"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Arial" charset="0"/>
                <a:ea typeface="SimSun" charset="0"/>
                <a:cs typeface="SimSun" charset="0"/>
              </a:defRPr>
            </a:lvl9pPr>
          </a:lstStyle>
          <a:p>
            <a:pPr algn="r" defTabSz="342900" eaLnBrk="1" hangingPunct="1">
              <a:defRPr/>
            </a:pPr>
            <a:r>
              <a:rPr lang="en-US" sz="1200" b="1" dirty="0">
                <a:solidFill>
                  <a:srgbClr val="990000"/>
                </a:solidFill>
                <a:latin typeface="Helvetica Neue" charset="0"/>
              </a:rPr>
              <a:t>All parties have </a:t>
            </a:r>
          </a:p>
          <a:p>
            <a:pPr algn="r" defTabSz="342900" eaLnBrk="1" hangingPunct="1">
              <a:defRPr/>
            </a:pPr>
            <a:r>
              <a:rPr lang="en-US" sz="1200" b="1" dirty="0">
                <a:solidFill>
                  <a:srgbClr val="990000"/>
                </a:solidFill>
                <a:latin typeface="Helvetica Neue" charset="0"/>
              </a:rPr>
              <a:t>same replica </a:t>
            </a:r>
          </a:p>
          <a:p>
            <a:pPr algn="r" defTabSz="342900" eaLnBrk="1" hangingPunct="1">
              <a:defRPr/>
            </a:pPr>
            <a:r>
              <a:rPr lang="en-US" sz="1200" b="1" dirty="0">
                <a:solidFill>
                  <a:srgbClr val="990000"/>
                </a:solidFill>
                <a:latin typeface="Helvetica Neue" charset="0"/>
              </a:rPr>
              <a:t>of the ledger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821912" y="3143501"/>
            <a:ext cx="802474" cy="4300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3" tIns="28568" rIns="57133" bIns="28568"/>
          <a:lstStyle/>
          <a:p>
            <a:pPr algn="ctr" defTabSz="342884" eaLnBrk="1" hangingPunct="1">
              <a:defRPr/>
            </a:pPr>
            <a:r>
              <a:rPr lang="en-US" sz="1125" dirty="0">
                <a:solidFill>
                  <a:srgbClr val="0000FF"/>
                </a:solidFill>
                <a:latin typeface="Calibri"/>
                <a:cs typeface="Calibri"/>
              </a:rPr>
              <a:t>Party 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18383" y="3888652"/>
            <a:ext cx="802474" cy="4300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3" tIns="28568" rIns="57133" bIns="28568"/>
          <a:lstStyle/>
          <a:p>
            <a:pPr algn="ctr" defTabSz="342884" eaLnBrk="1" hangingPunct="1">
              <a:defRPr/>
            </a:pPr>
            <a:r>
              <a:rPr lang="en-US" sz="1125" dirty="0">
                <a:solidFill>
                  <a:srgbClr val="0000FF"/>
                </a:solidFill>
                <a:latin typeface="Calibri"/>
                <a:cs typeface="Calibri"/>
              </a:rPr>
              <a:t>Bank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6418383" y="2389387"/>
            <a:ext cx="802474" cy="4300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3" tIns="28568" rIns="57133" bIns="28568"/>
          <a:lstStyle/>
          <a:p>
            <a:pPr algn="ctr" defTabSz="342884" eaLnBrk="1" hangingPunct="1">
              <a:defRPr/>
            </a:pPr>
            <a:r>
              <a:rPr lang="en-US" sz="1125" dirty="0">
                <a:solidFill>
                  <a:srgbClr val="0000FF"/>
                </a:solidFill>
                <a:latin typeface="Calibri"/>
                <a:cs typeface="Calibri"/>
              </a:rPr>
              <a:t>Auditor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7917168" y="3142007"/>
            <a:ext cx="802474" cy="43006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57133" tIns="28568" rIns="57133" bIns="28568"/>
          <a:lstStyle/>
          <a:p>
            <a:pPr algn="ctr" defTabSz="342884" eaLnBrk="1" hangingPunct="1">
              <a:defRPr/>
            </a:pPr>
            <a:r>
              <a:rPr lang="en-US" sz="1125" dirty="0">
                <a:solidFill>
                  <a:srgbClr val="0000FF"/>
                </a:solidFill>
                <a:latin typeface="Calibri"/>
                <a:cs typeface="Calibri"/>
              </a:rPr>
              <a:t>Party B</a:t>
            </a:r>
          </a:p>
        </p:txBody>
      </p:sp>
      <p:pic>
        <p:nvPicPr>
          <p:cNvPr id="18" name="Picture 3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42" y="4142513"/>
            <a:ext cx="458556" cy="98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40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9127" y="3383917"/>
            <a:ext cx="458556" cy="9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40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342" y="2631298"/>
            <a:ext cx="458556" cy="9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40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870" y="3394372"/>
            <a:ext cx="458556" cy="97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2" name="Straight Connector 21"/>
          <p:cNvCxnSpPr/>
          <p:nvPr/>
        </p:nvCxnSpPr>
        <p:spPr>
          <a:xfrm>
            <a:off x="6803339" y="3652711"/>
            <a:ext cx="0" cy="235940"/>
          </a:xfrm>
          <a:prstGeom prst="line">
            <a:avLst/>
          </a:prstGeom>
          <a:ln w="28575" cmpd="sng">
            <a:solidFill>
              <a:srgbClr val="92D05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7" idx="1"/>
          </p:cNvCxnSpPr>
          <p:nvPr/>
        </p:nvCxnSpPr>
        <p:spPr>
          <a:xfrm flipH="1">
            <a:off x="7687895" y="3357038"/>
            <a:ext cx="229279" cy="0"/>
          </a:xfrm>
          <a:prstGeom prst="line">
            <a:avLst/>
          </a:prstGeom>
          <a:ln w="28575" cmpd="sng">
            <a:solidFill>
              <a:srgbClr val="92D05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6803339" y="2819456"/>
            <a:ext cx="0" cy="241913"/>
          </a:xfrm>
          <a:prstGeom prst="line">
            <a:avLst/>
          </a:prstGeom>
          <a:ln w="28575" cmpd="sng">
            <a:solidFill>
              <a:srgbClr val="92D05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24" idx="3"/>
          </p:cNvCxnSpPr>
          <p:nvPr/>
        </p:nvCxnSpPr>
        <p:spPr>
          <a:xfrm flipH="1">
            <a:off x="5656953" y="3357042"/>
            <a:ext cx="229279" cy="1493"/>
          </a:xfrm>
          <a:prstGeom prst="line">
            <a:avLst/>
          </a:prstGeom>
          <a:ln w="28575" cmpd="sng">
            <a:solidFill>
              <a:srgbClr val="92D050"/>
            </a:solidFill>
            <a:headEnd type="oval"/>
            <a:tail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cxnSpLocks noChangeShapeType="1"/>
          </p:cNvCxnSpPr>
          <p:nvPr/>
        </p:nvCxnSpPr>
        <p:spPr bwMode="auto">
          <a:xfrm>
            <a:off x="7573251" y="2431200"/>
            <a:ext cx="0" cy="307618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Straight Connector 26"/>
          <p:cNvCxnSpPr>
            <a:cxnSpLocks noChangeShapeType="1"/>
          </p:cNvCxnSpPr>
          <p:nvPr/>
        </p:nvCxnSpPr>
        <p:spPr bwMode="auto">
          <a:xfrm flipV="1">
            <a:off x="6828097" y="2577539"/>
            <a:ext cx="745154" cy="671982"/>
          </a:xfrm>
          <a:prstGeom prst="line">
            <a:avLst/>
          </a:prstGeom>
          <a:noFill/>
          <a:ln w="25400">
            <a:solidFill>
              <a:schemeClr val="accent3"/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" name="Straight Connector 27"/>
          <p:cNvCxnSpPr>
            <a:cxnSpLocks noChangeShapeType="1"/>
          </p:cNvCxnSpPr>
          <p:nvPr/>
        </p:nvCxnSpPr>
        <p:spPr bwMode="auto">
          <a:xfrm>
            <a:off x="5783606" y="3921505"/>
            <a:ext cx="0" cy="268793"/>
          </a:xfrm>
          <a:prstGeom prst="line">
            <a:avLst/>
          </a:prstGeom>
          <a:noFill/>
          <a:ln w="25400">
            <a:solidFill>
              <a:schemeClr val="accent1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Connector 28"/>
          <p:cNvCxnSpPr>
            <a:cxnSpLocks noChangeShapeType="1"/>
            <a:endCxn id="16" idx="3"/>
          </p:cNvCxnSpPr>
          <p:nvPr/>
        </p:nvCxnSpPr>
        <p:spPr bwMode="auto">
          <a:xfrm flipH="1">
            <a:off x="5843073" y="4065839"/>
            <a:ext cx="700574" cy="50543"/>
          </a:xfrm>
          <a:prstGeom prst="line">
            <a:avLst/>
          </a:prstGeom>
          <a:noFill/>
          <a:ln w="25400">
            <a:solidFill>
              <a:schemeClr val="tx1">
                <a:lumMod val="65000"/>
              </a:schemeClr>
            </a:solidFill>
            <a:round/>
            <a:headEnd type="oval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31" name="Group 30"/>
          <p:cNvGrpSpPr/>
          <p:nvPr/>
        </p:nvGrpSpPr>
        <p:grpSpPr>
          <a:xfrm>
            <a:off x="6261271" y="3282374"/>
            <a:ext cx="1146392" cy="246393"/>
            <a:chOff x="8229600" y="3141134"/>
            <a:chExt cx="1828800" cy="419100"/>
          </a:xfrm>
        </p:grpSpPr>
        <p:sp>
          <p:nvSpPr>
            <p:cNvPr id="33" name="Rounded Rectangle 32"/>
            <p:cNvSpPr>
              <a:spLocks/>
            </p:cNvSpPr>
            <p:nvPr/>
          </p:nvSpPr>
          <p:spPr>
            <a:xfrm>
              <a:off x="8229600" y="3141134"/>
              <a:ext cx="533400" cy="419100"/>
            </a:xfrm>
            <a:prstGeom prst="roundRect">
              <a:avLst>
                <a:gd name="adj" fmla="val 7693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34" name="Rounded Rectangle 33"/>
            <p:cNvSpPr>
              <a:spLocks/>
            </p:cNvSpPr>
            <p:nvPr/>
          </p:nvSpPr>
          <p:spPr>
            <a:xfrm>
              <a:off x="8267700" y="3179233"/>
              <a:ext cx="304800" cy="76200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35" name="Rounded Rectangle 34"/>
            <p:cNvSpPr>
              <a:spLocks/>
            </p:cNvSpPr>
            <p:nvPr/>
          </p:nvSpPr>
          <p:spPr>
            <a:xfrm>
              <a:off x="8420100" y="3445933"/>
              <a:ext cx="304800" cy="76200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36" name="Rounded Rectangle 35"/>
            <p:cNvSpPr>
              <a:spLocks/>
            </p:cNvSpPr>
            <p:nvPr/>
          </p:nvSpPr>
          <p:spPr>
            <a:xfrm>
              <a:off x="8267700" y="3293534"/>
              <a:ext cx="457200" cy="381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37" name="Rounded Rectangle 36"/>
            <p:cNvSpPr>
              <a:spLocks/>
            </p:cNvSpPr>
            <p:nvPr/>
          </p:nvSpPr>
          <p:spPr>
            <a:xfrm>
              <a:off x="8267700" y="3369734"/>
              <a:ext cx="457200" cy="381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38" name="Rounded Rectangle 37"/>
            <p:cNvSpPr>
              <a:spLocks/>
            </p:cNvSpPr>
            <p:nvPr/>
          </p:nvSpPr>
          <p:spPr>
            <a:xfrm>
              <a:off x="8877300" y="3141134"/>
              <a:ext cx="533400" cy="419100"/>
            </a:xfrm>
            <a:prstGeom prst="roundRect">
              <a:avLst>
                <a:gd name="adj" fmla="val 7693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39" name="Rounded Rectangle 38"/>
            <p:cNvSpPr>
              <a:spLocks/>
            </p:cNvSpPr>
            <p:nvPr/>
          </p:nvSpPr>
          <p:spPr>
            <a:xfrm>
              <a:off x="8915400" y="3179233"/>
              <a:ext cx="304800" cy="76200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40" name="Rounded Rectangle 39"/>
            <p:cNvSpPr>
              <a:spLocks/>
            </p:cNvSpPr>
            <p:nvPr/>
          </p:nvSpPr>
          <p:spPr>
            <a:xfrm>
              <a:off x="9067800" y="3445933"/>
              <a:ext cx="304800" cy="76200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41" name="Rounded Rectangle 40"/>
            <p:cNvSpPr>
              <a:spLocks/>
            </p:cNvSpPr>
            <p:nvPr/>
          </p:nvSpPr>
          <p:spPr>
            <a:xfrm>
              <a:off x="8915400" y="3293534"/>
              <a:ext cx="457200" cy="381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42" name="Rounded Rectangle 41"/>
            <p:cNvSpPr>
              <a:spLocks/>
            </p:cNvSpPr>
            <p:nvPr/>
          </p:nvSpPr>
          <p:spPr>
            <a:xfrm>
              <a:off x="8915400" y="3369734"/>
              <a:ext cx="457200" cy="381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43" name="Rounded Rectangle 42"/>
            <p:cNvSpPr>
              <a:spLocks/>
            </p:cNvSpPr>
            <p:nvPr/>
          </p:nvSpPr>
          <p:spPr>
            <a:xfrm>
              <a:off x="9525000" y="3141134"/>
              <a:ext cx="533400" cy="419100"/>
            </a:xfrm>
            <a:prstGeom prst="roundRect">
              <a:avLst>
                <a:gd name="adj" fmla="val 7693"/>
              </a:avLst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44" name="Rounded Rectangle 43"/>
            <p:cNvSpPr>
              <a:spLocks/>
            </p:cNvSpPr>
            <p:nvPr/>
          </p:nvSpPr>
          <p:spPr>
            <a:xfrm>
              <a:off x="9563100" y="3179233"/>
              <a:ext cx="304800" cy="76200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45" name="Rounded Rectangle 44"/>
            <p:cNvSpPr>
              <a:spLocks/>
            </p:cNvSpPr>
            <p:nvPr/>
          </p:nvSpPr>
          <p:spPr>
            <a:xfrm>
              <a:off x="9715500" y="3445933"/>
              <a:ext cx="304800" cy="76200"/>
            </a:xfrm>
            <a:prstGeom prst="round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46" name="Rounded Rectangle 45"/>
            <p:cNvSpPr>
              <a:spLocks/>
            </p:cNvSpPr>
            <p:nvPr/>
          </p:nvSpPr>
          <p:spPr>
            <a:xfrm>
              <a:off x="9563100" y="3293534"/>
              <a:ext cx="457200" cy="381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sp>
          <p:nvSpPr>
            <p:cNvPr id="47" name="Rounded Rectangle 46"/>
            <p:cNvSpPr>
              <a:spLocks/>
            </p:cNvSpPr>
            <p:nvPr/>
          </p:nvSpPr>
          <p:spPr>
            <a:xfrm>
              <a:off x="9563100" y="3369734"/>
              <a:ext cx="457200" cy="38100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</a:ln>
            <a:effectLst/>
          </p:spPr>
          <p:txBody>
            <a:bodyPr lIns="47611" tIns="23806" rIns="47611" bIns="23806" anchor="ctr"/>
            <a:lstStyle/>
            <a:p>
              <a:pPr algn="ctr" defTabSz="285737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5" kern="0" dirty="0">
                <a:solidFill>
                  <a:srgbClr val="000000"/>
                </a:solidFill>
                <a:latin typeface="Calibri"/>
                <a:ea typeface="ＭＳ Ｐゴシック" pitchFamily="34" charset="-128"/>
              </a:endParaRPr>
            </a:p>
          </p:txBody>
        </p:sp>
        <p:cxnSp>
          <p:nvCxnSpPr>
            <p:cNvPr id="48" name="Elbow Connector 47"/>
            <p:cNvCxnSpPr>
              <a:cxnSpLocks noChangeShapeType="1"/>
            </p:cNvCxnSpPr>
            <p:nvPr/>
          </p:nvCxnSpPr>
          <p:spPr bwMode="auto">
            <a:xfrm flipV="1">
              <a:off x="8724901" y="3217334"/>
              <a:ext cx="190500" cy="266700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001934"/>
              </a:solidFill>
              <a:miter lim="800000"/>
              <a:headEnd type="oval" w="sm" len="sm"/>
              <a:tailEnd type="oval" w="sm" len="sm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" name="Elbow Connector 48"/>
            <p:cNvCxnSpPr>
              <a:cxnSpLocks noChangeShapeType="1"/>
            </p:cNvCxnSpPr>
            <p:nvPr/>
          </p:nvCxnSpPr>
          <p:spPr bwMode="auto">
            <a:xfrm flipV="1">
              <a:off x="9372601" y="3217334"/>
              <a:ext cx="190500" cy="266700"/>
            </a:xfrm>
            <a:prstGeom prst="bentConnector3">
              <a:avLst>
                <a:gd name="adj1" fmla="val 50000"/>
              </a:avLst>
            </a:prstGeom>
            <a:noFill/>
            <a:ln w="25400">
              <a:solidFill>
                <a:srgbClr val="001934"/>
              </a:solidFill>
              <a:miter lim="800000"/>
              <a:headEnd type="oval" w="sm" len="sm"/>
              <a:tailEnd type="oval" w="sm" len="sm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61" name="TextBox 60"/>
          <p:cNvSpPr txBox="1"/>
          <p:nvPr/>
        </p:nvSpPr>
        <p:spPr>
          <a:xfrm>
            <a:off x="1065604" y="1485232"/>
            <a:ext cx="21347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33CC"/>
                </a:solidFill>
                <a:latin typeface="Arial"/>
                <a:cs typeface="+mn-cs"/>
              </a:rPr>
              <a:t>Traditional Way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595274" y="1485232"/>
            <a:ext cx="21420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rgbClr val="FF33CC"/>
                </a:solidFill>
                <a:latin typeface="Arial"/>
                <a:cs typeface="+mn-cs"/>
              </a:rPr>
              <a:t>Blockchain Way</a:t>
            </a:r>
          </a:p>
        </p:txBody>
      </p:sp>
      <p:sp>
        <p:nvSpPr>
          <p:cNvPr id="64" name="Rounded Rectangle 63"/>
          <p:cNvSpPr/>
          <p:nvPr/>
        </p:nvSpPr>
        <p:spPr>
          <a:xfrm>
            <a:off x="1727309" y="3233147"/>
            <a:ext cx="700647" cy="28468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srgbClr val="FFFFFF"/>
                </a:solidFill>
                <a:latin typeface="Arial"/>
              </a:rPr>
              <a:t>Clearing House</a:t>
            </a:r>
          </a:p>
        </p:txBody>
      </p:sp>
      <p:sp>
        <p:nvSpPr>
          <p:cNvPr id="65" name="TextBox 1"/>
          <p:cNvSpPr txBox="1">
            <a:spLocks noChangeArrowheads="1"/>
          </p:cNvSpPr>
          <p:nvPr/>
        </p:nvSpPr>
        <p:spPr bwMode="auto">
          <a:xfrm>
            <a:off x="165100" y="4715538"/>
            <a:ext cx="89789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defTabSz="342900" fontAlgn="auto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rgbClr val="CC3300"/>
                </a:solidFill>
              </a:rPr>
              <a:t>… Inefficient, expensive, vulnerable                  … Consensus, provenance, immutability, finality </a:t>
            </a:r>
          </a:p>
          <a:p>
            <a:pPr algn="r" defTabSz="3429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srgbClr val="CC3300"/>
              </a:solidFill>
            </a:endParaRPr>
          </a:p>
        </p:txBody>
      </p:sp>
      <p:sp>
        <p:nvSpPr>
          <p:cNvPr id="63" name="Title 1"/>
          <p:cNvSpPr txBox="1">
            <a:spLocks/>
          </p:cNvSpPr>
          <p:nvPr/>
        </p:nvSpPr>
        <p:spPr bwMode="auto">
          <a:xfrm>
            <a:off x="189191" y="484928"/>
            <a:ext cx="8597901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Basic Change to Business Processes</a:t>
            </a:r>
            <a:br>
              <a:rPr kumimoji="0" lang="en-US" sz="34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</a:br>
            <a:endParaRPr kumimoji="0" lang="en-US" sz="34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0711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50" descr="bc_for_biz_led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07" y="2203081"/>
            <a:ext cx="1873250" cy="98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8" name="Picture 51" descr="bc_for_biz_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69" y="2205462"/>
            <a:ext cx="1873250" cy="982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16"/>
          <p:cNvSpPr>
            <a:spLocks noChangeArrowheads="1"/>
          </p:cNvSpPr>
          <p:nvPr/>
        </p:nvSpPr>
        <p:spPr bwMode="auto">
          <a:xfrm>
            <a:off x="267369" y="2374535"/>
            <a:ext cx="1995488" cy="51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defTabSz="457189"/>
            <a:r>
              <a:rPr lang="en-GB" sz="1400" dirty="0">
                <a:solidFill>
                  <a:srgbClr val="325C80"/>
                </a:solidFill>
                <a:latin typeface="Arial" charset="0"/>
                <a:ea typeface="ＭＳ Ｐゴシック" charset="0"/>
                <a:cs typeface="ＭＳ Ｐゴシック" charset="0"/>
              </a:rPr>
              <a:t>Append-only distributed </a:t>
            </a:r>
            <a:r>
              <a:rPr lang="en-GB" sz="1400" b="1" dirty="0">
                <a:solidFill>
                  <a:srgbClr val="325C80"/>
                </a:solidFill>
                <a:latin typeface="Arial" charset="0"/>
                <a:ea typeface="ＭＳ Ｐゴシック" charset="0"/>
                <a:cs typeface="ＭＳ Ｐゴシック" charset="0"/>
              </a:rPr>
              <a:t>system of record</a:t>
            </a:r>
            <a:r>
              <a:rPr lang="en-GB" sz="1400" dirty="0">
                <a:solidFill>
                  <a:srgbClr val="325C80"/>
                </a:solidFill>
                <a:latin typeface="Arial" charset="0"/>
                <a:ea typeface="ＭＳ Ｐゴシック" charset="0"/>
                <a:cs typeface="ＭＳ Ｐゴシック" charset="0"/>
              </a:rPr>
              <a:t> shared across business network</a:t>
            </a:r>
          </a:p>
        </p:txBody>
      </p:sp>
      <p:sp>
        <p:nvSpPr>
          <p:cNvPr id="14341" name="Rectangle 14"/>
          <p:cNvSpPr>
            <a:spLocks noChangeArrowheads="1"/>
          </p:cNvSpPr>
          <p:nvPr/>
        </p:nvSpPr>
        <p:spPr bwMode="auto">
          <a:xfrm>
            <a:off x="7026943" y="2335243"/>
            <a:ext cx="1905000" cy="754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457189"/>
            <a:r>
              <a:rPr lang="en-GB" sz="1400" dirty="0">
                <a:solidFill>
                  <a:srgbClr val="AD1625"/>
                </a:solidFill>
                <a:latin typeface="Arial" charset="0"/>
                <a:ea typeface="ＭＳ Ｐゴシック" charset="0"/>
                <a:cs typeface="ＭＳ Ｐゴシック" charset="0"/>
              </a:rPr>
              <a:t>Business terms embedded in transaction database &amp; executed with transactions</a:t>
            </a:r>
          </a:p>
        </p:txBody>
      </p:sp>
      <p:sp>
        <p:nvSpPr>
          <p:cNvPr id="14342" name="Rectangle 15"/>
          <p:cNvSpPr>
            <a:spLocks noChangeArrowheads="1"/>
          </p:cNvSpPr>
          <p:nvPr/>
        </p:nvSpPr>
        <p:spPr bwMode="auto">
          <a:xfrm>
            <a:off x="7082513" y="3660410"/>
            <a:ext cx="1658937" cy="511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defTabSz="457189"/>
            <a:r>
              <a:rPr lang="en-GB" sz="1400">
                <a:solidFill>
                  <a:srgbClr val="4B8400"/>
                </a:solidFill>
                <a:latin typeface="Arial" charset="0"/>
                <a:ea typeface="ＭＳ Ｐゴシック" charset="0"/>
                <a:cs typeface="ＭＳ Ｐゴシック" charset="0"/>
              </a:rPr>
              <a:t>All parties agree to network verified transaction  </a:t>
            </a:r>
          </a:p>
        </p:txBody>
      </p:sp>
      <p:sp>
        <p:nvSpPr>
          <p:cNvPr id="14343" name="Rectangle 19"/>
          <p:cNvSpPr>
            <a:spLocks noChangeArrowheads="1"/>
          </p:cNvSpPr>
          <p:nvPr/>
        </p:nvSpPr>
        <p:spPr bwMode="auto">
          <a:xfrm>
            <a:off x="373731" y="3577062"/>
            <a:ext cx="1909762" cy="722710"/>
          </a:xfrm>
          <a:prstGeom prst="rect">
            <a:avLst/>
          </a:prstGeom>
          <a:solidFill>
            <a:srgbClr val="FFFFFF">
              <a:alpha val="7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57189"/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4" name="Rectangle 13"/>
          <p:cNvSpPr>
            <a:spLocks noChangeArrowheads="1"/>
          </p:cNvSpPr>
          <p:nvPr/>
        </p:nvSpPr>
        <p:spPr bwMode="auto">
          <a:xfrm>
            <a:off x="13376" y="3599688"/>
            <a:ext cx="2257425" cy="67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r" defTabSz="457189"/>
            <a:r>
              <a:rPr lang="en-GB" sz="1400" dirty="0">
                <a:solidFill>
                  <a:srgbClr val="562F72"/>
                </a:solidFill>
                <a:latin typeface="Arial" charset="0"/>
                <a:ea typeface="ＭＳ Ｐゴシック" charset="0"/>
                <a:cs typeface="ＭＳ Ｐゴシック" charset="0"/>
              </a:rPr>
              <a:t>Ensuring appropriate visibility; transactions are secure, authenticated </a:t>
            </a:r>
            <a:br>
              <a:rPr lang="en-GB" sz="1400" dirty="0">
                <a:solidFill>
                  <a:srgbClr val="562F72"/>
                </a:solidFill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GB" sz="1400" dirty="0">
                <a:solidFill>
                  <a:srgbClr val="562F72"/>
                </a:solidFill>
                <a:latin typeface="Arial" charset="0"/>
                <a:ea typeface="ＭＳ Ｐゴシック" charset="0"/>
                <a:cs typeface="ＭＳ Ｐゴシック" charset="0"/>
              </a:rPr>
              <a:t>&amp; verifiable</a:t>
            </a:r>
          </a:p>
        </p:txBody>
      </p:sp>
      <p:sp>
        <p:nvSpPr>
          <p:cNvPr id="14345" name="Rectangle 6"/>
          <p:cNvSpPr>
            <a:spLocks noChangeArrowheads="1"/>
          </p:cNvSpPr>
          <p:nvPr/>
        </p:nvSpPr>
        <p:spPr bwMode="auto">
          <a:xfrm>
            <a:off x="4926689" y="2204276"/>
            <a:ext cx="1876425" cy="984647"/>
          </a:xfrm>
          <a:prstGeom prst="rect">
            <a:avLst/>
          </a:prstGeom>
          <a:solidFill>
            <a:srgbClr val="AD1625">
              <a:alpha val="6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57189"/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4346" name="Picture 77" descr="bc_for_biz_0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731" y="3430619"/>
            <a:ext cx="1878012" cy="98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7" name="Rectangle 5"/>
          <p:cNvSpPr>
            <a:spLocks noChangeArrowheads="1"/>
          </p:cNvSpPr>
          <p:nvPr/>
        </p:nvSpPr>
        <p:spPr bwMode="auto">
          <a:xfrm>
            <a:off x="2532739" y="3431810"/>
            <a:ext cx="1876425" cy="984647"/>
          </a:xfrm>
          <a:prstGeom prst="rect">
            <a:avLst/>
          </a:prstGeom>
          <a:solidFill>
            <a:srgbClr val="562F72">
              <a:alpha val="6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57189"/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48" name="Text Box 78"/>
          <p:cNvSpPr txBox="1">
            <a:spLocks noChangeArrowheads="1"/>
          </p:cNvSpPr>
          <p:nvPr/>
        </p:nvSpPr>
        <p:spPr bwMode="auto">
          <a:xfrm>
            <a:off x="2667676" y="3996166"/>
            <a:ext cx="77296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GB">
                <a:solidFill>
                  <a:srgbClr val="FFFFFF"/>
                </a:solidFill>
              </a:rPr>
              <a:t>Privacy</a:t>
            </a:r>
            <a:endParaRPr lang="en-US">
              <a:solidFill>
                <a:srgbClr val="FFFFFF"/>
              </a:solidFill>
            </a:endParaRPr>
          </a:p>
        </p:txBody>
      </p:sp>
      <p:pic>
        <p:nvPicPr>
          <p:cNvPr id="14349" name="Picture 79" descr="bc_for_biz_0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8276" y="3431810"/>
            <a:ext cx="1878013" cy="984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50" name="Rectangle 4"/>
          <p:cNvSpPr>
            <a:spLocks noChangeArrowheads="1"/>
          </p:cNvSpPr>
          <p:nvPr/>
        </p:nvSpPr>
        <p:spPr bwMode="auto">
          <a:xfrm>
            <a:off x="4925101" y="3430619"/>
            <a:ext cx="1876425" cy="984647"/>
          </a:xfrm>
          <a:prstGeom prst="rect">
            <a:avLst/>
          </a:prstGeom>
          <a:solidFill>
            <a:srgbClr val="4B8400">
              <a:alpha val="65097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57189"/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51" name="Rectangle 7"/>
          <p:cNvSpPr>
            <a:spLocks noChangeArrowheads="1"/>
          </p:cNvSpPr>
          <p:nvPr/>
        </p:nvSpPr>
        <p:spPr bwMode="auto">
          <a:xfrm>
            <a:off x="2531143" y="2203081"/>
            <a:ext cx="1881188" cy="985838"/>
          </a:xfrm>
          <a:prstGeom prst="rect">
            <a:avLst/>
          </a:prstGeom>
          <a:solidFill>
            <a:srgbClr val="325C80">
              <a:alpha val="59999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defTabSz="457189"/>
            <a:endParaRPr lang="en-US" sz="1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352" name="Text Box 74"/>
          <p:cNvSpPr txBox="1">
            <a:spLocks noChangeArrowheads="1"/>
          </p:cNvSpPr>
          <p:nvPr/>
        </p:nvSpPr>
        <p:spPr bwMode="auto">
          <a:xfrm>
            <a:off x="2580364" y="2220945"/>
            <a:ext cx="145573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GB" dirty="0">
                <a:solidFill>
                  <a:srgbClr val="FFFFFF"/>
                </a:solidFill>
              </a:rPr>
              <a:t>Shared Ledger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4353" name="Group 37"/>
          <p:cNvGrpSpPr>
            <a:grpSpLocks/>
          </p:cNvGrpSpPr>
          <p:nvPr/>
        </p:nvGrpSpPr>
        <p:grpSpPr bwMode="auto">
          <a:xfrm>
            <a:off x="2412086" y="2136406"/>
            <a:ext cx="2116137" cy="1116806"/>
            <a:chOff x="1541" y="774"/>
            <a:chExt cx="1333" cy="938"/>
          </a:xfrm>
        </p:grpSpPr>
        <p:sp>
          <p:nvSpPr>
            <p:cNvPr id="14366" name="Freeform 38"/>
            <p:cNvSpPr>
              <a:spLocks/>
            </p:cNvSpPr>
            <p:nvPr/>
          </p:nvSpPr>
          <p:spPr bwMode="auto">
            <a:xfrm flipH="1">
              <a:off x="1541" y="774"/>
              <a:ext cx="137" cy="931"/>
            </a:xfrm>
            <a:custGeom>
              <a:avLst/>
              <a:gdLst>
                <a:gd name="T0" fmla="*/ 0 w 84"/>
                <a:gd name="T1" fmla="*/ 0 h 678"/>
                <a:gd name="T2" fmla="*/ 969 w 84"/>
                <a:gd name="T3" fmla="*/ 0 h 678"/>
                <a:gd name="T4" fmla="*/ 933 w 84"/>
                <a:gd name="T5" fmla="*/ 3309 h 678"/>
                <a:gd name="T6" fmla="*/ 0 w 84"/>
                <a:gd name="T7" fmla="*/ 3309 h 6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678"/>
                <a:gd name="T14" fmla="*/ 84 w 84"/>
                <a:gd name="T15" fmla="*/ 678 h 6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678">
                  <a:moveTo>
                    <a:pt x="0" y="0"/>
                  </a:moveTo>
                  <a:lnTo>
                    <a:pt x="84" y="0"/>
                  </a:lnTo>
                  <a:lnTo>
                    <a:pt x="81" y="678"/>
                  </a:lnTo>
                  <a:lnTo>
                    <a:pt x="0" y="678"/>
                  </a:lnTo>
                </a:path>
              </a:pathLst>
            </a:custGeom>
            <a:noFill/>
            <a:ln w="28575" cmpd="sng">
              <a:solidFill>
                <a:srgbClr val="325C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367" name="Freeform 39"/>
            <p:cNvSpPr>
              <a:spLocks/>
            </p:cNvSpPr>
            <p:nvPr/>
          </p:nvSpPr>
          <p:spPr bwMode="auto">
            <a:xfrm>
              <a:off x="2737" y="781"/>
              <a:ext cx="137" cy="931"/>
            </a:xfrm>
            <a:custGeom>
              <a:avLst/>
              <a:gdLst>
                <a:gd name="T0" fmla="*/ 0 w 84"/>
                <a:gd name="T1" fmla="*/ 0 h 678"/>
                <a:gd name="T2" fmla="*/ 969 w 84"/>
                <a:gd name="T3" fmla="*/ 0 h 678"/>
                <a:gd name="T4" fmla="*/ 933 w 84"/>
                <a:gd name="T5" fmla="*/ 3309 h 678"/>
                <a:gd name="T6" fmla="*/ 0 w 84"/>
                <a:gd name="T7" fmla="*/ 3309 h 6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678"/>
                <a:gd name="T14" fmla="*/ 84 w 84"/>
                <a:gd name="T15" fmla="*/ 678 h 6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678">
                  <a:moveTo>
                    <a:pt x="0" y="0"/>
                  </a:moveTo>
                  <a:lnTo>
                    <a:pt x="84" y="0"/>
                  </a:lnTo>
                  <a:lnTo>
                    <a:pt x="81" y="678"/>
                  </a:lnTo>
                  <a:lnTo>
                    <a:pt x="0" y="678"/>
                  </a:lnTo>
                </a:path>
              </a:pathLst>
            </a:custGeom>
            <a:noFill/>
            <a:ln w="28575" cmpd="sng">
              <a:solidFill>
                <a:srgbClr val="325C8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354" name="Group 40"/>
          <p:cNvGrpSpPr>
            <a:grpSpLocks/>
          </p:cNvGrpSpPr>
          <p:nvPr/>
        </p:nvGrpSpPr>
        <p:grpSpPr bwMode="auto">
          <a:xfrm>
            <a:off x="4802864" y="2141170"/>
            <a:ext cx="2116137" cy="1116806"/>
            <a:chOff x="1541" y="774"/>
            <a:chExt cx="1333" cy="938"/>
          </a:xfrm>
        </p:grpSpPr>
        <p:sp>
          <p:nvSpPr>
            <p:cNvPr id="14364" name="Freeform 41"/>
            <p:cNvSpPr>
              <a:spLocks/>
            </p:cNvSpPr>
            <p:nvPr/>
          </p:nvSpPr>
          <p:spPr bwMode="auto">
            <a:xfrm flipH="1">
              <a:off x="1541" y="774"/>
              <a:ext cx="137" cy="931"/>
            </a:xfrm>
            <a:custGeom>
              <a:avLst/>
              <a:gdLst>
                <a:gd name="T0" fmla="*/ 0 w 84"/>
                <a:gd name="T1" fmla="*/ 0 h 678"/>
                <a:gd name="T2" fmla="*/ 969 w 84"/>
                <a:gd name="T3" fmla="*/ 0 h 678"/>
                <a:gd name="T4" fmla="*/ 933 w 84"/>
                <a:gd name="T5" fmla="*/ 3309 h 678"/>
                <a:gd name="T6" fmla="*/ 0 w 84"/>
                <a:gd name="T7" fmla="*/ 3309 h 6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678"/>
                <a:gd name="T14" fmla="*/ 84 w 84"/>
                <a:gd name="T15" fmla="*/ 678 h 6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678">
                  <a:moveTo>
                    <a:pt x="0" y="0"/>
                  </a:moveTo>
                  <a:lnTo>
                    <a:pt x="84" y="0"/>
                  </a:lnTo>
                  <a:lnTo>
                    <a:pt x="81" y="678"/>
                  </a:lnTo>
                  <a:lnTo>
                    <a:pt x="0" y="678"/>
                  </a:lnTo>
                </a:path>
              </a:pathLst>
            </a:custGeom>
            <a:noFill/>
            <a:ln w="28575" cmpd="sng">
              <a:solidFill>
                <a:srgbClr val="AD162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365" name="Freeform 42"/>
            <p:cNvSpPr>
              <a:spLocks/>
            </p:cNvSpPr>
            <p:nvPr/>
          </p:nvSpPr>
          <p:spPr bwMode="auto">
            <a:xfrm>
              <a:off x="2737" y="781"/>
              <a:ext cx="137" cy="931"/>
            </a:xfrm>
            <a:custGeom>
              <a:avLst/>
              <a:gdLst>
                <a:gd name="T0" fmla="*/ 0 w 84"/>
                <a:gd name="T1" fmla="*/ 0 h 678"/>
                <a:gd name="T2" fmla="*/ 969 w 84"/>
                <a:gd name="T3" fmla="*/ 0 h 678"/>
                <a:gd name="T4" fmla="*/ 933 w 84"/>
                <a:gd name="T5" fmla="*/ 3309 h 678"/>
                <a:gd name="T6" fmla="*/ 0 w 84"/>
                <a:gd name="T7" fmla="*/ 3309 h 6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678"/>
                <a:gd name="T14" fmla="*/ 84 w 84"/>
                <a:gd name="T15" fmla="*/ 678 h 6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678">
                  <a:moveTo>
                    <a:pt x="0" y="0"/>
                  </a:moveTo>
                  <a:lnTo>
                    <a:pt x="84" y="0"/>
                  </a:lnTo>
                  <a:lnTo>
                    <a:pt x="81" y="678"/>
                  </a:lnTo>
                  <a:lnTo>
                    <a:pt x="0" y="678"/>
                  </a:lnTo>
                </a:path>
              </a:pathLst>
            </a:custGeom>
            <a:noFill/>
            <a:ln w="28575" cmpd="sng">
              <a:solidFill>
                <a:srgbClr val="AD1625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355" name="Group 43"/>
          <p:cNvGrpSpPr>
            <a:grpSpLocks/>
          </p:cNvGrpSpPr>
          <p:nvPr/>
        </p:nvGrpSpPr>
        <p:grpSpPr bwMode="auto">
          <a:xfrm>
            <a:off x="2405738" y="3381802"/>
            <a:ext cx="2116137" cy="1116806"/>
            <a:chOff x="1541" y="774"/>
            <a:chExt cx="1333" cy="938"/>
          </a:xfrm>
        </p:grpSpPr>
        <p:sp>
          <p:nvSpPr>
            <p:cNvPr id="14362" name="Freeform 44"/>
            <p:cNvSpPr>
              <a:spLocks/>
            </p:cNvSpPr>
            <p:nvPr/>
          </p:nvSpPr>
          <p:spPr bwMode="auto">
            <a:xfrm flipH="1">
              <a:off x="1541" y="774"/>
              <a:ext cx="137" cy="931"/>
            </a:xfrm>
            <a:custGeom>
              <a:avLst/>
              <a:gdLst>
                <a:gd name="T0" fmla="*/ 0 w 84"/>
                <a:gd name="T1" fmla="*/ 0 h 678"/>
                <a:gd name="T2" fmla="*/ 969 w 84"/>
                <a:gd name="T3" fmla="*/ 0 h 678"/>
                <a:gd name="T4" fmla="*/ 933 w 84"/>
                <a:gd name="T5" fmla="*/ 3309 h 678"/>
                <a:gd name="T6" fmla="*/ 0 w 84"/>
                <a:gd name="T7" fmla="*/ 3309 h 6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678"/>
                <a:gd name="T14" fmla="*/ 84 w 84"/>
                <a:gd name="T15" fmla="*/ 678 h 6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678">
                  <a:moveTo>
                    <a:pt x="0" y="0"/>
                  </a:moveTo>
                  <a:lnTo>
                    <a:pt x="84" y="0"/>
                  </a:lnTo>
                  <a:lnTo>
                    <a:pt x="81" y="678"/>
                  </a:lnTo>
                  <a:lnTo>
                    <a:pt x="0" y="678"/>
                  </a:lnTo>
                </a:path>
              </a:pathLst>
            </a:custGeom>
            <a:noFill/>
            <a:ln w="28575" cmpd="sng">
              <a:solidFill>
                <a:srgbClr val="562F7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363" name="Freeform 45"/>
            <p:cNvSpPr>
              <a:spLocks/>
            </p:cNvSpPr>
            <p:nvPr/>
          </p:nvSpPr>
          <p:spPr bwMode="auto">
            <a:xfrm>
              <a:off x="2737" y="781"/>
              <a:ext cx="137" cy="931"/>
            </a:xfrm>
            <a:custGeom>
              <a:avLst/>
              <a:gdLst>
                <a:gd name="T0" fmla="*/ 0 w 84"/>
                <a:gd name="T1" fmla="*/ 0 h 678"/>
                <a:gd name="T2" fmla="*/ 969 w 84"/>
                <a:gd name="T3" fmla="*/ 0 h 678"/>
                <a:gd name="T4" fmla="*/ 933 w 84"/>
                <a:gd name="T5" fmla="*/ 3309 h 678"/>
                <a:gd name="T6" fmla="*/ 0 w 84"/>
                <a:gd name="T7" fmla="*/ 3309 h 6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678"/>
                <a:gd name="T14" fmla="*/ 84 w 84"/>
                <a:gd name="T15" fmla="*/ 678 h 6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678">
                  <a:moveTo>
                    <a:pt x="0" y="0"/>
                  </a:moveTo>
                  <a:lnTo>
                    <a:pt x="84" y="0"/>
                  </a:lnTo>
                  <a:lnTo>
                    <a:pt x="81" y="678"/>
                  </a:lnTo>
                  <a:lnTo>
                    <a:pt x="0" y="678"/>
                  </a:lnTo>
                </a:path>
              </a:pathLst>
            </a:custGeom>
            <a:noFill/>
            <a:ln w="28575" cmpd="sng">
              <a:solidFill>
                <a:srgbClr val="562F72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356" name="Group 46"/>
          <p:cNvGrpSpPr>
            <a:grpSpLocks/>
          </p:cNvGrpSpPr>
          <p:nvPr/>
        </p:nvGrpSpPr>
        <p:grpSpPr bwMode="auto">
          <a:xfrm>
            <a:off x="4796507" y="3386563"/>
            <a:ext cx="2116137" cy="1116806"/>
            <a:chOff x="1541" y="774"/>
            <a:chExt cx="1333" cy="938"/>
          </a:xfrm>
        </p:grpSpPr>
        <p:sp>
          <p:nvSpPr>
            <p:cNvPr id="14360" name="Freeform 47"/>
            <p:cNvSpPr>
              <a:spLocks/>
            </p:cNvSpPr>
            <p:nvPr/>
          </p:nvSpPr>
          <p:spPr bwMode="auto">
            <a:xfrm flipH="1">
              <a:off x="1541" y="774"/>
              <a:ext cx="137" cy="931"/>
            </a:xfrm>
            <a:custGeom>
              <a:avLst/>
              <a:gdLst>
                <a:gd name="T0" fmla="*/ 0 w 84"/>
                <a:gd name="T1" fmla="*/ 0 h 678"/>
                <a:gd name="T2" fmla="*/ 969 w 84"/>
                <a:gd name="T3" fmla="*/ 0 h 678"/>
                <a:gd name="T4" fmla="*/ 933 w 84"/>
                <a:gd name="T5" fmla="*/ 3309 h 678"/>
                <a:gd name="T6" fmla="*/ 0 w 84"/>
                <a:gd name="T7" fmla="*/ 3309 h 6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678"/>
                <a:gd name="T14" fmla="*/ 84 w 84"/>
                <a:gd name="T15" fmla="*/ 678 h 6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678">
                  <a:moveTo>
                    <a:pt x="0" y="0"/>
                  </a:moveTo>
                  <a:lnTo>
                    <a:pt x="84" y="0"/>
                  </a:lnTo>
                  <a:lnTo>
                    <a:pt x="81" y="678"/>
                  </a:lnTo>
                  <a:lnTo>
                    <a:pt x="0" y="678"/>
                  </a:lnTo>
                </a:path>
              </a:pathLst>
            </a:custGeom>
            <a:noFill/>
            <a:ln w="28575" cmpd="sng">
              <a:solidFill>
                <a:srgbClr val="4B84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4361" name="Freeform 48"/>
            <p:cNvSpPr>
              <a:spLocks/>
            </p:cNvSpPr>
            <p:nvPr/>
          </p:nvSpPr>
          <p:spPr bwMode="auto">
            <a:xfrm>
              <a:off x="2737" y="781"/>
              <a:ext cx="137" cy="931"/>
            </a:xfrm>
            <a:custGeom>
              <a:avLst/>
              <a:gdLst>
                <a:gd name="T0" fmla="*/ 0 w 84"/>
                <a:gd name="T1" fmla="*/ 0 h 678"/>
                <a:gd name="T2" fmla="*/ 969 w 84"/>
                <a:gd name="T3" fmla="*/ 0 h 678"/>
                <a:gd name="T4" fmla="*/ 933 w 84"/>
                <a:gd name="T5" fmla="*/ 3309 h 678"/>
                <a:gd name="T6" fmla="*/ 0 w 84"/>
                <a:gd name="T7" fmla="*/ 3309 h 67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"/>
                <a:gd name="T13" fmla="*/ 0 h 678"/>
                <a:gd name="T14" fmla="*/ 84 w 84"/>
                <a:gd name="T15" fmla="*/ 678 h 67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" h="678">
                  <a:moveTo>
                    <a:pt x="0" y="0"/>
                  </a:moveTo>
                  <a:lnTo>
                    <a:pt x="84" y="0"/>
                  </a:lnTo>
                  <a:lnTo>
                    <a:pt x="81" y="678"/>
                  </a:lnTo>
                  <a:lnTo>
                    <a:pt x="0" y="678"/>
                  </a:lnTo>
                </a:path>
              </a:pathLst>
            </a:custGeom>
            <a:noFill/>
            <a:ln w="28575" cmpd="sng">
              <a:solidFill>
                <a:srgbClr val="4B84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0" hangingPunct="0"/>
              <a:endParaRPr lang="en-US" sz="1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4357" name="TextBox 1"/>
          <p:cNvSpPr txBox="1">
            <a:spLocks noChangeArrowheads="1"/>
          </p:cNvSpPr>
          <p:nvPr/>
        </p:nvSpPr>
        <p:spPr bwMode="auto">
          <a:xfrm>
            <a:off x="654051" y="4772027"/>
            <a:ext cx="824388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0" hangingPunct="0"/>
            <a:r>
              <a:rPr lang="en-US" sz="1800" b="1" dirty="0">
                <a:solidFill>
                  <a:srgbClr val="FF0000"/>
                </a:solidFill>
              </a:rPr>
              <a:t>… Broader participation, lower cost, increased efficiency</a:t>
            </a:r>
          </a:p>
        </p:txBody>
      </p:sp>
      <p:sp>
        <p:nvSpPr>
          <p:cNvPr id="14358" name="Text Box 76"/>
          <p:cNvSpPr txBox="1">
            <a:spLocks noChangeArrowheads="1"/>
          </p:cNvSpPr>
          <p:nvPr/>
        </p:nvSpPr>
        <p:spPr bwMode="auto">
          <a:xfrm>
            <a:off x="5876886" y="2234039"/>
            <a:ext cx="86113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0" hangingPunct="0"/>
            <a:r>
              <a:rPr lang="en-GB" dirty="0">
                <a:solidFill>
                  <a:srgbClr val="FFFFFF"/>
                </a:solidFill>
              </a:rPr>
              <a:t>Smart </a:t>
            </a:r>
          </a:p>
          <a:p>
            <a:pPr algn="r" eaLnBrk="0" hangingPunct="0"/>
            <a:r>
              <a:rPr lang="en-GB" dirty="0">
                <a:solidFill>
                  <a:srgbClr val="FFFFFF"/>
                </a:solidFill>
              </a:rPr>
              <a:t>Contract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4359" name="Text Box 80"/>
          <p:cNvSpPr txBox="1">
            <a:spLocks noChangeArrowheads="1"/>
          </p:cNvSpPr>
          <p:nvPr/>
        </p:nvSpPr>
        <p:spPr bwMode="auto">
          <a:xfrm>
            <a:off x="5317208" y="4018788"/>
            <a:ext cx="108074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hangingPunct="0"/>
            <a:r>
              <a:rPr lang="en-GB">
                <a:solidFill>
                  <a:srgbClr val="FFFFFF"/>
                </a:solidFill>
              </a:rPr>
              <a:t>Consensus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165099" y="609600"/>
            <a:ext cx="8597901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0000FF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  <a:t>Blockchain for Business</a:t>
            </a:r>
            <a:br>
              <a:rPr kumimoji="0" lang="en-US" sz="360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Arial" charset="0"/>
                <a:ea typeface="+mj-ea"/>
                <a:cs typeface="Arial" charset="0"/>
              </a:rPr>
            </a:br>
            <a:endParaRPr kumimoji="0" lang="en-US" sz="3600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93885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4777356" y="2057401"/>
            <a:ext cx="3827263" cy="3394472"/>
          </a:xfrm>
        </p:spPr>
        <p:txBody>
          <a:bodyPr/>
          <a:lstStyle/>
          <a:p>
            <a:r>
              <a:rPr lang="en-US" dirty="0"/>
              <a:t>Developers create </a:t>
            </a:r>
            <a:r>
              <a:rPr lang="en-US" dirty="0">
                <a:solidFill>
                  <a:srgbClr val="FF0000"/>
                </a:solidFill>
              </a:rPr>
              <a:t>application</a:t>
            </a:r>
            <a:r>
              <a:rPr lang="en-US" dirty="0"/>
              <a:t> and smart contracts (</a:t>
            </a:r>
            <a:r>
              <a:rPr lang="en-US" dirty="0">
                <a:solidFill>
                  <a:srgbClr val="FF0000"/>
                </a:solidFill>
              </a:rPr>
              <a:t>chaincodes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Chaincodes are deployed on the network and control the state of the </a:t>
            </a:r>
            <a:r>
              <a:rPr lang="en-US" dirty="0">
                <a:solidFill>
                  <a:srgbClr val="FF0000"/>
                </a:solidFill>
              </a:rPr>
              <a:t>ledger</a:t>
            </a:r>
          </a:p>
          <a:p>
            <a:pPr lvl="1"/>
            <a:r>
              <a:rPr lang="en-US" dirty="0"/>
              <a:t>Application handles user interface and submits </a:t>
            </a:r>
            <a:r>
              <a:rPr lang="en-US" dirty="0">
                <a:solidFill>
                  <a:srgbClr val="FF0000"/>
                </a:solidFill>
              </a:rPr>
              <a:t>transactions</a:t>
            </a:r>
            <a:r>
              <a:rPr lang="en-US" dirty="0"/>
              <a:t> to the network which call chaincodes</a:t>
            </a:r>
          </a:p>
          <a:p>
            <a:r>
              <a:rPr lang="en-US" dirty="0"/>
              <a:t>Network emits </a:t>
            </a:r>
            <a:r>
              <a:rPr lang="en-US" dirty="0">
                <a:solidFill>
                  <a:srgbClr val="FF0000"/>
                </a:solidFill>
              </a:rPr>
              <a:t>events</a:t>
            </a:r>
            <a:r>
              <a:rPr lang="en-US" dirty="0"/>
              <a:t> on </a:t>
            </a:r>
            <a:r>
              <a:rPr lang="en-US" dirty="0">
                <a:solidFill>
                  <a:srgbClr val="FF0000"/>
                </a:solidFill>
              </a:rPr>
              <a:t>block</a:t>
            </a:r>
            <a:r>
              <a:rPr lang="en-US" dirty="0"/>
              <a:t> of transactions allowing applications to integrate with other systems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79" y="1895592"/>
            <a:ext cx="294969" cy="438150"/>
          </a:xfrm>
          <a:prstGeom prst="rect">
            <a:avLst/>
          </a:prstGeom>
          <a:effectLst/>
        </p:spPr>
      </p:pic>
      <p:cxnSp>
        <p:nvCxnSpPr>
          <p:cNvPr id="69" name="Elbow Connector 68"/>
          <p:cNvCxnSpPr>
            <a:cxnSpLocks/>
            <a:stCxn id="3" idx="2"/>
            <a:endCxn id="7" idx="1"/>
          </p:cNvCxnSpPr>
          <p:nvPr/>
        </p:nvCxnSpPr>
        <p:spPr>
          <a:xfrm rot="16200000" flipH="1">
            <a:off x="1294589" y="2545616"/>
            <a:ext cx="1192791" cy="769041"/>
          </a:xfrm>
          <a:prstGeom prst="bentConnector2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/>
          <p:nvPr/>
        </p:nvCxnSpPr>
        <p:spPr>
          <a:xfrm rot="5400000">
            <a:off x="1474414" y="3735909"/>
            <a:ext cx="951881" cy="1188046"/>
          </a:xfrm>
          <a:prstGeom prst="bentConnector3">
            <a:avLst>
              <a:gd name="adj1" fmla="val 50000"/>
            </a:avLst>
          </a:prstGeom>
          <a:ln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Magnetic Disk 5"/>
          <p:cNvSpPr/>
          <p:nvPr/>
        </p:nvSpPr>
        <p:spPr>
          <a:xfrm>
            <a:off x="897327" y="4805871"/>
            <a:ext cx="927986" cy="542925"/>
          </a:xfrm>
          <a:prstGeom prst="flowChartMagneticDisk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Arial"/>
                <a:cs typeface="Calibri"/>
              </a:rPr>
              <a:t>cached state, history, </a:t>
            </a:r>
            <a:r>
              <a:rPr lang="en-US" sz="900" dirty="0" err="1">
                <a:solidFill>
                  <a:prstClr val="black"/>
                </a:solidFill>
                <a:latin typeface="Arial"/>
                <a:cs typeface="Calibri"/>
              </a:rPr>
              <a:t>tx</a:t>
            </a:r>
            <a:endParaRPr lang="en-US" sz="900" dirty="0">
              <a:solidFill>
                <a:prstClr val="black"/>
              </a:solidFill>
              <a:latin typeface="Arial"/>
              <a:cs typeface="Calibri"/>
            </a:endParaRPr>
          </a:p>
        </p:txBody>
      </p:sp>
      <p:sp>
        <p:nvSpPr>
          <p:cNvPr id="5" name="Double Wave 4"/>
          <p:cNvSpPr/>
          <p:nvPr/>
        </p:nvSpPr>
        <p:spPr>
          <a:xfrm>
            <a:off x="2152499" y="4674902"/>
            <a:ext cx="2305050" cy="804863"/>
          </a:xfrm>
          <a:prstGeom prst="doubleWave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prstClr val="black"/>
              </a:solidFill>
              <a:latin typeface="Arial"/>
              <a:cs typeface="Calibri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640888" y="5216163"/>
            <a:ext cx="865943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FF"/>
                </a:solidFill>
                <a:latin typeface="Arial"/>
                <a:cs typeface="Calibri"/>
              </a:rPr>
              <a:t>Blockchain</a:t>
            </a:r>
          </a:p>
        </p:txBody>
      </p:sp>
      <p:sp>
        <p:nvSpPr>
          <p:cNvPr id="47" name="Multidocument 46"/>
          <p:cNvSpPr/>
          <p:nvPr/>
        </p:nvSpPr>
        <p:spPr>
          <a:xfrm>
            <a:off x="2219174" y="4963034"/>
            <a:ext cx="266700" cy="290513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Arial"/>
              <a:cs typeface="Calibri"/>
            </a:endParaRPr>
          </a:p>
        </p:txBody>
      </p:sp>
      <p:sp>
        <p:nvSpPr>
          <p:cNvPr id="48" name="Multidocument 47"/>
          <p:cNvSpPr/>
          <p:nvPr/>
        </p:nvSpPr>
        <p:spPr>
          <a:xfrm>
            <a:off x="2583179" y="4963034"/>
            <a:ext cx="266700" cy="290513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Arial"/>
              <a:cs typeface="Calibri"/>
            </a:endParaRPr>
          </a:p>
        </p:txBody>
      </p:sp>
      <p:sp>
        <p:nvSpPr>
          <p:cNvPr id="49" name="Multidocument 48"/>
          <p:cNvSpPr/>
          <p:nvPr/>
        </p:nvSpPr>
        <p:spPr>
          <a:xfrm>
            <a:off x="3311189" y="4963034"/>
            <a:ext cx="266700" cy="290513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Arial"/>
              <a:cs typeface="Calibri"/>
            </a:endParaRPr>
          </a:p>
        </p:txBody>
      </p:sp>
      <p:sp>
        <p:nvSpPr>
          <p:cNvPr id="50" name="Multidocument 49"/>
          <p:cNvSpPr/>
          <p:nvPr/>
        </p:nvSpPr>
        <p:spPr>
          <a:xfrm>
            <a:off x="2947184" y="4963034"/>
            <a:ext cx="266700" cy="290513"/>
          </a:xfrm>
          <a:prstGeom prst="flowChartMultidocumen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Arial"/>
              <a:cs typeface="Calibri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167341" y="4758246"/>
            <a:ext cx="453970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block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198061" y="5003515"/>
            <a:ext cx="338554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txn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57735" y="5003515"/>
            <a:ext cx="338554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txn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917410" y="5003515"/>
            <a:ext cx="338554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txn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77085" y="5003515"/>
            <a:ext cx="338554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txn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594478" y="4789351"/>
            <a:ext cx="492443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prstClr val="black"/>
                </a:solidFill>
                <a:latin typeface="Arial"/>
                <a:cs typeface="Calibri"/>
              </a:rPr>
              <a:t>…</a:t>
            </a:r>
          </a:p>
        </p:txBody>
      </p:sp>
      <p:sp>
        <p:nvSpPr>
          <p:cNvPr id="131" name="Rectangle 130"/>
          <p:cNvSpPr/>
          <p:nvPr/>
        </p:nvSpPr>
        <p:spPr>
          <a:xfrm>
            <a:off x="717225" y="4526499"/>
            <a:ext cx="3854776" cy="1092048"/>
          </a:xfrm>
          <a:prstGeom prst="rect">
            <a:avLst/>
          </a:prstGeom>
          <a:noFill/>
          <a:ln w="19050">
            <a:solidFill>
              <a:srgbClr val="191EE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Arial"/>
              <a:cs typeface="Calibri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146769" y="4789351"/>
            <a:ext cx="184731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900">
              <a:solidFill>
                <a:prstClr val="black"/>
              </a:solidFill>
              <a:latin typeface="Arial"/>
              <a:cs typeface="Calibri"/>
            </a:endParaRPr>
          </a:p>
        </p:txBody>
      </p:sp>
      <p:sp>
        <p:nvSpPr>
          <p:cNvPr id="134" name="Oval 133"/>
          <p:cNvSpPr/>
          <p:nvPr/>
        </p:nvSpPr>
        <p:spPr>
          <a:xfrm>
            <a:off x="1412753" y="4505180"/>
            <a:ext cx="34289" cy="34289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Arial"/>
              <a:cs typeface="Calibri"/>
            </a:endParaRPr>
          </a:p>
        </p:txBody>
      </p:sp>
      <p:sp>
        <p:nvSpPr>
          <p:cNvPr id="138" name="Oval 137"/>
          <p:cNvSpPr/>
          <p:nvPr/>
        </p:nvSpPr>
        <p:spPr>
          <a:xfrm>
            <a:off x="4198008" y="4505283"/>
            <a:ext cx="34289" cy="34289"/>
          </a:xfrm>
          <a:prstGeom prst="ellipse">
            <a:avLst/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Arial"/>
              <a:cs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17225" y="1671550"/>
            <a:ext cx="774571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Blockchain </a:t>
            </a:r>
          </a:p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developer</a:t>
            </a:r>
          </a:p>
        </p:txBody>
      </p:sp>
      <p:sp>
        <p:nvSpPr>
          <p:cNvPr id="7" name="Folded Corner 6"/>
          <p:cNvSpPr/>
          <p:nvPr/>
        </p:nvSpPr>
        <p:spPr>
          <a:xfrm>
            <a:off x="2275505" y="3199075"/>
            <a:ext cx="671680" cy="654916"/>
          </a:xfrm>
          <a:prstGeom prst="foldedCorner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FF"/>
                </a:solidFill>
                <a:latin typeface="Arial"/>
                <a:cs typeface="Calibri"/>
              </a:rPr>
              <a:t>Smart Contract</a:t>
            </a:r>
          </a:p>
        </p:txBody>
      </p:sp>
      <p:cxnSp>
        <p:nvCxnSpPr>
          <p:cNvPr id="42" name="Straight Arrow Connector 41"/>
          <p:cNvCxnSpPr>
            <a:cxnSpLocks/>
            <a:stCxn id="63" idx="2"/>
            <a:endCxn id="7" idx="0"/>
          </p:cNvCxnSpPr>
          <p:nvPr/>
        </p:nvCxnSpPr>
        <p:spPr>
          <a:xfrm flipH="1">
            <a:off x="2611345" y="2521475"/>
            <a:ext cx="20195" cy="67760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645232" y="2660509"/>
            <a:ext cx="992579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Invokes/queries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894592" y="2671194"/>
            <a:ext cx="646331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develops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629173" y="1867377"/>
            <a:ext cx="646331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develops</a:t>
            </a:r>
          </a:p>
        </p:txBody>
      </p:sp>
      <p:cxnSp>
        <p:nvCxnSpPr>
          <p:cNvPr id="21" name="Elbow Connector 20"/>
          <p:cNvCxnSpPr>
            <a:cxnSpLocks/>
            <a:stCxn id="7" idx="2"/>
            <a:endCxn id="5" idx="0"/>
          </p:cNvCxnSpPr>
          <p:nvPr/>
        </p:nvCxnSpPr>
        <p:spPr>
          <a:xfrm rot="16200000" flipH="1">
            <a:off x="2522577" y="3942758"/>
            <a:ext cx="871215" cy="693679"/>
          </a:xfrm>
          <a:prstGeom prst="bentConnector5">
            <a:avLst>
              <a:gd name="adj1" fmla="val 47113"/>
              <a:gd name="adj2" fmla="val 299101"/>
              <a:gd name="adj3" fmla="val 126239"/>
            </a:avLst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2275504" y="1844675"/>
            <a:ext cx="846304" cy="542925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FF"/>
                </a:solidFill>
                <a:latin typeface="Arial"/>
                <a:cs typeface="Calibri"/>
              </a:rPr>
              <a:t>Application</a:t>
            </a:r>
          </a:p>
        </p:txBody>
      </p:sp>
      <p:cxnSp>
        <p:nvCxnSpPr>
          <p:cNvPr id="12" name="Straight Arrow Connector 11"/>
          <p:cNvCxnSpPr>
            <a:cxnSpLocks/>
            <a:stCxn id="3" idx="3"/>
            <a:endCxn id="41" idx="1"/>
          </p:cNvCxnSpPr>
          <p:nvPr/>
        </p:nvCxnSpPr>
        <p:spPr>
          <a:xfrm>
            <a:off x="1653948" y="2114667"/>
            <a:ext cx="621556" cy="147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3429621" y="2199728"/>
            <a:ext cx="678391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Arial"/>
                <a:cs typeface="Calibri"/>
              </a:rPr>
              <a:t>Accesses</a:t>
            </a:r>
          </a:p>
        </p:txBody>
      </p:sp>
      <p:cxnSp>
        <p:nvCxnSpPr>
          <p:cNvPr id="32" name="Straight Arrow Connector 31"/>
          <p:cNvCxnSpPr>
            <a:endCxn id="67" idx="4"/>
          </p:cNvCxnSpPr>
          <p:nvPr/>
        </p:nvCxnSpPr>
        <p:spPr>
          <a:xfrm flipV="1">
            <a:off x="3945476" y="4243937"/>
            <a:ext cx="0" cy="277220"/>
          </a:xfrm>
          <a:prstGeom prst="straightConnector1">
            <a:avLst/>
          </a:prstGeom>
          <a:ln w="28575" cmpd="sng">
            <a:solidFill>
              <a:srgbClr val="4178BE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</p:cNvCxnSpPr>
          <p:nvPr/>
        </p:nvCxnSpPr>
        <p:spPr>
          <a:xfrm>
            <a:off x="2969038" y="3390572"/>
            <a:ext cx="292358" cy="0"/>
          </a:xfrm>
          <a:prstGeom prst="straightConnector1">
            <a:avLst/>
          </a:prstGeom>
          <a:ln w="28575" cmpd="sng">
            <a:solidFill>
              <a:srgbClr val="4178BE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/>
        </p:nvGrpSpPr>
        <p:grpSpPr>
          <a:xfrm>
            <a:off x="3854629" y="4055184"/>
            <a:ext cx="181694" cy="188753"/>
            <a:chOff x="2486262" y="4208144"/>
            <a:chExt cx="476595" cy="488432"/>
          </a:xfrm>
        </p:grpSpPr>
        <p:sp>
          <p:nvSpPr>
            <p:cNvPr id="67" name="Oval 66"/>
            <p:cNvSpPr/>
            <p:nvPr/>
          </p:nvSpPr>
          <p:spPr>
            <a:xfrm>
              <a:off x="2486262" y="4208144"/>
              <a:ext cx="476595" cy="488432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8" name="Explosion 2 67"/>
            <p:cNvSpPr/>
            <p:nvPr/>
          </p:nvSpPr>
          <p:spPr>
            <a:xfrm>
              <a:off x="2521592" y="4328584"/>
              <a:ext cx="405935" cy="247553"/>
            </a:xfrm>
            <a:prstGeom prst="irregularSeal2">
              <a:avLst/>
            </a:prstGeom>
            <a:solidFill>
              <a:srgbClr val="FFFFFF"/>
            </a:solidFill>
            <a:ln w="127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71" name="TextBox 70"/>
          <p:cNvSpPr txBox="1"/>
          <p:nvPr/>
        </p:nvSpPr>
        <p:spPr>
          <a:xfrm>
            <a:off x="3750487" y="3839618"/>
            <a:ext cx="466794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event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2876453" y="3151335"/>
            <a:ext cx="460382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emits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3547064" y="4313407"/>
            <a:ext cx="460382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prstClr val="black"/>
                </a:solidFill>
                <a:latin typeface="Arial"/>
                <a:cs typeface="Calibri"/>
              </a:rPr>
              <a:t>emits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3261396" y="3285479"/>
            <a:ext cx="181694" cy="188753"/>
            <a:chOff x="2486262" y="4208144"/>
            <a:chExt cx="476595" cy="488432"/>
          </a:xfrm>
        </p:grpSpPr>
        <p:sp>
          <p:nvSpPr>
            <p:cNvPr id="80" name="Oval 79"/>
            <p:cNvSpPr/>
            <p:nvPr/>
          </p:nvSpPr>
          <p:spPr>
            <a:xfrm>
              <a:off x="2486262" y="4208144"/>
              <a:ext cx="476595" cy="488432"/>
            </a:xfrm>
            <a:prstGeom prst="ellipse">
              <a:avLst/>
            </a:prstGeom>
            <a:solidFill>
              <a:srgbClr val="FFFFFF"/>
            </a:solidFill>
            <a:ln w="127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1" name="Explosion 2 80"/>
            <p:cNvSpPr/>
            <p:nvPr/>
          </p:nvSpPr>
          <p:spPr>
            <a:xfrm>
              <a:off x="2521592" y="4328584"/>
              <a:ext cx="405935" cy="247553"/>
            </a:xfrm>
            <a:prstGeom prst="irregularSeal2">
              <a:avLst/>
            </a:prstGeom>
            <a:solidFill>
              <a:srgbClr val="FFFFFF"/>
            </a:solidFill>
            <a:ln w="12700" cmpd="sng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white"/>
                </a:solidFill>
                <a:latin typeface="Arial"/>
              </a:endParaRPr>
            </a:p>
          </p:txBody>
        </p:sp>
      </p:grpSp>
      <p:sp>
        <p:nvSpPr>
          <p:cNvPr id="82" name="TextBox 81"/>
          <p:cNvSpPr txBox="1"/>
          <p:nvPr/>
        </p:nvSpPr>
        <p:spPr>
          <a:xfrm>
            <a:off x="1375658" y="2099168"/>
            <a:ext cx="26161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825" b="1">
                <a:solidFill>
                  <a:prstClr val="white"/>
                </a:solidFill>
                <a:latin typeface="Arial"/>
                <a:cs typeface="Helvetica Neue"/>
              </a:rPr>
              <a:t>D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78827" y="5434886"/>
            <a:ext cx="6110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FF"/>
                </a:solidFill>
                <a:latin typeface="Arial"/>
                <a:cs typeface="Calibri"/>
              </a:rPr>
              <a:t>Ledger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653948" y="4070450"/>
            <a:ext cx="396262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Arial"/>
                <a:cs typeface="Calibri"/>
              </a:rPr>
              <a:t>‘get’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2645232" y="4093883"/>
            <a:ext cx="800219" cy="2308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Arial"/>
                <a:cs typeface="Calibri"/>
              </a:rPr>
              <a:t>‘put, ‘delete’</a:t>
            </a:r>
          </a:p>
        </p:txBody>
      </p:sp>
      <p:cxnSp>
        <p:nvCxnSpPr>
          <p:cNvPr id="55" name="Straight Arrow Connector 54"/>
          <p:cNvCxnSpPr>
            <a:cxnSpLocks/>
          </p:cNvCxnSpPr>
          <p:nvPr/>
        </p:nvCxnSpPr>
        <p:spPr>
          <a:xfrm>
            <a:off x="2969038" y="3615669"/>
            <a:ext cx="1275301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987575" y="2453454"/>
            <a:ext cx="1256764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275505" y="2387222"/>
            <a:ext cx="712070" cy="13425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solidFill>
                  <a:prstClr val="black"/>
                </a:solidFill>
                <a:latin typeface="Arial"/>
                <a:cs typeface="Calibri"/>
              </a:rPr>
              <a:t>SDK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>
            <a:off x="4239134" y="2454348"/>
            <a:ext cx="5205" cy="2335003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5" idx="1"/>
            <a:endCxn id="6" idx="4"/>
          </p:cNvCxnSpPr>
          <p:nvPr/>
        </p:nvCxnSpPr>
        <p:spPr>
          <a:xfrm flipH="1">
            <a:off x="1825313" y="5077334"/>
            <a:ext cx="327186" cy="0"/>
          </a:xfrm>
          <a:prstGeom prst="line">
            <a:avLst/>
          </a:pr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/>
          <p:cNvSpPr/>
          <p:nvPr/>
        </p:nvSpPr>
        <p:spPr>
          <a:xfrm>
            <a:off x="298849" y="3005666"/>
            <a:ext cx="4478506" cy="2899834"/>
          </a:xfrm>
          <a:prstGeom prst="rect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prstClr val="white"/>
              </a:solidFill>
              <a:latin typeface="Arial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11256" y="5697467"/>
            <a:ext cx="4603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FF"/>
                </a:solidFill>
                <a:latin typeface="Arial"/>
                <a:cs typeface="Calibri"/>
              </a:rPr>
              <a:t>Peer</a:t>
            </a:r>
          </a:p>
        </p:txBody>
      </p:sp>
      <p:sp>
        <p:nvSpPr>
          <p:cNvPr id="65" name="Title 1"/>
          <p:cNvSpPr>
            <a:spLocks noGrp="1"/>
          </p:cNvSpPr>
          <p:nvPr>
            <p:ph type="title"/>
          </p:nvPr>
        </p:nvSpPr>
        <p:spPr>
          <a:xfrm>
            <a:off x="153988" y="549272"/>
            <a:ext cx="8245475" cy="498475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191EE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Overview of Application Flow</a:t>
            </a:r>
          </a:p>
        </p:txBody>
      </p:sp>
      <p:sp>
        <p:nvSpPr>
          <p:cNvPr id="70" name="Rectangle 69"/>
          <p:cNvSpPr/>
          <p:nvPr/>
        </p:nvSpPr>
        <p:spPr>
          <a:xfrm>
            <a:off x="960225" y="4768552"/>
            <a:ext cx="7521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000" b="1" dirty="0">
                <a:solidFill>
                  <a:srgbClr val="0000FF"/>
                </a:solidFill>
                <a:latin typeface="Arial"/>
                <a:cs typeface="Calibri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2458450652"/>
      </p:ext>
    </p:extLst>
  </p:cSld>
  <p:clrMapOvr>
    <a:masterClrMapping/>
  </p:clrMapOvr>
</p:sld>
</file>

<file path=ppt/theme/theme1.xml><?xml version="1.0" encoding="utf-8"?>
<a:theme xmlns:a="http://schemas.openxmlformats.org/drawingml/2006/main" name="2_2003_IBM_TotalStorage_White">
  <a:themeElements>
    <a:clrScheme name="2_2003_IBM_TotalStorage_White 1">
      <a:dk1>
        <a:srgbClr val="CCCCFF"/>
      </a:dk1>
      <a:lt1>
        <a:srgbClr val="FFFFFF"/>
      </a:lt1>
      <a:dk2>
        <a:srgbClr val="000000"/>
      </a:dk2>
      <a:lt2>
        <a:srgbClr val="808080"/>
      </a:lt2>
      <a:accent1>
        <a:srgbClr val="7889FB"/>
      </a:accent1>
      <a:accent2>
        <a:srgbClr val="DFFF66"/>
      </a:accent2>
      <a:accent3>
        <a:srgbClr val="AAAAAA"/>
      </a:accent3>
      <a:accent4>
        <a:srgbClr val="DADADA"/>
      </a:accent4>
      <a:accent5>
        <a:srgbClr val="BEC4FD"/>
      </a:accent5>
      <a:accent6>
        <a:srgbClr val="CAE75C"/>
      </a:accent6>
      <a:hlink>
        <a:srgbClr val="000000"/>
      </a:hlink>
      <a:folHlink>
        <a:srgbClr val="000000"/>
      </a:folHlink>
    </a:clrScheme>
    <a:fontScheme name="2_2003_IBM_TotalStorage_Whit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2_2003_IBM_TotalStorage_White 1">
        <a:dk1>
          <a:srgbClr val="CCCCFF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DFFF66"/>
        </a:accent2>
        <a:accent3>
          <a:srgbClr val="AAAAAA"/>
        </a:accent3>
        <a:accent4>
          <a:srgbClr val="DADADA"/>
        </a:accent4>
        <a:accent5>
          <a:srgbClr val="BEC4FD"/>
        </a:accent5>
        <a:accent6>
          <a:srgbClr val="CAE75C"/>
        </a:accent6>
        <a:hlink>
          <a:srgbClr val="0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2003_IBM_TotalStorage_White 2">
        <a:dk1>
          <a:srgbClr val="000000"/>
        </a:dk1>
        <a:lt1>
          <a:srgbClr val="FFFFFF"/>
        </a:lt1>
        <a:dk2>
          <a:srgbClr val="808080"/>
        </a:dk2>
        <a:lt2>
          <a:srgbClr val="CCCCFF"/>
        </a:lt2>
        <a:accent1>
          <a:srgbClr val="7889FB"/>
        </a:accent1>
        <a:accent2>
          <a:srgbClr val="DFFF66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CAE75C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BM InterConnect 2017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 anchor="t" anchorCtr="0">
        <a:noAutofit/>
      </a:bodyPr>
      <a:lstStyle>
        <a:defPPr>
          <a:lnSpc>
            <a:spcPct val="90000"/>
          </a:lnSpc>
          <a:spcBef>
            <a:spcPts val="1000"/>
          </a:spcBef>
          <a:defRPr sz="25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Theme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96003</TotalTime>
  <Words>3159</Words>
  <Application>Microsoft Office PowerPoint</Application>
  <PresentationFormat>On-screen Show (4:3)</PresentationFormat>
  <Paragraphs>611</Paragraphs>
  <Slides>58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58</vt:i4>
      </vt:variant>
    </vt:vector>
  </HeadingPairs>
  <TitlesOfParts>
    <vt:vector size="82" baseType="lpstr">
      <vt:lpstr>ＭＳ 明朝</vt:lpstr>
      <vt:lpstr>ＭＳ Ｐゴシック</vt:lpstr>
      <vt:lpstr>ＭＳ Ｐゴシック</vt:lpstr>
      <vt:lpstr>SimSun</vt:lpstr>
      <vt:lpstr>Arial</vt:lpstr>
      <vt:lpstr>Avenir Book</vt:lpstr>
      <vt:lpstr>Calibri</vt:lpstr>
      <vt:lpstr>Cambria</vt:lpstr>
      <vt:lpstr>Gill Sans</vt:lpstr>
      <vt:lpstr>Helvetica Neue</vt:lpstr>
      <vt:lpstr>Helvetica Neue for IBM Roman</vt:lpstr>
      <vt:lpstr>Helvetica Neue Light</vt:lpstr>
      <vt:lpstr>Helvetica Neue Thin</vt:lpstr>
      <vt:lpstr>JansonTextLTPro-Roman</vt:lpstr>
      <vt:lpstr>Lato</vt:lpstr>
      <vt:lpstr>Times</vt:lpstr>
      <vt:lpstr>Times New Roman</vt:lpstr>
      <vt:lpstr>Webdings</vt:lpstr>
      <vt:lpstr>Wingdings</vt:lpstr>
      <vt:lpstr>ZDingbats</vt:lpstr>
      <vt:lpstr>2_2003_IBM_TotalStorage_White</vt:lpstr>
      <vt:lpstr>IBM InterConnect 2017</vt:lpstr>
      <vt:lpstr>Office Theme</vt:lpstr>
      <vt:lpstr>1_Office Theme</vt:lpstr>
      <vt:lpstr>PowerPoint Presentation</vt:lpstr>
      <vt:lpstr>Agenda</vt:lpstr>
      <vt:lpstr>Blockchain (BC)  </vt:lpstr>
      <vt:lpstr>Distributed Systems </vt:lpstr>
      <vt:lpstr>Data Systems </vt:lpstr>
      <vt:lpstr>PowerPoint Presentation</vt:lpstr>
      <vt:lpstr>PowerPoint Presentation</vt:lpstr>
      <vt:lpstr>PowerPoint Presentation</vt:lpstr>
      <vt:lpstr>Overview of Application Flow</vt:lpstr>
      <vt:lpstr>Smart Contracts Everest Group</vt:lpstr>
      <vt:lpstr>Blockchain: Distributed Ledger Technology Everest Group</vt:lpstr>
      <vt:lpstr>Blockchain: Myth &amp; Reality Everest Group</vt:lpstr>
      <vt:lpstr>McKinsey Survey of Finance Execs Early 2016 </vt:lpstr>
      <vt:lpstr>Blockchain Applications</vt:lpstr>
      <vt:lpstr>Client/Application Examples</vt:lpstr>
      <vt:lpstr>UAE Initiatives Supporting Blockchain</vt:lpstr>
      <vt:lpstr>Dubai Blockchain Strategy</vt:lpstr>
      <vt:lpstr>Dubai Blockchain Strategy</vt:lpstr>
      <vt:lpstr>Dubai Blockchain POC Project</vt:lpstr>
      <vt:lpstr>Blockchain Roadmap</vt:lpstr>
      <vt:lpstr>Blockchain Companies/Consortia &amp; Banks </vt:lpstr>
      <vt:lpstr>Adoption Indicators</vt:lpstr>
      <vt:lpstr>Ongoing Industry Projects/Efforts</vt:lpstr>
      <vt:lpstr>Startup Market Map 2-2017</vt:lpstr>
      <vt:lpstr>Global Bitcoin/Blockchain Companies 3/2017 </vt:lpstr>
      <vt:lpstr>BC Software Stack</vt:lpstr>
      <vt:lpstr>Blockchain Architecture/Feature Choices</vt:lpstr>
      <vt:lpstr>Database Replication</vt:lpstr>
      <vt:lpstr>Benchmark Framework: BLOCKBENCH (NUS)</vt:lpstr>
      <vt:lpstr>Ethereum</vt:lpstr>
      <vt:lpstr>Quorum Overview J.P. Morgan</vt:lpstr>
      <vt:lpstr>Quorum Network J.P. Morgan</vt:lpstr>
      <vt:lpstr>Linux Foundation’s Hyperledger Project </vt:lpstr>
      <vt:lpstr>Hyperledger Fabric Project</vt:lpstr>
      <vt:lpstr>Fabric V1 Architecture</vt:lpstr>
      <vt:lpstr>PowerPoint Presentation</vt:lpstr>
      <vt:lpstr>Hyperledger Fabric V1 Components</vt:lpstr>
      <vt:lpstr>PowerPoint Presentation</vt:lpstr>
      <vt:lpstr>Transaction Execution Overview Fabric V1</vt:lpstr>
      <vt:lpstr>V1 Channels Provide Data Partitioning</vt:lpstr>
      <vt:lpstr>Fabric V1 Transaction Flow</vt:lpstr>
      <vt:lpstr>DBMS Implications</vt:lpstr>
      <vt:lpstr>R3 Alliance &amp; Corda</vt:lpstr>
      <vt:lpstr>R3 Corda Vault</vt:lpstr>
      <vt:lpstr>Corda Vault and State</vt:lpstr>
      <vt:lpstr>Corda Contract Validity</vt:lpstr>
      <vt:lpstr>Corda Transactions </vt:lpstr>
      <vt:lpstr>Bigchain DB</vt:lpstr>
      <vt:lpstr>BigchainDB Architecture</vt:lpstr>
      <vt:lpstr>BigchainDB</vt:lpstr>
      <vt:lpstr>BigchainDB </vt:lpstr>
      <vt:lpstr>Sawtooth (Intel)</vt:lpstr>
      <vt:lpstr>Ripple</vt:lpstr>
      <vt:lpstr>Ripple</vt:lpstr>
      <vt:lpstr>Blockchain Architecture/Feature Choices</vt:lpstr>
      <vt:lpstr>Application Flow with RDBMS (In Progress)</vt:lpstr>
      <vt:lpstr>Futuristic Topics</vt:lpstr>
      <vt:lpstr>More Information </vt:lpstr>
    </vt:vector>
  </TitlesOfParts>
  <Company>IBM Almaden Research Center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In-Depth Look at Modern Database Systems</dc:title>
  <dc:creator>C. Mohan (http://bit.ly/CMbioD)</dc:creator>
  <cp:lastModifiedBy>Mohan Mohan</cp:lastModifiedBy>
  <cp:revision>1199</cp:revision>
  <cp:lastPrinted>1601-01-01T00:00:00Z</cp:lastPrinted>
  <dcterms:created xsi:type="dcterms:W3CDTF">1601-01-01T00:00:00Z</dcterms:created>
  <dcterms:modified xsi:type="dcterms:W3CDTF">2017-08-29T13:13:18Z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